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1" r:id="rId1"/>
  </p:sldMasterIdLst>
  <p:sldIdLst>
    <p:sldId id="256" r:id="rId2"/>
    <p:sldId id="271" r:id="rId3"/>
    <p:sldId id="292" r:id="rId4"/>
    <p:sldId id="294" r:id="rId5"/>
    <p:sldId id="293" r:id="rId6"/>
    <p:sldId id="266" r:id="rId7"/>
    <p:sldId id="280" r:id="rId8"/>
    <p:sldId id="290" r:id="rId9"/>
    <p:sldId id="287" r:id="rId10"/>
    <p:sldId id="270" r:id="rId11"/>
    <p:sldId id="278" r:id="rId12"/>
    <p:sldId id="281" r:id="rId13"/>
    <p:sldId id="275" r:id="rId14"/>
    <p:sldId id="303" r:id="rId15"/>
    <p:sldId id="285" r:id="rId16"/>
    <p:sldId id="291" r:id="rId17"/>
    <p:sldId id="301" r:id="rId18"/>
    <p:sldId id="273" r:id="rId19"/>
    <p:sldId id="286" r:id="rId20"/>
    <p:sldId id="289" r:id="rId21"/>
    <p:sldId id="272" r:id="rId22"/>
    <p:sldId id="302" r:id="rId23"/>
    <p:sldId id="265" r:id="rId24"/>
    <p:sldId id="282" r:id="rId25"/>
    <p:sldId id="283" r:id="rId26"/>
    <p:sldId id="296" r:id="rId27"/>
    <p:sldId id="300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ea Brewster" initials="AB" lastIdx="2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92" autoAdjust="0"/>
    <p:restoredTop sz="94660"/>
  </p:normalViewPr>
  <p:slideViewPr>
    <p:cSldViewPr snapToGrid="0">
      <p:cViewPr>
        <p:scale>
          <a:sx n="119" d="100"/>
          <a:sy n="119" d="100"/>
        </p:scale>
        <p:origin x="1104" y="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7669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595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259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9444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795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4214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1521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5685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169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014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681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871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222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442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92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409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221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525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  <p:sldLayoutId id="214748375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ipinclusive.org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THE BUSINESS CASE</a:t>
            </a:r>
            <a:br>
              <a:rPr lang="en-GB" b="1" dirty="0" smtClean="0"/>
            </a:br>
            <a:r>
              <a:rPr lang="en-GB" sz="2800" b="1" dirty="0" smtClean="0"/>
              <a:t>for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DIVERSITY &amp; INCLUSION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62917"/>
            <a:ext cx="6400800" cy="1947333"/>
          </a:xfrm>
        </p:spPr>
        <p:txBody>
          <a:bodyPr/>
          <a:lstStyle/>
          <a:p>
            <a:r>
              <a:rPr lang="en-GB" b="1" dirty="0" smtClean="0"/>
              <a:t>IP Inclusive workshop </a:t>
            </a:r>
            <a:r>
              <a:rPr lang="en-GB" b="1" dirty="0"/>
              <a:t>t</a:t>
            </a:r>
            <a:r>
              <a:rPr lang="en-GB" b="1" dirty="0" smtClean="0"/>
              <a:t>oolkit</a:t>
            </a:r>
          </a:p>
          <a:p>
            <a:r>
              <a:rPr lang="en-GB" b="1" dirty="0" smtClean="0"/>
              <a:t>29 November 2017</a:t>
            </a:r>
            <a:endParaRPr lang="en-GB" b="1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2563" y="4819473"/>
            <a:ext cx="2263140" cy="1666875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6275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684212" y="496207"/>
            <a:ext cx="8534400" cy="7259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n-GB" sz="2400" b="1" dirty="0" smtClean="0">
                <a:solidFill>
                  <a:schemeClr val="tx1"/>
                </a:solidFill>
              </a:rPr>
              <a:t>External relationships continued…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4770" y="1636091"/>
            <a:ext cx="88712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 smtClean="0"/>
              <a:t>Many </a:t>
            </a:r>
            <a:r>
              <a:rPr lang="en-GB" dirty="0"/>
              <a:t>potential recruits will also check out D&amp;I credentials before </a:t>
            </a:r>
            <a:r>
              <a:rPr lang="en-GB" dirty="0" smtClean="0"/>
              <a:t>deciding to apply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n-GB" dirty="0" smtClean="0"/>
              <a:t>(including on forums such as “Glassdoor”)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 smtClean="0"/>
              <a:t>Improving D&amp;I can be generally </a:t>
            </a:r>
            <a:r>
              <a:rPr lang="en-GB" dirty="0"/>
              <a:t>good for </a:t>
            </a:r>
            <a:r>
              <a:rPr lang="en-GB" dirty="0" smtClean="0"/>
              <a:t>PR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 smtClean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n-GB" dirty="0" smtClean="0"/>
              <a:t>The next </a:t>
            </a:r>
            <a:r>
              <a:rPr lang="en-GB" dirty="0"/>
              <a:t>generation tends to be more ethically aware </a:t>
            </a:r>
            <a:r>
              <a:rPr lang="en-GB" dirty="0" smtClean="0"/>
              <a:t>and </a:t>
            </a:r>
            <a:r>
              <a:rPr lang="en-GB" dirty="0"/>
              <a:t>sensitive to D&amp;I issues, and itself more </a:t>
            </a:r>
            <a:r>
              <a:rPr lang="en-GB" dirty="0" smtClean="0"/>
              <a:t>diverse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endParaRPr lang="en-GB" dirty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n-GB" i="1" dirty="0"/>
              <a:t>Do you want to be the only organisation that </a:t>
            </a:r>
            <a:r>
              <a:rPr lang="en-GB" dirty="0"/>
              <a:t>isn’t</a:t>
            </a:r>
            <a:r>
              <a:rPr lang="en-GB" i="1" dirty="0"/>
              <a:t> doing </a:t>
            </a:r>
            <a:r>
              <a:rPr lang="en-GB" i="1" dirty="0" smtClean="0"/>
              <a:t>what it can to improve D&amp;I?</a:t>
            </a:r>
            <a:endParaRPr lang="en-GB" i="1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693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684212" y="496207"/>
            <a:ext cx="8534400" cy="7259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n-GB" sz="2400" b="1" dirty="0" smtClean="0">
                <a:solidFill>
                  <a:schemeClr val="tx1"/>
                </a:solidFill>
              </a:rPr>
              <a:t>External relationships continued…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4770" y="1884446"/>
            <a:ext cx="887128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/>
              <a:t>Thus, improving D&amp;I can provide access to a wider network of contacts – clients, suppliers and recruits – and facilitate more meaningful relationships with them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 smtClean="0"/>
              <a:t>And it can “future-proof” the business against changes in the commercial landscape, allowing you to stay ahead of the curve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 smtClean="0"/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828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684212" y="496207"/>
            <a:ext cx="8534400" cy="7259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n-GB" sz="2400" b="1" dirty="0" smtClean="0">
                <a:solidFill>
                  <a:schemeClr val="tx1"/>
                </a:solidFill>
              </a:rPr>
              <a:t>Internal performance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4770" y="1884446"/>
            <a:ext cx="887128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 smtClean="0"/>
              <a:t>Including different perspectives and requirements in business planning and proposals leads to more options, different solutions and new opportunities</a:t>
            </a:r>
          </a:p>
          <a:p>
            <a:pPr lvl="2"/>
            <a:endParaRPr lang="en-GB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 smtClean="0"/>
              <a:t>Broad perspectives, different interpretations and varied trains of thought stimulate strategic thinking</a:t>
            </a:r>
          </a:p>
          <a:p>
            <a:pPr lvl="1"/>
            <a:endParaRPr lang="en-GB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 smtClean="0"/>
              <a:t>Evidence shows that innovation, responsiveness and collaboration increase in diverse, inclusive organisations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/>
              <a:t>The ability to embrace and include different capabilities helps organisations develop resilience and respond to changing demands and </a:t>
            </a:r>
            <a:r>
              <a:rPr lang="en-GB" dirty="0" smtClean="0"/>
              <a:t>opportunities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 smtClean="0"/>
              <a:t>Social and cultural diversity facilitates cognitive diversity, and open-mindedness</a:t>
            </a:r>
            <a:endParaRPr lang="en-GB" dirty="0"/>
          </a:p>
          <a:p>
            <a:pPr lvl="2"/>
            <a:endParaRPr lang="en-GB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 smtClean="0"/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84213" y="1030059"/>
            <a:ext cx="99918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i="1" dirty="0" smtClean="0"/>
              <a:t>With improved D&amp;I, your business is better placed to outperform </a:t>
            </a:r>
            <a:r>
              <a:rPr lang="en-GB" sz="1400" i="1" dirty="0"/>
              <a:t>competitors through diverse, inclusive teams with a shared purpose and complementary </a:t>
            </a:r>
            <a:r>
              <a:rPr lang="en-GB" sz="1400" i="1" dirty="0" smtClean="0"/>
              <a:t>skills</a:t>
            </a:r>
            <a:endParaRPr lang="en-GB" sz="1400" i="1" dirty="0"/>
          </a:p>
          <a:p>
            <a:endParaRPr lang="en-GB" sz="1400" i="1" dirty="0"/>
          </a:p>
        </p:txBody>
      </p:sp>
    </p:spTree>
    <p:extLst>
      <p:ext uri="{BB962C8B-B14F-4D97-AF65-F5344CB8AC3E}">
        <p14:creationId xmlns:p14="http://schemas.microsoft.com/office/powerpoint/2010/main" val="44749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684212" y="496207"/>
            <a:ext cx="8534400" cy="7259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n-GB" sz="2400" b="1" dirty="0" smtClean="0">
                <a:solidFill>
                  <a:schemeClr val="tx1"/>
                </a:solidFill>
              </a:rPr>
              <a:t>Internal performance continued…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4770" y="1884446"/>
            <a:ext cx="887128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 smtClean="0"/>
              <a:t>Well led, diverse and inclusive teams are happier and more productive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 smtClean="0"/>
              <a:t>Broadening personal perspectives enhances flexibility of thought, reduces confrontation and improves collaboration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 smtClean="0"/>
              <a:t>Cognitive diversity within teams and organisations leads to better decision making, increased creativity and more constructive challenge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 smtClean="0"/>
              <a:t>Different complementary skill sets reduce “groupthink” and confirmation bias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 smtClean="0"/>
              <a:t>Contrasting points of view can help to shape problems – and solutions – differently, stimulating innovative outcomes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124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684212" y="496207"/>
            <a:ext cx="8534400" cy="7259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prstClr val="white"/>
              </a:buClr>
              <a:buFont typeface="Wingdings 3" panose="05040102010807070707" pitchFamily="18" charset="2"/>
              <a:buNone/>
            </a:pPr>
            <a:r>
              <a:rPr lang="en-GB" sz="2400" b="1" dirty="0" smtClean="0">
                <a:solidFill>
                  <a:prstClr val="white"/>
                </a:solidFill>
              </a:rPr>
              <a:t>Internal performance continued…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4770" y="1804236"/>
            <a:ext cx="887128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 smtClean="0">
                <a:solidFill>
                  <a:prstClr val="white"/>
                </a:solidFill>
              </a:rPr>
              <a:t>Diverse, inclusive environments are stimulating, creative and fun!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>
              <a:solidFill>
                <a:prstClr val="white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 smtClean="0">
                <a:solidFill>
                  <a:prstClr val="white"/>
                </a:solidFill>
              </a:rPr>
              <a:t>Diversity </a:t>
            </a:r>
            <a:r>
              <a:rPr lang="en-GB" i="1" dirty="0" smtClean="0">
                <a:solidFill>
                  <a:prstClr val="white"/>
                </a:solidFill>
              </a:rPr>
              <a:t>and</a:t>
            </a:r>
            <a:r>
              <a:rPr lang="en-GB" dirty="0" smtClean="0">
                <a:solidFill>
                  <a:prstClr val="white"/>
                </a:solidFill>
              </a:rPr>
              <a:t> inclusion deliver better results through strong leadership and a shared vision and purpose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>
              <a:solidFill>
                <a:prstClr val="white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 smtClean="0">
                <a:solidFill>
                  <a:prstClr val="white"/>
                </a:solidFill>
              </a:rPr>
              <a:t>A culture of support and empowerment enables people with different skills, experience and capabilities to fulfil their full potential; collectively people become more than the sum of their parts</a:t>
            </a:r>
          </a:p>
          <a:p>
            <a:pPr lvl="1"/>
            <a:endParaRPr lang="en-GB" dirty="0" smtClean="0">
              <a:solidFill>
                <a:prstClr val="white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 smtClean="0">
                <a:solidFill>
                  <a:prstClr val="white"/>
                </a:solidFill>
              </a:rPr>
              <a:t>Cross-pollination of different ideas and strengths enables personal and organisational development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>
              <a:solidFill>
                <a:prstClr val="white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i="1" dirty="0" smtClean="0">
                <a:solidFill>
                  <a:prstClr val="white"/>
                </a:solidFill>
              </a:rPr>
              <a:t>How do you know the way you have always done it is best if you don’t stimulate and explore new and different opportunities?</a:t>
            </a:r>
          </a:p>
          <a:p>
            <a:pPr lvl="1"/>
            <a:endParaRPr lang="en-GB" dirty="0" smtClean="0">
              <a:solidFill>
                <a:prstClr val="white"/>
              </a:solidFill>
            </a:endParaRPr>
          </a:p>
          <a:p>
            <a:pPr lvl="1"/>
            <a:endParaRPr lang="en-GB" dirty="0">
              <a:solidFill>
                <a:prstClr val="white"/>
              </a:solidFill>
            </a:endParaRPr>
          </a:p>
          <a:p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73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684212" y="496207"/>
            <a:ext cx="8534400" cy="7259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n-GB" sz="2400" b="1" dirty="0" smtClean="0">
                <a:solidFill>
                  <a:schemeClr val="tx1"/>
                </a:solidFill>
              </a:rPr>
              <a:t>People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4770" y="1931710"/>
            <a:ext cx="887128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 smtClean="0"/>
              <a:t>It </a:t>
            </a:r>
            <a:r>
              <a:rPr lang="en-GB" dirty="0"/>
              <a:t>is easier to </a:t>
            </a:r>
            <a:r>
              <a:rPr lang="en-GB" dirty="0" smtClean="0"/>
              <a:t>identify and recruit </a:t>
            </a:r>
            <a:r>
              <a:rPr lang="en-GB" dirty="0"/>
              <a:t>new </a:t>
            </a:r>
            <a:r>
              <a:rPr lang="en-GB" dirty="0" smtClean="0"/>
              <a:t>talent – both fee earners and support staff – if you </a:t>
            </a:r>
            <a:r>
              <a:rPr lang="en-GB" dirty="0"/>
              <a:t>widen the pool you’re prepared to recruit </a:t>
            </a:r>
            <a:r>
              <a:rPr lang="en-GB" dirty="0" smtClean="0"/>
              <a:t>from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 smtClean="0"/>
              <a:t>This prevents you having to compete for a relatively small group of candidates, with associated salary pressures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 smtClean="0"/>
              <a:t>Easier and more rapid sourcing of new recruits makes it easier for existing staff to focus on their core work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 smtClean="0"/>
              <a:t>Limiting to the more traditional sources (</a:t>
            </a:r>
            <a:r>
              <a:rPr lang="en-GB" dirty="0" err="1" smtClean="0"/>
              <a:t>eg</a:t>
            </a:r>
            <a:r>
              <a:rPr lang="en-GB" dirty="0" smtClean="0"/>
              <a:t> Oxbridge or UK) restricts access to potentially suitable candidates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 smtClean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n-GB" dirty="0" smtClean="0"/>
              <a:t>…and also stifles the benefits of cognitive diversity within the organisation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84212" y="1030059"/>
            <a:ext cx="109077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i="1" dirty="0"/>
              <a:t>Improving D&amp;I </a:t>
            </a:r>
            <a:r>
              <a:rPr lang="en-GB" sz="1400" i="1" dirty="0" smtClean="0"/>
              <a:t>can make it easier to recruit, develop and retain talented staff</a:t>
            </a:r>
            <a:endParaRPr lang="en-GB" sz="1400" i="1" dirty="0"/>
          </a:p>
        </p:txBody>
      </p:sp>
    </p:spTree>
    <p:extLst>
      <p:ext uri="{BB962C8B-B14F-4D97-AF65-F5344CB8AC3E}">
        <p14:creationId xmlns:p14="http://schemas.microsoft.com/office/powerpoint/2010/main" val="146120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684212" y="496207"/>
            <a:ext cx="8534400" cy="7259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n-GB" sz="2400" b="1" dirty="0" smtClean="0">
                <a:solidFill>
                  <a:schemeClr val="tx1"/>
                </a:solidFill>
              </a:rPr>
              <a:t>People continued…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4770" y="2065068"/>
            <a:ext cx="88712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 smtClean="0"/>
              <a:t>A more diverse workforce </a:t>
            </a:r>
            <a:r>
              <a:rPr lang="en-GB" dirty="0"/>
              <a:t>tells potential future recruits that your organisation is open-minded and inclusive, helping to differentiate you from other employers and </a:t>
            </a:r>
            <a:r>
              <a:rPr lang="en-GB" dirty="0" smtClean="0"/>
              <a:t>attract and compete </a:t>
            </a:r>
            <a:r>
              <a:rPr lang="en-GB" dirty="0"/>
              <a:t>for the best </a:t>
            </a:r>
            <a:r>
              <a:rPr lang="en-GB" dirty="0" smtClean="0"/>
              <a:t>candidates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 smtClean="0"/>
              <a:t>This applies in the (currently fierce) competition for lateral hires as well as early-stage recruits</a:t>
            </a:r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56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684212" y="496207"/>
            <a:ext cx="8534400" cy="7259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n-GB" sz="2400" b="1" dirty="0" smtClean="0">
                <a:solidFill>
                  <a:schemeClr val="tx1"/>
                </a:solidFill>
              </a:rPr>
              <a:t>People continued…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4770" y="1590935"/>
            <a:ext cx="887128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 smtClean="0"/>
              <a:t>In </a:t>
            </a:r>
            <a:r>
              <a:rPr lang="en-GB" dirty="0"/>
              <a:t>a more diverse working environment, it is easier not only to attract, but also to develop and retain, </a:t>
            </a:r>
            <a:r>
              <a:rPr lang="en-GB" dirty="0" smtClean="0"/>
              <a:t>talented staff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/>
              <a:t>More diverse </a:t>
            </a:r>
            <a:r>
              <a:rPr lang="en-GB" dirty="0" smtClean="0"/>
              <a:t>and </a:t>
            </a:r>
            <a:r>
              <a:rPr lang="en-GB" dirty="0"/>
              <a:t>inclusive teams tend to be happier, leading to reduced staff turnover (consider the cost </a:t>
            </a:r>
            <a:r>
              <a:rPr lang="en-GB" dirty="0" smtClean="0"/>
              <a:t>and </a:t>
            </a:r>
            <a:r>
              <a:rPr lang="en-GB" dirty="0"/>
              <a:t>risk for each new hire</a:t>
            </a:r>
            <a:r>
              <a:rPr lang="en-GB" dirty="0" smtClean="0"/>
              <a:t>)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 smtClean="0"/>
              <a:t>Staff feel </a:t>
            </a:r>
            <a:r>
              <a:rPr lang="en-GB" dirty="0"/>
              <a:t>more comfortable </a:t>
            </a:r>
            <a:r>
              <a:rPr lang="en-GB" dirty="0" smtClean="0"/>
              <a:t>about developing and broadening their </a:t>
            </a:r>
            <a:r>
              <a:rPr lang="en-GB" dirty="0"/>
              <a:t>professional </a:t>
            </a:r>
            <a:r>
              <a:rPr lang="en-GB" dirty="0" smtClean="0"/>
              <a:t>skills in an inclusive environment</a:t>
            </a:r>
            <a:endParaRPr lang="en-GB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 smtClean="0"/>
              <a:t>Happier staff are also generally more efficient: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n-GB" dirty="0" err="1" smtClean="0"/>
              <a:t>Unrespected</a:t>
            </a:r>
            <a:r>
              <a:rPr lang="en-GB" dirty="0" smtClean="0"/>
              <a:t> </a:t>
            </a:r>
            <a:r>
              <a:rPr lang="en-GB" dirty="0"/>
              <a:t>and uncomfortable minorities </a:t>
            </a:r>
            <a:r>
              <a:rPr lang="en-GB" dirty="0" smtClean="0"/>
              <a:t>(e.g. gay </a:t>
            </a:r>
            <a:r>
              <a:rPr lang="en-GB" dirty="0"/>
              <a:t>employees who are not able to come out in the workplace) are less </a:t>
            </a:r>
            <a:r>
              <a:rPr lang="en-GB" dirty="0" smtClean="0"/>
              <a:t>productive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endParaRPr lang="en-GB" dirty="0" smtClean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n-GB" dirty="0" smtClean="0"/>
              <a:t>People </a:t>
            </a:r>
            <a:r>
              <a:rPr lang="en-GB" dirty="0"/>
              <a:t>who feel included are less likely to </a:t>
            </a:r>
            <a:r>
              <a:rPr lang="en-GB" dirty="0" smtClean="0"/>
              <a:t>look around for alternatives</a:t>
            </a:r>
            <a:endParaRPr lang="en-GB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583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684212" y="496207"/>
            <a:ext cx="8534400" cy="7259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n-GB" sz="2400" b="1" dirty="0" smtClean="0">
                <a:solidFill>
                  <a:schemeClr val="tx1"/>
                </a:solidFill>
              </a:rPr>
              <a:t>People continued…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4770" y="1669957"/>
            <a:ext cx="887128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 smtClean="0"/>
              <a:t>Recruiting for a wider range of skills, not just the traditional academic achievements, can lead to stronger, more innovative and more robust teams with a range of complementary skills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 smtClean="0"/>
              <a:t>The ability to recruit more easily and from a more diverse pool makes it easier to grow the business, especially in the face of evolving customer bases and market models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 smtClean="0"/>
              <a:t>Risks associated with recruiting from new talent pools can be mitigated through innovative internship and work placement schemes, which can invigorate existing teams and generate good PR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/>
              <a:t>Recruiting from wider </a:t>
            </a:r>
            <a:r>
              <a:rPr lang="en-GB" dirty="0" smtClean="0"/>
              <a:t>backgrounds (including, </a:t>
            </a:r>
            <a:r>
              <a:rPr lang="en-GB" dirty="0" err="1" smtClean="0"/>
              <a:t>eg</a:t>
            </a:r>
            <a:r>
              <a:rPr lang="en-GB" dirty="0" smtClean="0"/>
              <a:t>, from outside the UK) brings </a:t>
            </a:r>
            <a:r>
              <a:rPr lang="en-GB" dirty="0"/>
              <a:t>access to wider networks </a:t>
            </a:r>
            <a:r>
              <a:rPr lang="en-GB" dirty="0" smtClean="0"/>
              <a:t>of </a:t>
            </a:r>
            <a:r>
              <a:rPr lang="en-GB" dirty="0"/>
              <a:t>new clients </a:t>
            </a:r>
            <a:r>
              <a:rPr lang="en-GB" dirty="0" smtClean="0"/>
              <a:t>and recruits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/>
              <a:t>Happier </a:t>
            </a:r>
            <a:r>
              <a:rPr lang="en-GB" dirty="0" smtClean="0"/>
              <a:t>staff </a:t>
            </a:r>
            <a:r>
              <a:rPr lang="en-GB" dirty="0"/>
              <a:t>will be better ambassadors for the </a:t>
            </a:r>
            <a:r>
              <a:rPr lang="en-GB" dirty="0" smtClean="0"/>
              <a:t>organisation</a:t>
            </a:r>
            <a:endParaRPr lang="en-GB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 smtClean="0"/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860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684212" y="496207"/>
            <a:ext cx="8534400" cy="7259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n-GB" sz="2400" b="1" dirty="0" smtClean="0">
                <a:solidFill>
                  <a:schemeClr val="tx1"/>
                </a:solidFill>
              </a:rPr>
              <a:t>People continued…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4770" y="1884446"/>
            <a:ext cx="88712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 smtClean="0"/>
              <a:t>Recruiting in a more objective and open-minded way reduces the risk of mistakes, for example overlooking good people or employing the wrong ones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 smtClean="0"/>
              <a:t>The more diverse the organisation becomes, the lower the risk of unconscious biases, resulting in a “virtuous circle” of meritocracy in recruitment, promotion and professional development decisions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 smtClean="0"/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637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684212" y="496207"/>
            <a:ext cx="8534400" cy="7259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n-GB" sz="2400" b="1" dirty="0" smtClean="0">
                <a:solidFill>
                  <a:schemeClr val="tx1"/>
                </a:solidFill>
              </a:rPr>
              <a:t>The case against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4770" y="2044868"/>
            <a:ext cx="88712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"/>
            </a:pPr>
            <a:r>
              <a:rPr lang="en-GB" dirty="0" smtClean="0"/>
              <a:t>This is just a trend; in the future it will become unfashionable again so there is little point devoting current resources to it.</a:t>
            </a:r>
          </a:p>
          <a:p>
            <a:pPr marL="742950" lvl="1" indent="-285750">
              <a:buFont typeface="Wingdings" panose="05000000000000000000" pitchFamily="2" charset="2"/>
              <a:buChar char=""/>
            </a:pPr>
            <a:endParaRPr lang="en-GB" dirty="0" smtClean="0"/>
          </a:p>
          <a:p>
            <a:pPr marL="742950" lvl="1" indent="-285750">
              <a:buFont typeface="Wingdings" panose="05000000000000000000" pitchFamily="2" charset="2"/>
              <a:buChar char=""/>
            </a:pPr>
            <a:r>
              <a:rPr lang="en-GB" dirty="0"/>
              <a:t>People say that diversity is a good thing, but where are the stats? </a:t>
            </a:r>
            <a:r>
              <a:rPr lang="en-GB" dirty="0" smtClean="0"/>
              <a:t> It seems </a:t>
            </a:r>
            <a:r>
              <a:rPr lang="en-GB" dirty="0"/>
              <a:t>more like political correctness gone </a:t>
            </a:r>
            <a:r>
              <a:rPr lang="en-GB" dirty="0" smtClean="0"/>
              <a:t>mad.</a:t>
            </a:r>
          </a:p>
          <a:p>
            <a:pPr marL="742950" lvl="1" indent="-285750">
              <a:buFont typeface="Wingdings" panose="05000000000000000000" pitchFamily="2" charset="2"/>
              <a:buChar char=""/>
            </a:pPr>
            <a:endParaRPr lang="en-GB" dirty="0" smtClean="0"/>
          </a:p>
          <a:p>
            <a:pPr marL="742950" lvl="1" indent="-285750">
              <a:buFont typeface="Wingdings" panose="05000000000000000000" pitchFamily="2" charset="2"/>
              <a:buChar char=""/>
            </a:pPr>
            <a:r>
              <a:rPr lang="en-GB" dirty="0"/>
              <a:t>Businesses exist to make </a:t>
            </a:r>
            <a:r>
              <a:rPr lang="en-GB" dirty="0" smtClean="0"/>
              <a:t>money.  It </a:t>
            </a:r>
            <a:r>
              <a:rPr lang="en-GB" dirty="0"/>
              <a:t>costs time and money to </a:t>
            </a:r>
            <a:r>
              <a:rPr lang="en-GB" dirty="0" smtClean="0"/>
              <a:t>establish and maintain a D&amp;I agenda.  Without an obvious commercial payback</a:t>
            </a:r>
            <a:r>
              <a:rPr lang="en-GB" dirty="0"/>
              <a:t>, </a:t>
            </a:r>
            <a:r>
              <a:rPr lang="en-GB" dirty="0" smtClean="0"/>
              <a:t>this is </a:t>
            </a:r>
            <a:r>
              <a:rPr lang="en-GB" dirty="0"/>
              <a:t>not a sensible use of </a:t>
            </a:r>
            <a:r>
              <a:rPr lang="en-GB" dirty="0" smtClean="0"/>
              <a:t>resources.</a:t>
            </a:r>
          </a:p>
          <a:p>
            <a:pPr marL="742950" lvl="1" indent="-285750">
              <a:buFont typeface="Wingdings" panose="05000000000000000000" pitchFamily="2" charset="2"/>
              <a:buChar char=""/>
            </a:pPr>
            <a:endParaRPr lang="en-GB" dirty="0"/>
          </a:p>
          <a:p>
            <a:pPr marL="742950" lvl="1" indent="-285750">
              <a:buFont typeface="Wingdings" panose="05000000000000000000" pitchFamily="2" charset="2"/>
              <a:buChar char=""/>
            </a:pPr>
            <a:r>
              <a:rPr lang="en-GB" dirty="0"/>
              <a:t>Even if greater diversity has benefits, it is </a:t>
            </a:r>
            <a:r>
              <a:rPr lang="en-GB" dirty="0" smtClean="0"/>
              <a:t>too big and complex an issue for individual businesses to tackle; it should be sorted out by the government and/or the wider society.</a:t>
            </a:r>
            <a:endParaRPr lang="en-GB" dirty="0"/>
          </a:p>
          <a:p>
            <a:pPr marL="742950" lvl="1" indent="-285750">
              <a:buFont typeface="Wingdings" panose="05000000000000000000" pitchFamily="2" charset="2"/>
              <a:buChar char=""/>
            </a:pPr>
            <a:endParaRPr lang="en-GB" dirty="0" smtClean="0"/>
          </a:p>
          <a:p>
            <a:pPr marL="742950" lvl="1" indent="-285750">
              <a:buFont typeface="Wingdings" panose="05000000000000000000" pitchFamily="2" charset="2"/>
              <a:buChar char=""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84213" y="1030059"/>
            <a:ext cx="107514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i="1" dirty="0" smtClean="0"/>
              <a:t>Is diversity and inclusion (D&amp;I) really worth your business resources?  Here are some of the arguments commonly used against it.</a:t>
            </a:r>
            <a:endParaRPr lang="en-GB" sz="1400" i="1" dirty="0"/>
          </a:p>
        </p:txBody>
      </p:sp>
    </p:spTree>
    <p:extLst>
      <p:ext uri="{BB962C8B-B14F-4D97-AF65-F5344CB8AC3E}">
        <p14:creationId xmlns:p14="http://schemas.microsoft.com/office/powerpoint/2010/main" val="308549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684212" y="496207"/>
            <a:ext cx="8534400" cy="7259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n-GB" sz="2400" b="1" dirty="0" smtClean="0">
                <a:solidFill>
                  <a:schemeClr val="tx1"/>
                </a:solidFill>
              </a:rPr>
              <a:t>People continued…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4770" y="1884446"/>
            <a:ext cx="887128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dirty="0" smtClean="0"/>
              <a:t>Perhaps most importantly: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 smtClean="0"/>
              <a:t>Recruiting and developing people in an inclusive manner is </a:t>
            </a:r>
            <a:r>
              <a:rPr lang="en-GB" i="1" dirty="0" smtClean="0"/>
              <a:t>the </a:t>
            </a:r>
            <a:r>
              <a:rPr lang="en-GB" i="1" dirty="0"/>
              <a:t>right thing to </a:t>
            </a:r>
            <a:r>
              <a:rPr lang="en-GB" i="1" dirty="0" smtClean="0"/>
              <a:t>do, </a:t>
            </a:r>
            <a:r>
              <a:rPr lang="en-GB" dirty="0" smtClean="0"/>
              <a:t>and something the organisation will be judged on by all of its stakeholders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 smtClean="0"/>
              <a:t>Treating </a:t>
            </a:r>
            <a:r>
              <a:rPr lang="en-GB" dirty="0"/>
              <a:t>everyone with dignity and </a:t>
            </a:r>
            <a:r>
              <a:rPr lang="en-GB" dirty="0" smtClean="0"/>
              <a:t>respect, and allowing them to be themselves, is the mark </a:t>
            </a:r>
            <a:r>
              <a:rPr lang="en-GB" dirty="0"/>
              <a:t>of a </a:t>
            </a:r>
            <a:r>
              <a:rPr lang="en-GB" dirty="0" smtClean="0"/>
              <a:t>civilised and ethically mature society</a:t>
            </a:r>
            <a:endParaRPr lang="en-GB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 smtClean="0"/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294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684212" y="496207"/>
            <a:ext cx="8534400" cy="7259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n-GB" sz="2400" b="1" dirty="0" smtClean="0">
                <a:solidFill>
                  <a:schemeClr val="tx1"/>
                </a:solidFill>
              </a:rPr>
              <a:t>Risk management and compliance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4770" y="1884446"/>
            <a:ext cx="88712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Effective policies for monitoring and improving D&amp;I:</a:t>
            </a:r>
          </a:p>
          <a:p>
            <a:endParaRPr lang="en-GB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 smtClean="0"/>
              <a:t>Help the business to meet regulatory reporting requirements</a:t>
            </a:r>
            <a:endParaRPr lang="en-GB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 smtClean="0"/>
              <a:t>Are useful when answering questions posed by current and potential clients, prospective staff, investors and other external stakeholders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 smtClean="0"/>
              <a:t>Help you to keep within the law on issues such as equality, discrimination and harassment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 smtClean="0"/>
              <a:t>Reduce the risk of complaints, allegations, disputes, inquiries, legal challenges and reputational damage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 smtClean="0"/>
              <a:t>Put you in a stronger position to defend yourself if such problems arise</a:t>
            </a:r>
            <a:endParaRPr lang="en-GB" dirty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84212" y="1030059"/>
            <a:ext cx="109077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i="1" dirty="0" smtClean="0"/>
              <a:t>A more hands-on approach to D&amp;I can reduce exposure to legal, regulatory and reputational risk</a:t>
            </a:r>
            <a:endParaRPr lang="en-GB" sz="1400" i="1" dirty="0"/>
          </a:p>
        </p:txBody>
      </p:sp>
    </p:spTree>
    <p:extLst>
      <p:ext uri="{BB962C8B-B14F-4D97-AF65-F5344CB8AC3E}">
        <p14:creationId xmlns:p14="http://schemas.microsoft.com/office/powerpoint/2010/main" val="339643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684212" y="496207"/>
            <a:ext cx="8534400" cy="7259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n-GB" sz="2400" b="1" dirty="0" smtClean="0">
                <a:solidFill>
                  <a:schemeClr val="tx1"/>
                </a:solidFill>
              </a:rPr>
              <a:t>Financial performance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4770" y="1884446"/>
            <a:ext cx="88712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 smtClean="0"/>
              <a:t>Better client relationships + improved internal performance = </a:t>
            </a:r>
            <a:br>
              <a:rPr lang="en-GB" dirty="0" smtClean="0"/>
            </a:br>
            <a:r>
              <a:rPr lang="en-GB" dirty="0" smtClean="0"/>
              <a:t>higher profits and financially healthier businesses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 smtClean="0"/>
              <a:t>Studies have demonstrated </a:t>
            </a:r>
            <a:r>
              <a:rPr lang="en-GB" dirty="0"/>
              <a:t>improvements in business performance when diversity levels are </a:t>
            </a:r>
            <a:r>
              <a:rPr lang="en-GB" dirty="0" smtClean="0"/>
              <a:t>higher (see final slides)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 smtClean="0"/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891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484430"/>
            <a:ext cx="8534400" cy="7259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 smtClean="0">
                <a:solidFill>
                  <a:schemeClr val="tx1"/>
                </a:solidFill>
              </a:rPr>
              <a:t>The importance of monitoring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5720" y="2000514"/>
            <a:ext cx="8871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You then have:		</a:t>
            </a:r>
            <a:endParaRPr lang="en-GB" b="1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845720" y="2534879"/>
            <a:ext cx="88712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 smtClean="0"/>
              <a:t>A benchmark against which to assess D&amp;I changes and their impact on the business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 smtClean="0"/>
              <a:t>Evidence to share with external stakeholders (</a:t>
            </a:r>
            <a:r>
              <a:rPr lang="en-GB" dirty="0" err="1" smtClean="0"/>
              <a:t>eg</a:t>
            </a:r>
            <a:r>
              <a:rPr lang="en-GB" dirty="0" smtClean="0"/>
              <a:t> for client pitches)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 smtClean="0"/>
              <a:t>Evidence in case of legal, regulatory or reputational challenges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 smtClean="0"/>
              <a:t>Positive PR, both internal and external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 smtClean="0"/>
              <a:t>Opportunities to identify problem  areas, their effect on the organisation’s performance and the means to address them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026945" y="2502259"/>
            <a:ext cx="4697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684212" y="1008966"/>
            <a:ext cx="93741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i="1" dirty="0" smtClean="0"/>
              <a:t>To make the most of these benefits, it’s important to obtain at least basic D&amp;I data, document the steps you take to improve them and regularly review and improve your D&amp;I performance</a:t>
            </a:r>
            <a:endParaRPr lang="en-GB" sz="1400" i="1" dirty="0"/>
          </a:p>
        </p:txBody>
      </p:sp>
    </p:spTree>
    <p:extLst>
      <p:ext uri="{BB962C8B-B14F-4D97-AF65-F5344CB8AC3E}">
        <p14:creationId xmlns:p14="http://schemas.microsoft.com/office/powerpoint/2010/main" val="141627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587" y="515408"/>
            <a:ext cx="8534400" cy="789518"/>
          </a:xfrm>
        </p:spPr>
        <p:txBody>
          <a:bodyPr>
            <a:normAutofit fontScale="90000"/>
          </a:bodyPr>
          <a:lstStyle/>
          <a:p>
            <a:r>
              <a:rPr lang="en-GB" sz="2400" b="1" dirty="0" smtClean="0"/>
              <a:t>Some useful References – </a:t>
            </a:r>
            <a:br>
              <a:rPr lang="en-GB" sz="2400" b="1" dirty="0" smtClean="0"/>
            </a:br>
            <a:r>
              <a:rPr lang="en-GB" sz="2400" b="1" dirty="0" smtClean="0"/>
              <a:t>the benefits of cognitive diversity</a:t>
            </a:r>
            <a:endParaRPr lang="en-GB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806223" y="1741746"/>
            <a:ext cx="88712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In </a:t>
            </a:r>
            <a:r>
              <a:rPr lang="en-GB" dirty="0"/>
              <a:t>a Forbes study of 321 large global enterprises, 85% agreed or strongly agreed that diversity is crucial to fostering innovation in their workforce.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Lu </a:t>
            </a:r>
            <a:r>
              <a:rPr lang="en-GB" dirty="0"/>
              <a:t>Hong and Scott Page showed that groups of diverse problem solvers can outperform groups of high-ability problem solvers.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According </a:t>
            </a:r>
            <a:r>
              <a:rPr lang="en-GB" dirty="0"/>
              <a:t>to research at Harvard Business School, multicultural networks promote creativity.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An </a:t>
            </a:r>
            <a:r>
              <a:rPr lang="en-GB" dirty="0"/>
              <a:t>experiment by Massachusetts-based Tufts University demonstrated that diverse groups perform better than homogeneous teams, by deploying 200 people in mock </a:t>
            </a:r>
            <a:r>
              <a:rPr lang="en-GB" dirty="0" smtClean="0"/>
              <a:t>juries: </a:t>
            </a:r>
            <a:r>
              <a:rPr lang="en-GB" dirty="0"/>
              <a:t>the mixed juries all performed better than those comprising only white or only black jurors.  </a:t>
            </a:r>
            <a:r>
              <a:rPr lang="en-GB" dirty="0" smtClean="0"/>
              <a:t>“Groupthink” </a:t>
            </a:r>
            <a:r>
              <a:rPr lang="en-GB" dirty="0"/>
              <a:t>may lead to a cohesive team, but one that will happily agree on the same costly mistake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275" y="5022672"/>
            <a:ext cx="2263140" cy="1666875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67139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587" y="515408"/>
            <a:ext cx="8534400" cy="789518"/>
          </a:xfrm>
        </p:spPr>
        <p:txBody>
          <a:bodyPr>
            <a:normAutofit fontScale="90000"/>
          </a:bodyPr>
          <a:lstStyle/>
          <a:p>
            <a:r>
              <a:rPr lang="en-GB" sz="2400" b="1" dirty="0" smtClean="0"/>
              <a:t>Some useful References – </a:t>
            </a:r>
            <a:br>
              <a:rPr lang="en-GB" sz="2400" b="1" dirty="0" smtClean="0"/>
            </a:br>
            <a:r>
              <a:rPr lang="en-GB" sz="2400" b="1" dirty="0" smtClean="0"/>
              <a:t>the impact of D&amp;I on business performance</a:t>
            </a:r>
            <a:endParaRPr lang="en-GB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78628" y="1772160"/>
            <a:ext cx="887128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 </a:t>
            </a:r>
            <a:r>
              <a:rPr lang="en-GB" dirty="0"/>
              <a:t>2015 McKinsey report, “Diversity Matters”, examined 366 public companies across a range of industries in Canada, Latin America, the United </a:t>
            </a:r>
            <a:r>
              <a:rPr lang="en-GB" dirty="0" smtClean="0"/>
              <a:t>Kingdom </a:t>
            </a:r>
            <a:r>
              <a:rPr lang="en-GB" dirty="0"/>
              <a:t>and the United States, and found that</a:t>
            </a:r>
            <a:r>
              <a:rPr lang="en-GB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Companies </a:t>
            </a:r>
            <a:r>
              <a:rPr lang="en-GB" dirty="0"/>
              <a:t>in the top quartile for gender diversity are 15% more likely to have financial returns above their respective national industry medians.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Companies </a:t>
            </a:r>
            <a:r>
              <a:rPr lang="en-GB" dirty="0"/>
              <a:t>in the top quartile for racial and ethnic diversity are 35% more likely to have financial returns above those medians.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Companies </a:t>
            </a:r>
            <a:r>
              <a:rPr lang="en-GB" dirty="0"/>
              <a:t>in the bottom quartile both for gender and for ethnicity and race are statistically less likely to achieve above-average financial returns (in other words, bottom-quartile companies are lagging rather than merely not leading</a:t>
            </a:r>
            <a:r>
              <a:rPr lang="en-GB" dirty="0" smtClean="0"/>
              <a:t>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In </a:t>
            </a:r>
            <a:r>
              <a:rPr lang="en-GB" dirty="0"/>
              <a:t>UK companies, for every 10% increase in gender diversity on the senior executive team, earnings before interest and taxes rose by 3.5%.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275" y="5022672"/>
            <a:ext cx="2263140" cy="1666875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98869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586" y="515408"/>
            <a:ext cx="8891235" cy="789518"/>
          </a:xfrm>
        </p:spPr>
        <p:txBody>
          <a:bodyPr>
            <a:normAutofit fontScale="90000"/>
          </a:bodyPr>
          <a:lstStyle/>
          <a:p>
            <a:r>
              <a:rPr lang="en-GB" sz="2400" b="1" dirty="0" smtClean="0"/>
              <a:t>Some useful References – </a:t>
            </a:r>
            <a:br>
              <a:rPr lang="en-GB" sz="2400" b="1" dirty="0" smtClean="0"/>
            </a:br>
            <a:r>
              <a:rPr lang="en-GB" sz="2400" b="1" dirty="0" smtClean="0"/>
              <a:t>the impact of D&amp;I on business performance </a:t>
            </a:r>
            <a:r>
              <a:rPr lang="en-GB" sz="2400" b="1" dirty="0" smtClean="0">
                <a:latin typeface="+mn-lt"/>
              </a:rPr>
              <a:t>continued</a:t>
            </a:r>
            <a:r>
              <a:rPr lang="en-GB" sz="2400" b="1" dirty="0" smtClean="0"/>
              <a:t>…</a:t>
            </a:r>
            <a:endParaRPr lang="en-GB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68939" y="1758804"/>
            <a:ext cx="88712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Quantopian</a:t>
            </a:r>
            <a:r>
              <a:rPr lang="en-GB" dirty="0" smtClean="0"/>
              <a:t> </a:t>
            </a:r>
            <a:r>
              <a:rPr lang="en-GB" dirty="0"/>
              <a:t>found that women-led companies in the Fortune 1000 performed three times better than the S&amp;P 500 companies run predominantly by men between 2002 and 2014. 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Research </a:t>
            </a:r>
            <a:r>
              <a:rPr lang="en-GB" dirty="0"/>
              <a:t>by the New York-based </a:t>
            </a:r>
            <a:r>
              <a:rPr lang="en-GB" dirty="0" err="1"/>
              <a:t>Center</a:t>
            </a:r>
            <a:r>
              <a:rPr lang="en-GB" dirty="0"/>
              <a:t> for Talent Innovation (CTI), involving more than 40 case studies and 1,800 employee surveys, looked at what it termed “two-dimensional diversity”, namely “inherent diversity”– such as gender and race – combined with “acquired diversity” – such as global experience and language skills.  It found that publicly traded companies with two-dimensional diversity were 45% more likely than those without to have expanded market share in the past year, and 70% more likely to have captured a new market. </a:t>
            </a:r>
          </a:p>
          <a:p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275" y="5022672"/>
            <a:ext cx="2263140" cy="1666875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79074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587" y="515408"/>
            <a:ext cx="8534400" cy="789518"/>
          </a:xfrm>
        </p:spPr>
        <p:txBody>
          <a:bodyPr>
            <a:normAutofit/>
          </a:bodyPr>
          <a:lstStyle/>
          <a:p>
            <a:endParaRPr lang="en-GB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802326" y="5363215"/>
            <a:ext cx="88712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2"/>
              </a:rPr>
              <a:t>http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www.ipinclusive.org.uk</a:t>
            </a:r>
            <a:endParaRPr lang="en-GB" dirty="0" smtClean="0"/>
          </a:p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IPInclusive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dirty="0"/>
          </a:p>
          <a:p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dirty="0"/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275" y="5022672"/>
            <a:ext cx="2263140" cy="1666875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24207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684212" y="496207"/>
            <a:ext cx="8534400" cy="7259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n-GB" sz="2400" b="1" dirty="0" smtClean="0">
                <a:solidFill>
                  <a:schemeClr val="tx1"/>
                </a:solidFill>
              </a:rPr>
              <a:t>The case against continued…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4770" y="1414769"/>
            <a:ext cx="887128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"/>
            </a:pPr>
            <a:r>
              <a:rPr lang="en-GB" dirty="0" smtClean="0"/>
              <a:t>In any case, we are diverse and inclusive enough already; we always recruit on merit.</a:t>
            </a:r>
          </a:p>
          <a:p>
            <a:pPr marL="1200150" lvl="2" indent="-285750">
              <a:buFont typeface="Wingdings" panose="05000000000000000000" pitchFamily="2" charset="2"/>
              <a:buChar char=""/>
            </a:pPr>
            <a:r>
              <a:rPr lang="en-GB" dirty="0" smtClean="0"/>
              <a:t>(“I </a:t>
            </a:r>
            <a:r>
              <a:rPr lang="en-GB" dirty="0"/>
              <a:t>don't know if any of us are gay, but we have a female partner, and a couple of our attorneys are Asian</a:t>
            </a:r>
            <a:r>
              <a:rPr lang="en-GB" dirty="0" smtClean="0"/>
              <a:t>.”)</a:t>
            </a:r>
            <a:endParaRPr lang="en-GB" dirty="0"/>
          </a:p>
          <a:p>
            <a:pPr marL="1200150" lvl="2" indent="-285750">
              <a:buFont typeface="Wingdings" panose="05000000000000000000" pitchFamily="2" charset="2"/>
              <a:buChar char=""/>
            </a:pPr>
            <a:endParaRPr lang="en-GB" dirty="0" smtClean="0"/>
          </a:p>
          <a:p>
            <a:pPr marL="742950" lvl="1" indent="-285750">
              <a:buFont typeface="Wingdings" panose="05000000000000000000" pitchFamily="2" charset="2"/>
              <a:buChar char=""/>
            </a:pPr>
            <a:r>
              <a:rPr lang="en-GB" dirty="0"/>
              <a:t>We might all be socially and culturally similar, but we all bring something different to the </a:t>
            </a:r>
            <a:r>
              <a:rPr lang="en-GB" dirty="0" smtClean="0"/>
              <a:t>table.</a:t>
            </a:r>
          </a:p>
          <a:p>
            <a:pPr marL="742950" lvl="1" indent="-285750">
              <a:buFont typeface="Wingdings" panose="05000000000000000000" pitchFamily="2" charset="2"/>
              <a:buChar char=""/>
            </a:pPr>
            <a:endParaRPr lang="en-GB" dirty="0"/>
          </a:p>
          <a:p>
            <a:pPr marL="742950" lvl="1" indent="-285750">
              <a:buFont typeface="Wingdings" panose="05000000000000000000" pitchFamily="2" charset="2"/>
              <a:buChar char=""/>
            </a:pPr>
            <a:r>
              <a:rPr lang="en-GB" dirty="0" smtClean="0"/>
              <a:t>It </a:t>
            </a:r>
            <a:r>
              <a:rPr lang="en-GB" dirty="0"/>
              <a:t>is not feasible to </a:t>
            </a:r>
            <a:r>
              <a:rPr lang="en-GB" dirty="0" smtClean="0"/>
              <a:t>further improve </a:t>
            </a:r>
            <a:r>
              <a:rPr lang="en-GB" dirty="0"/>
              <a:t>diversity in the IP </a:t>
            </a:r>
            <a:r>
              <a:rPr lang="en-GB" dirty="0" smtClean="0"/>
              <a:t>professions:</a:t>
            </a:r>
          </a:p>
          <a:p>
            <a:pPr marL="742950" lvl="1" indent="-285750">
              <a:buFont typeface="Wingdings" panose="05000000000000000000" pitchFamily="2" charset="2"/>
              <a:buChar char=""/>
            </a:pPr>
            <a:endParaRPr lang="en-GB" dirty="0" smtClean="0"/>
          </a:p>
          <a:p>
            <a:pPr marL="1200150" lvl="2" indent="-285750">
              <a:buFont typeface="Wingdings" panose="05000000000000000000" pitchFamily="2" charset="2"/>
              <a:buChar char=""/>
            </a:pPr>
            <a:r>
              <a:rPr lang="en-GB" dirty="0" smtClean="0"/>
              <a:t>Patent attorneys, for example, need to be STEM graduates; our diversity </a:t>
            </a:r>
            <a:r>
              <a:rPr lang="en-GB" dirty="0"/>
              <a:t>stats are an inevitable consequence of university demographics.  </a:t>
            </a:r>
            <a:r>
              <a:rPr lang="en-GB" dirty="0" smtClean="0"/>
              <a:t>(And </a:t>
            </a:r>
            <a:r>
              <a:rPr lang="en-GB" dirty="0"/>
              <a:t>that’s not our </a:t>
            </a:r>
            <a:r>
              <a:rPr lang="en-GB" dirty="0" smtClean="0"/>
              <a:t>problem.)</a:t>
            </a:r>
          </a:p>
          <a:p>
            <a:pPr marL="1200150" lvl="2" indent="-285750">
              <a:buFont typeface="Wingdings" panose="05000000000000000000" pitchFamily="2" charset="2"/>
              <a:buChar char=""/>
            </a:pPr>
            <a:r>
              <a:rPr lang="en-GB" dirty="0"/>
              <a:t>IP professionals need real intellectual rigour to do the job well. Why </a:t>
            </a:r>
            <a:r>
              <a:rPr lang="en-GB" dirty="0" smtClean="0"/>
              <a:t>should </a:t>
            </a:r>
            <a:r>
              <a:rPr lang="en-GB" dirty="0"/>
              <a:t>we </a:t>
            </a:r>
            <a:r>
              <a:rPr lang="en-GB" dirty="0" smtClean="0"/>
              <a:t>take </a:t>
            </a:r>
            <a:r>
              <a:rPr lang="en-GB" dirty="0"/>
              <a:t>the risk of recruiting from lower ranking schools and universities</a:t>
            </a:r>
            <a:r>
              <a:rPr lang="en-GB" dirty="0" smtClean="0"/>
              <a:t>?</a:t>
            </a:r>
          </a:p>
          <a:p>
            <a:pPr marL="1200150" lvl="2" indent="-285750">
              <a:buFont typeface="Wingdings" panose="05000000000000000000" pitchFamily="2" charset="2"/>
              <a:buChar char=""/>
            </a:pPr>
            <a:r>
              <a:rPr lang="en-GB" dirty="0"/>
              <a:t>IP work requires excellent communication skills.  Why would we recruit people whose English isn't </a:t>
            </a:r>
            <a:r>
              <a:rPr lang="en-GB" dirty="0" smtClean="0"/>
              <a:t>perfect?</a:t>
            </a:r>
            <a:endParaRPr lang="en-GB" dirty="0"/>
          </a:p>
          <a:p>
            <a:pPr marL="742950" lvl="1" indent="-285750">
              <a:buFont typeface="Wingdings" panose="05000000000000000000" pitchFamily="2" charset="2"/>
              <a:buChar char=""/>
            </a:pPr>
            <a:endParaRPr lang="en-GB" dirty="0" smtClean="0"/>
          </a:p>
          <a:p>
            <a:pPr marL="742950" lvl="1" indent="-285750">
              <a:buFont typeface="Wingdings" panose="05000000000000000000" pitchFamily="2" charset="2"/>
              <a:buChar char="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26979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684212" y="496207"/>
            <a:ext cx="8534400" cy="7259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n-GB" sz="2400" b="1" dirty="0" smtClean="0">
                <a:solidFill>
                  <a:schemeClr val="tx1"/>
                </a:solidFill>
              </a:rPr>
              <a:t>The case against continued…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4770" y="1771557"/>
            <a:ext cx="88712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"/>
            </a:pPr>
            <a:r>
              <a:rPr lang="en-GB" dirty="0" smtClean="0"/>
              <a:t>Diversity </a:t>
            </a:r>
            <a:r>
              <a:rPr lang="en-GB" dirty="0"/>
              <a:t>will improve over </a:t>
            </a:r>
            <a:r>
              <a:rPr lang="en-GB" dirty="0" smtClean="0"/>
              <a:t>time without our help.  There is already </a:t>
            </a:r>
            <a:r>
              <a:rPr lang="en-GB" dirty="0"/>
              <a:t>more diversity </a:t>
            </a:r>
            <a:r>
              <a:rPr lang="en-GB" dirty="0" smtClean="0"/>
              <a:t>at the point of entry into the IP professions than </a:t>
            </a:r>
            <a:r>
              <a:rPr lang="en-GB" dirty="0"/>
              <a:t>there is </a:t>
            </a:r>
            <a:r>
              <a:rPr lang="en-GB" dirty="0" smtClean="0"/>
              <a:t>in the upper tiers, </a:t>
            </a:r>
            <a:r>
              <a:rPr lang="en-GB" dirty="0"/>
              <a:t>so if we let this generation work through, the position will </a:t>
            </a:r>
            <a:r>
              <a:rPr lang="en-GB" dirty="0" smtClean="0"/>
              <a:t>improve.</a:t>
            </a:r>
          </a:p>
          <a:p>
            <a:pPr marL="742950" lvl="1" indent="-285750">
              <a:buFont typeface="Wingdings" panose="05000000000000000000" pitchFamily="2" charset="2"/>
              <a:buChar char=""/>
            </a:pPr>
            <a:endParaRPr lang="en-GB" dirty="0" smtClean="0"/>
          </a:p>
          <a:p>
            <a:pPr marL="742950" lvl="1" indent="-285750">
              <a:buFont typeface="Wingdings" panose="05000000000000000000" pitchFamily="2" charset="2"/>
              <a:buChar char=""/>
            </a:pPr>
            <a:r>
              <a:rPr lang="en-GB" dirty="0"/>
              <a:t>If you aren't content to let it resolve itself over time, then positive steps would need to be taken to improve diversity more quickly, and those just aren't </a:t>
            </a:r>
            <a:r>
              <a:rPr lang="en-GB" dirty="0" smtClean="0"/>
              <a:t>fair:</a:t>
            </a:r>
          </a:p>
          <a:p>
            <a:pPr marL="742950" lvl="1" indent="-285750">
              <a:buFont typeface="Wingdings" panose="05000000000000000000" pitchFamily="2" charset="2"/>
              <a:buChar char=""/>
            </a:pPr>
            <a:endParaRPr lang="en-GB" dirty="0" smtClean="0"/>
          </a:p>
          <a:p>
            <a:pPr marL="1200150" lvl="2" indent="-285750">
              <a:buFont typeface="Wingdings" panose="05000000000000000000" pitchFamily="2" charset="2"/>
              <a:buChar char=""/>
            </a:pPr>
            <a:r>
              <a:rPr lang="en-GB" dirty="0" smtClean="0"/>
              <a:t>Bluntly</a:t>
            </a:r>
            <a:r>
              <a:rPr lang="en-GB" dirty="0"/>
              <a:t>, you either need to get rid of white male employees (surely that is unlawful), or positively discriminate. It is not fair that </a:t>
            </a:r>
            <a:r>
              <a:rPr lang="en-GB" dirty="0" smtClean="0"/>
              <a:t>someone </a:t>
            </a:r>
            <a:r>
              <a:rPr lang="en-GB" dirty="0"/>
              <a:t>should lose out on a job or a promotion, just because another candidate is a woman or from an ethnic minority. A meritocracy has to be </a:t>
            </a:r>
            <a:r>
              <a:rPr lang="en-GB" dirty="0" smtClean="0"/>
              <a:t>better.</a:t>
            </a:r>
          </a:p>
          <a:p>
            <a:pPr marL="742950" lvl="1" indent="-285750">
              <a:buFont typeface="Wingdings" panose="05000000000000000000" pitchFamily="2" charset="2"/>
              <a:buChar char="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2434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684212" y="496207"/>
            <a:ext cx="8534400" cy="7259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endParaRPr lang="en-GB" sz="2400" b="1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4770" y="1884446"/>
            <a:ext cx="887128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endParaRPr lang="en-GB" dirty="0" smtClean="0"/>
          </a:p>
          <a:p>
            <a:pPr lvl="1"/>
            <a:r>
              <a:rPr lang="en-GB" sz="2000" dirty="0" smtClean="0"/>
              <a:t>Have </a:t>
            </a:r>
            <a:r>
              <a:rPr lang="en-GB" sz="2000" i="1" dirty="0" smtClean="0"/>
              <a:t>you</a:t>
            </a:r>
            <a:r>
              <a:rPr lang="en-GB" sz="2000" dirty="0" smtClean="0"/>
              <a:t> built the business case on why D&amp;I matter? </a:t>
            </a:r>
          </a:p>
          <a:p>
            <a:pPr lvl="1"/>
            <a:endParaRPr lang="en-GB" sz="2000" dirty="0"/>
          </a:p>
          <a:p>
            <a:pPr lvl="1"/>
            <a:r>
              <a:rPr lang="en-GB" sz="2000" dirty="0" smtClean="0"/>
              <a:t>     If not, consider the following links between D&amp;I and improved business performance …</a:t>
            </a:r>
          </a:p>
        </p:txBody>
      </p:sp>
    </p:spTree>
    <p:extLst>
      <p:ext uri="{BB962C8B-B14F-4D97-AF65-F5344CB8AC3E}">
        <p14:creationId xmlns:p14="http://schemas.microsoft.com/office/powerpoint/2010/main" val="322982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7259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 smtClean="0">
                <a:solidFill>
                  <a:schemeClr val="tx1"/>
                </a:solidFill>
              </a:rPr>
              <a:t>The case for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4293" y="1702023"/>
            <a:ext cx="8642239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Improving diversity and inclusivity (D&amp;I) can have a positive impact on an organisation’s:</a:t>
            </a:r>
          </a:p>
          <a:p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External relationships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i="1" dirty="0"/>
              <a:t>h</a:t>
            </a:r>
            <a:r>
              <a:rPr lang="en-GB" sz="1400" i="1" dirty="0" smtClean="0"/>
              <a:t>elping the business </a:t>
            </a:r>
            <a:r>
              <a:rPr lang="en-GB" sz="1400" i="1" dirty="0"/>
              <a:t>to build stronger and more profitable relationships with </a:t>
            </a:r>
            <a:r>
              <a:rPr lang="en-GB" sz="1400" i="1" dirty="0" smtClean="0"/>
              <a:t/>
            </a:r>
            <a:br>
              <a:rPr lang="en-GB" sz="1400" i="1" dirty="0" smtClean="0"/>
            </a:br>
            <a:r>
              <a:rPr lang="en-GB" sz="1400" i="1" dirty="0" smtClean="0"/>
              <a:t>external </a:t>
            </a:r>
            <a:r>
              <a:rPr lang="en-GB" sz="1400" i="1" dirty="0"/>
              <a:t>stakeholders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Internal performance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i="1" dirty="0"/>
              <a:t>a</a:t>
            </a:r>
            <a:r>
              <a:rPr lang="en-GB" sz="1400" i="1" dirty="0" smtClean="0"/>
              <a:t>llowing it to outperform competitors through diverse, inclusive teams with a shared purpose and complementary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People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i="1" dirty="0"/>
              <a:t>m</a:t>
            </a:r>
            <a:r>
              <a:rPr lang="en-GB" sz="1400" i="1" dirty="0" smtClean="0"/>
              <a:t>aking it easier to recruit, </a:t>
            </a:r>
            <a:r>
              <a:rPr lang="en-GB" sz="1400" i="1" dirty="0"/>
              <a:t>develop and retain talented staff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Risk management and compliance</a:t>
            </a:r>
            <a:endParaRPr lang="en-GB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i="1" dirty="0"/>
              <a:t>r</a:t>
            </a:r>
            <a:r>
              <a:rPr lang="en-GB" sz="1400" i="1" dirty="0" smtClean="0"/>
              <a:t>educing exposure to legal, regulatory and reputational risk</a:t>
            </a:r>
            <a:endParaRPr lang="en-GB" sz="1400" i="1" dirty="0"/>
          </a:p>
          <a:p>
            <a:pPr lvl="1"/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887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684212" y="496207"/>
            <a:ext cx="8534400" cy="7259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n-GB" sz="2400" b="1" dirty="0" smtClean="0">
                <a:solidFill>
                  <a:schemeClr val="tx1"/>
                </a:solidFill>
              </a:rPr>
              <a:t>External relationships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4770" y="1671222"/>
            <a:ext cx="88712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 smtClean="0"/>
              <a:t>An </a:t>
            </a:r>
            <a:r>
              <a:rPr lang="en-GB" dirty="0"/>
              <a:t>increasingly diverse client </a:t>
            </a:r>
            <a:r>
              <a:rPr lang="en-GB" dirty="0" smtClean="0"/>
              <a:t>base </a:t>
            </a:r>
            <a:r>
              <a:rPr lang="en-GB" dirty="0"/>
              <a:t>can be better served by a more diverse team of professional advisers, who can better understand them, represent them and communicate with them, and make more credible use of their </a:t>
            </a:r>
            <a:r>
              <a:rPr lang="en-GB" dirty="0" smtClean="0"/>
              <a:t>feedback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 smtClean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n-GB" dirty="0"/>
              <a:t>Clients from previously side-lined groups (women, </a:t>
            </a:r>
            <a:r>
              <a:rPr lang="en-GB" dirty="0" smtClean="0"/>
              <a:t>LGBT+) </a:t>
            </a:r>
            <a:r>
              <a:rPr lang="en-GB" dirty="0"/>
              <a:t>are beginning to reward diversity in the suppliers they contract with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endParaRPr lang="en-GB" dirty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n-GB" dirty="0"/>
              <a:t>IP-rich clients span a range of cultures and backgrounds; they are often innovative or unconventional in their approaches; they are likely to seek out like-minded professional advisers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84212" y="1030059"/>
            <a:ext cx="109077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i="1" dirty="0" smtClean="0"/>
              <a:t>Improving D&amp;I can help your business to build stronger and more profitable relationships with external stakeholders</a:t>
            </a:r>
            <a:endParaRPr lang="en-GB" sz="1400" i="1" dirty="0"/>
          </a:p>
        </p:txBody>
      </p:sp>
    </p:spTree>
    <p:extLst>
      <p:ext uri="{BB962C8B-B14F-4D97-AF65-F5344CB8AC3E}">
        <p14:creationId xmlns:p14="http://schemas.microsoft.com/office/powerpoint/2010/main" val="263715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684212" y="496207"/>
            <a:ext cx="8534400" cy="7259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n-GB" sz="2400" b="1" dirty="0" smtClean="0">
                <a:solidFill>
                  <a:schemeClr val="tx1"/>
                </a:solidFill>
              </a:rPr>
              <a:t>External relationships continued…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4770" y="1884446"/>
            <a:ext cx="88712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/>
              <a:t>More diverse teams are better placed to understand and respond to trends, opportunities and risks within the commercial </a:t>
            </a:r>
            <a:r>
              <a:rPr lang="en-GB" dirty="0" smtClean="0"/>
              <a:t>landscape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 smtClean="0"/>
              <a:t>In </a:t>
            </a:r>
            <a:r>
              <a:rPr lang="en-GB" dirty="0"/>
              <a:t>a globalising and diversifying market </a:t>
            </a:r>
            <a:r>
              <a:rPr lang="en-GB" dirty="0" smtClean="0"/>
              <a:t>place, an organisation </a:t>
            </a:r>
            <a:r>
              <a:rPr lang="en-GB" dirty="0"/>
              <a:t>will miss out on opportunities if </a:t>
            </a:r>
            <a:r>
              <a:rPr lang="en-GB" dirty="0" smtClean="0"/>
              <a:t>it does not embrace and relate to </a:t>
            </a:r>
            <a:r>
              <a:rPr lang="en-GB" dirty="0"/>
              <a:t>a more diverse client </a:t>
            </a:r>
            <a:r>
              <a:rPr lang="en-GB" dirty="0" smtClean="0"/>
              <a:t>base, and think more broadly in terms of product and service development</a:t>
            </a:r>
            <a:endParaRPr lang="en-GB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 smtClean="0"/>
              <a:t>Conversely, its capacity and willingness to engage with new people, new behaviours and new thinking can differentiate it from competitors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463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684212" y="496207"/>
            <a:ext cx="8534400" cy="7259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n-GB" sz="2400" b="1" dirty="0" smtClean="0">
                <a:solidFill>
                  <a:schemeClr val="tx1"/>
                </a:solidFill>
              </a:rPr>
              <a:t>External relationships continued…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4770" y="1884446"/>
            <a:ext cx="88712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 smtClean="0"/>
              <a:t>Corporate clients frequently require good D&amp;I credentials as a condition for awarding and renewing contracts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dirty="0" smtClean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n-GB" i="1" dirty="0" smtClean="0"/>
              <a:t>Ask yourself </a:t>
            </a:r>
            <a:r>
              <a:rPr lang="en-GB" i="1" dirty="0"/>
              <a:t>why they’re doing that; they presumably recognise the impact of D&amp;I on business </a:t>
            </a:r>
            <a:r>
              <a:rPr lang="en-GB" i="1" dirty="0" smtClean="0"/>
              <a:t>performance</a:t>
            </a:r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86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1104</TotalTime>
  <Words>2278</Words>
  <Application>Microsoft Office PowerPoint</Application>
  <PresentationFormat>Custom</PresentationFormat>
  <Paragraphs>241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Slice</vt:lpstr>
      <vt:lpstr>THE BUSINESS CASE for DIVERSITY &amp; INCLUSION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Some useful References –  the benefits of cognitive diversity</vt:lpstr>
      <vt:lpstr>Some useful References –  the impact of D&amp;I on business performance</vt:lpstr>
      <vt:lpstr>Some useful References –  the impact of D&amp;I on business performance continued…</vt:lpstr>
      <vt:lpstr>PowerPoint Presentation</vt:lpstr>
    </vt:vector>
  </TitlesOfParts>
  <Company>IPO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Removing unconscious bias</dc:title>
  <dc:creator>Dominic Houlihan</dc:creator>
  <cp:lastModifiedBy>Andrea Brewster</cp:lastModifiedBy>
  <cp:revision>167</cp:revision>
  <dcterms:created xsi:type="dcterms:W3CDTF">2017-11-13T10:53:11Z</dcterms:created>
  <dcterms:modified xsi:type="dcterms:W3CDTF">2018-06-20T08:06:42Z</dcterms:modified>
</cp:coreProperties>
</file>