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2" r:id="rId2"/>
    <p:sldMasterId id="2147483846" r:id="rId3"/>
    <p:sldMasterId id="2147483900" r:id="rId4"/>
    <p:sldMasterId id="2147483996" r:id="rId5"/>
    <p:sldMasterId id="2147484056" r:id="rId6"/>
    <p:sldMasterId id="2147484140" r:id="rId7"/>
  </p:sldMasterIdLst>
  <p:notesMasterIdLst>
    <p:notesMasterId r:id="rId99"/>
  </p:notesMasterIdLst>
  <p:handoutMasterIdLst>
    <p:handoutMasterId r:id="rId100"/>
  </p:handoutMasterIdLst>
  <p:sldIdLst>
    <p:sldId id="256" r:id="rId8"/>
    <p:sldId id="511" r:id="rId9"/>
    <p:sldId id="514" r:id="rId10"/>
    <p:sldId id="308" r:id="rId11"/>
    <p:sldId id="347" r:id="rId12"/>
    <p:sldId id="348" r:id="rId13"/>
    <p:sldId id="349" r:id="rId14"/>
    <p:sldId id="430" r:id="rId15"/>
    <p:sldId id="433" r:id="rId16"/>
    <p:sldId id="434" r:id="rId17"/>
    <p:sldId id="431" r:id="rId18"/>
    <p:sldId id="435" r:id="rId19"/>
    <p:sldId id="437" r:id="rId20"/>
    <p:sldId id="438" r:id="rId21"/>
    <p:sldId id="432" r:id="rId22"/>
    <p:sldId id="440" r:id="rId23"/>
    <p:sldId id="454" r:id="rId24"/>
    <p:sldId id="456" r:id="rId25"/>
    <p:sldId id="441" r:id="rId26"/>
    <p:sldId id="439" r:id="rId27"/>
    <p:sldId id="455" r:id="rId28"/>
    <p:sldId id="453" r:id="rId29"/>
    <p:sldId id="277" r:id="rId30"/>
    <p:sldId id="278" r:id="rId31"/>
    <p:sldId id="444" r:id="rId32"/>
    <p:sldId id="443" r:id="rId33"/>
    <p:sldId id="445" r:id="rId34"/>
    <p:sldId id="446" r:id="rId35"/>
    <p:sldId id="470" r:id="rId36"/>
    <p:sldId id="332" r:id="rId37"/>
    <p:sldId id="448" r:id="rId38"/>
    <p:sldId id="447" r:id="rId39"/>
    <p:sldId id="449" r:id="rId40"/>
    <p:sldId id="452" r:id="rId41"/>
    <p:sldId id="450" r:id="rId42"/>
    <p:sldId id="451" r:id="rId43"/>
    <p:sldId id="457" r:id="rId44"/>
    <p:sldId id="512" r:id="rId45"/>
    <p:sldId id="458" r:id="rId46"/>
    <p:sldId id="459" r:id="rId47"/>
    <p:sldId id="460" r:id="rId48"/>
    <p:sldId id="461" r:id="rId49"/>
    <p:sldId id="462" r:id="rId50"/>
    <p:sldId id="463" r:id="rId51"/>
    <p:sldId id="464" r:id="rId52"/>
    <p:sldId id="465" r:id="rId53"/>
    <p:sldId id="466" r:id="rId54"/>
    <p:sldId id="467" r:id="rId55"/>
    <p:sldId id="468" r:id="rId56"/>
    <p:sldId id="469" r:id="rId57"/>
    <p:sldId id="513" r:id="rId58"/>
    <p:sldId id="471" r:id="rId59"/>
    <p:sldId id="472" r:id="rId60"/>
    <p:sldId id="473" r:id="rId61"/>
    <p:sldId id="474" r:id="rId62"/>
    <p:sldId id="475" r:id="rId63"/>
    <p:sldId id="476" r:id="rId64"/>
    <p:sldId id="477" r:id="rId65"/>
    <p:sldId id="478" r:id="rId66"/>
    <p:sldId id="479" r:id="rId67"/>
    <p:sldId id="480" r:id="rId68"/>
    <p:sldId id="481" r:id="rId69"/>
    <p:sldId id="425" r:id="rId70"/>
    <p:sldId id="482" r:id="rId71"/>
    <p:sldId id="483" r:id="rId72"/>
    <p:sldId id="484" r:id="rId73"/>
    <p:sldId id="485" r:id="rId74"/>
    <p:sldId id="486" r:id="rId75"/>
    <p:sldId id="487" r:id="rId76"/>
    <p:sldId id="488" r:id="rId77"/>
    <p:sldId id="489" r:id="rId78"/>
    <p:sldId id="491" r:id="rId79"/>
    <p:sldId id="378" r:id="rId80"/>
    <p:sldId id="492" r:id="rId81"/>
    <p:sldId id="493" r:id="rId82"/>
    <p:sldId id="494" r:id="rId83"/>
    <p:sldId id="495" r:id="rId84"/>
    <p:sldId id="496" r:id="rId85"/>
    <p:sldId id="497" r:id="rId86"/>
    <p:sldId id="498" r:id="rId87"/>
    <p:sldId id="502" r:id="rId88"/>
    <p:sldId id="503" r:id="rId89"/>
    <p:sldId id="504" r:id="rId90"/>
    <p:sldId id="505" r:id="rId91"/>
    <p:sldId id="506" r:id="rId92"/>
    <p:sldId id="499" r:id="rId93"/>
    <p:sldId id="508" r:id="rId94"/>
    <p:sldId id="509" r:id="rId95"/>
    <p:sldId id="510" r:id="rId96"/>
    <p:sldId id="263" r:id="rId97"/>
    <p:sldId id="501" r:id="rId98"/>
  </p:sldIdLst>
  <p:sldSz cx="12192000" cy="6858000"/>
  <p:notesSz cx="6877050" cy="9315450"/>
  <p:defaultTextStyle>
    <a:defPPr>
      <a:defRPr lang="en-US"/>
    </a:defPPr>
    <a:lvl1pPr marL="0" algn="l" defTabSz="91385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15" algn="l" defTabSz="91385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856" algn="l" defTabSz="91385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784" algn="l" defTabSz="91385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712" algn="l" defTabSz="91385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654" algn="l" defTabSz="91385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566" algn="l" defTabSz="91385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480" algn="l" defTabSz="91385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395" algn="l" defTabSz="91385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32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6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10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103" Type="http://schemas.openxmlformats.org/officeDocument/2006/relationships/theme" Target="theme/theme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slide" Target="slides/slide87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handoutMaster" Target="handoutMasters/handoutMaster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0055" cy="465773"/>
          </a:xfrm>
          <a:prstGeom prst="rect">
            <a:avLst/>
          </a:prstGeom>
        </p:spPr>
        <p:txBody>
          <a:bodyPr vert="horz" lIns="92528" tIns="46264" rIns="92528" bIns="46264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5404" y="0"/>
            <a:ext cx="2980055" cy="465773"/>
          </a:xfrm>
          <a:prstGeom prst="rect">
            <a:avLst/>
          </a:prstGeom>
        </p:spPr>
        <p:txBody>
          <a:bodyPr vert="horz" lIns="92528" tIns="46264" rIns="92528" bIns="46264" rtlCol="0"/>
          <a:lstStyle>
            <a:lvl1pPr algn="r">
              <a:defRPr sz="1200"/>
            </a:lvl1pPr>
          </a:lstStyle>
          <a:p>
            <a:fld id="{FE7DB67A-CD4D-4973-B152-326E87247DF9}" type="datetimeFigureOut">
              <a:rPr lang="en-GB" smtClean="0"/>
              <a:t>11/02/2020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8060"/>
            <a:ext cx="2980055" cy="465773"/>
          </a:xfrm>
          <a:prstGeom prst="rect">
            <a:avLst/>
          </a:prstGeom>
        </p:spPr>
        <p:txBody>
          <a:bodyPr vert="horz" lIns="92528" tIns="46264" rIns="92528" bIns="46264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5404" y="8848060"/>
            <a:ext cx="2980055" cy="465773"/>
          </a:xfrm>
          <a:prstGeom prst="rect">
            <a:avLst/>
          </a:prstGeom>
        </p:spPr>
        <p:txBody>
          <a:bodyPr vert="horz" lIns="92528" tIns="46264" rIns="92528" bIns="46264" rtlCol="0" anchor="b"/>
          <a:lstStyle>
            <a:lvl1pPr algn="r">
              <a:defRPr sz="1200"/>
            </a:lvl1pPr>
          </a:lstStyle>
          <a:p>
            <a:fld id="{BBC4F7E9-BA78-4BDA-8C70-C6F92C8C8C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85420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0055" cy="465773"/>
          </a:xfrm>
          <a:prstGeom prst="rect">
            <a:avLst/>
          </a:prstGeom>
        </p:spPr>
        <p:txBody>
          <a:bodyPr vert="horz" lIns="92528" tIns="46264" rIns="92528" bIns="46264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5404" y="0"/>
            <a:ext cx="2980055" cy="465773"/>
          </a:xfrm>
          <a:prstGeom prst="rect">
            <a:avLst/>
          </a:prstGeom>
        </p:spPr>
        <p:txBody>
          <a:bodyPr vert="horz" lIns="92528" tIns="46264" rIns="92528" bIns="46264" rtlCol="0"/>
          <a:lstStyle>
            <a:lvl1pPr algn="r">
              <a:defRPr sz="1200"/>
            </a:lvl1pPr>
          </a:lstStyle>
          <a:p>
            <a:fld id="{CE19AFCF-A9BD-42DD-BD5E-F39E41885B8E}" type="datetimeFigureOut">
              <a:rPr lang="en-GB" smtClean="0"/>
              <a:t>11/02/2020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3375" y="698500"/>
            <a:ext cx="6210300" cy="3494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28" tIns="46264" rIns="92528" bIns="4626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7705" y="4424839"/>
            <a:ext cx="5501640" cy="4191953"/>
          </a:xfrm>
          <a:prstGeom prst="rect">
            <a:avLst/>
          </a:prstGeom>
        </p:spPr>
        <p:txBody>
          <a:bodyPr vert="horz" lIns="92528" tIns="46264" rIns="92528" bIns="4626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8060"/>
            <a:ext cx="2980055" cy="465773"/>
          </a:xfrm>
          <a:prstGeom prst="rect">
            <a:avLst/>
          </a:prstGeom>
        </p:spPr>
        <p:txBody>
          <a:bodyPr vert="horz" lIns="92528" tIns="46264" rIns="92528" bIns="46264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5404" y="8848060"/>
            <a:ext cx="2980055" cy="465773"/>
          </a:xfrm>
          <a:prstGeom prst="rect">
            <a:avLst/>
          </a:prstGeom>
        </p:spPr>
        <p:txBody>
          <a:bodyPr vert="horz" lIns="92528" tIns="46264" rIns="92528" bIns="46264" rtlCol="0" anchor="b"/>
          <a:lstStyle>
            <a:lvl1pPr algn="r">
              <a:defRPr sz="1200"/>
            </a:lvl1pPr>
          </a:lstStyle>
          <a:p>
            <a:fld id="{D9623E7F-853D-4122-B5B1-32E82EA4A2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4569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8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15" algn="l" defTabSz="9138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856" algn="l" defTabSz="9138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784" algn="l" defTabSz="9138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712" algn="l" defTabSz="9138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654" algn="l" defTabSz="9138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566" algn="l" defTabSz="9138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480" algn="l" defTabSz="9138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395" algn="l" defTabSz="9138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15" indent="0" algn="ctr">
              <a:buNone/>
              <a:defRPr sz="2000"/>
            </a:lvl2pPr>
            <a:lvl3pPr marL="913856" indent="0" algn="ctr">
              <a:buNone/>
              <a:defRPr sz="1900"/>
            </a:lvl3pPr>
            <a:lvl4pPr marL="1370784" indent="0" algn="ctr">
              <a:buNone/>
              <a:defRPr sz="1600"/>
            </a:lvl4pPr>
            <a:lvl5pPr marL="1827712" indent="0" algn="ctr">
              <a:buNone/>
              <a:defRPr sz="1600"/>
            </a:lvl5pPr>
            <a:lvl6pPr marL="2284654" indent="0" algn="ctr">
              <a:buNone/>
              <a:defRPr sz="1600"/>
            </a:lvl6pPr>
            <a:lvl7pPr marL="2741566" indent="0" algn="ctr">
              <a:buNone/>
              <a:defRPr sz="1600"/>
            </a:lvl7pPr>
            <a:lvl8pPr marL="3198480" indent="0" algn="ctr">
              <a:buNone/>
              <a:defRPr sz="1600"/>
            </a:lvl8pPr>
            <a:lvl9pPr marL="365539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5BD92-873C-4E0A-8A8C-3D9ECAB2A96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668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CC4C-80A5-430A-A9A8-7B94A7537C73}" type="datetimeFigureOut">
              <a:rPr lang="en-GB" smtClean="0"/>
              <a:t>11/02/2020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5BD92-873C-4E0A-8A8C-3D9ECAB2A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483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5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5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CC4C-80A5-430A-A9A8-7B94A7537C73}" type="datetimeFigureOut">
              <a:rPr lang="en-GB" smtClean="0"/>
              <a:t>11/02/2020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5BD92-873C-4E0A-8A8C-3D9ECAB2A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1940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15" indent="0" algn="ctr">
              <a:buNone/>
              <a:defRPr sz="2000"/>
            </a:lvl2pPr>
            <a:lvl3pPr marL="913856" indent="0" algn="ctr">
              <a:buNone/>
              <a:defRPr sz="1900"/>
            </a:lvl3pPr>
            <a:lvl4pPr marL="1370784" indent="0" algn="ctr">
              <a:buNone/>
              <a:defRPr sz="1600"/>
            </a:lvl4pPr>
            <a:lvl5pPr marL="1827712" indent="0" algn="ctr">
              <a:buNone/>
              <a:defRPr sz="1600"/>
            </a:lvl5pPr>
            <a:lvl6pPr marL="2284654" indent="0" algn="ctr">
              <a:buNone/>
              <a:defRPr sz="1600"/>
            </a:lvl6pPr>
            <a:lvl7pPr marL="2741566" indent="0" algn="ctr">
              <a:buNone/>
              <a:defRPr sz="1600"/>
            </a:lvl7pPr>
            <a:lvl8pPr marL="3198480" indent="0" algn="ctr">
              <a:buNone/>
              <a:defRPr sz="1600"/>
            </a:lvl8pPr>
            <a:lvl9pPr marL="365539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CC4C-80A5-430A-A9A8-7B94A7537C7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5BD92-873C-4E0A-8A8C-3D9ECAB2A9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18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CC4C-80A5-430A-A9A8-7B94A7537C7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5BD92-873C-4E0A-8A8C-3D9ECAB2A9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0896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1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5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7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6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4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3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CC4C-80A5-430A-A9A8-7B94A7537C7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5BD92-873C-4E0A-8A8C-3D9ECAB2A9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8462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CC4C-80A5-430A-A9A8-7B94A7537C7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5BD92-873C-4E0A-8A8C-3D9ECAB2A9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711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5" indent="0">
              <a:buNone/>
              <a:defRPr sz="2000" b="1"/>
            </a:lvl2pPr>
            <a:lvl3pPr marL="913856" indent="0">
              <a:buNone/>
              <a:defRPr sz="1900" b="1"/>
            </a:lvl3pPr>
            <a:lvl4pPr marL="1370784" indent="0">
              <a:buNone/>
              <a:defRPr sz="1600" b="1"/>
            </a:lvl4pPr>
            <a:lvl5pPr marL="1827712" indent="0">
              <a:buNone/>
              <a:defRPr sz="1600" b="1"/>
            </a:lvl5pPr>
            <a:lvl6pPr marL="2284654" indent="0">
              <a:buNone/>
              <a:defRPr sz="1600" b="1"/>
            </a:lvl6pPr>
            <a:lvl7pPr marL="2741566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39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5" indent="0">
              <a:buNone/>
              <a:defRPr sz="2000" b="1"/>
            </a:lvl2pPr>
            <a:lvl3pPr marL="913856" indent="0">
              <a:buNone/>
              <a:defRPr sz="1900" b="1"/>
            </a:lvl3pPr>
            <a:lvl4pPr marL="1370784" indent="0">
              <a:buNone/>
              <a:defRPr sz="1600" b="1"/>
            </a:lvl4pPr>
            <a:lvl5pPr marL="1827712" indent="0">
              <a:buNone/>
              <a:defRPr sz="1600" b="1"/>
            </a:lvl5pPr>
            <a:lvl6pPr marL="2284654" indent="0">
              <a:buNone/>
              <a:defRPr sz="1600" b="1"/>
            </a:lvl6pPr>
            <a:lvl7pPr marL="2741566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39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CC4C-80A5-430A-A9A8-7B94A7537C7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5BD92-873C-4E0A-8A8C-3D9ECAB2A9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6763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CC4C-80A5-430A-A9A8-7B94A7537C7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5BD92-873C-4E0A-8A8C-3D9ECAB2A9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6283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CC4C-80A5-430A-A9A8-7B94A7537C7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5BD92-873C-4E0A-8A8C-3D9ECAB2A9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210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15" indent="0">
              <a:buNone/>
              <a:defRPr sz="1500"/>
            </a:lvl2pPr>
            <a:lvl3pPr marL="913856" indent="0">
              <a:buNone/>
              <a:defRPr sz="1200"/>
            </a:lvl3pPr>
            <a:lvl4pPr marL="1370784" indent="0">
              <a:buNone/>
              <a:defRPr sz="1100"/>
            </a:lvl4pPr>
            <a:lvl5pPr marL="1827712" indent="0">
              <a:buNone/>
              <a:defRPr sz="1100"/>
            </a:lvl5pPr>
            <a:lvl6pPr marL="2284654" indent="0">
              <a:buNone/>
              <a:defRPr sz="1100"/>
            </a:lvl6pPr>
            <a:lvl7pPr marL="2741566" indent="0">
              <a:buNone/>
              <a:defRPr sz="1100"/>
            </a:lvl7pPr>
            <a:lvl8pPr marL="3198480" indent="0">
              <a:buNone/>
              <a:defRPr sz="1100"/>
            </a:lvl8pPr>
            <a:lvl9pPr marL="365539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CC4C-80A5-430A-A9A8-7B94A7537C7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5BD92-873C-4E0A-8A8C-3D9ECAB2A9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16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CC4C-80A5-430A-A9A8-7B94A7537C73}" type="datetimeFigureOut">
              <a:rPr lang="en-GB" smtClean="0"/>
              <a:t>11/02/2020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5BD92-873C-4E0A-8A8C-3D9ECAB2A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10497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15" indent="0">
              <a:buNone/>
              <a:defRPr sz="2800"/>
            </a:lvl2pPr>
            <a:lvl3pPr marL="913856" indent="0">
              <a:buNone/>
              <a:defRPr sz="2400"/>
            </a:lvl3pPr>
            <a:lvl4pPr marL="1370784" indent="0">
              <a:buNone/>
              <a:defRPr sz="2000"/>
            </a:lvl4pPr>
            <a:lvl5pPr marL="1827712" indent="0">
              <a:buNone/>
              <a:defRPr sz="2000"/>
            </a:lvl5pPr>
            <a:lvl6pPr marL="2284654" indent="0">
              <a:buNone/>
              <a:defRPr sz="2000"/>
            </a:lvl6pPr>
            <a:lvl7pPr marL="2741566" indent="0">
              <a:buNone/>
              <a:defRPr sz="2000"/>
            </a:lvl7pPr>
            <a:lvl8pPr marL="3198480" indent="0">
              <a:buNone/>
              <a:defRPr sz="2000"/>
            </a:lvl8pPr>
            <a:lvl9pPr marL="3655395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15" indent="0">
              <a:buNone/>
              <a:defRPr sz="1500"/>
            </a:lvl2pPr>
            <a:lvl3pPr marL="913856" indent="0">
              <a:buNone/>
              <a:defRPr sz="1200"/>
            </a:lvl3pPr>
            <a:lvl4pPr marL="1370784" indent="0">
              <a:buNone/>
              <a:defRPr sz="1100"/>
            </a:lvl4pPr>
            <a:lvl5pPr marL="1827712" indent="0">
              <a:buNone/>
              <a:defRPr sz="1100"/>
            </a:lvl5pPr>
            <a:lvl6pPr marL="2284654" indent="0">
              <a:buNone/>
              <a:defRPr sz="1100"/>
            </a:lvl6pPr>
            <a:lvl7pPr marL="2741566" indent="0">
              <a:buNone/>
              <a:defRPr sz="1100"/>
            </a:lvl7pPr>
            <a:lvl8pPr marL="3198480" indent="0">
              <a:buNone/>
              <a:defRPr sz="1100"/>
            </a:lvl8pPr>
            <a:lvl9pPr marL="365539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CC4C-80A5-430A-A9A8-7B94A7537C7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5BD92-873C-4E0A-8A8C-3D9ECAB2A9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7719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CC4C-80A5-430A-A9A8-7B94A7537C7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5BD92-873C-4E0A-8A8C-3D9ECAB2A9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6653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5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5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CC4C-80A5-430A-A9A8-7B94A7537C7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5BD92-873C-4E0A-8A8C-3D9ECAB2A9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1628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825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6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9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9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2/11/2020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95" y="91570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40" y="32280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51" y="609626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5728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2/11/2020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2903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37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900">
                <a:solidFill>
                  <a:schemeClr val="bg2">
                    <a:lumMod val="75000"/>
                  </a:schemeClr>
                </a:solidFill>
              </a:defRPr>
            </a:lvl1pPr>
            <a:lvl2pPr marL="45697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9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9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90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8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8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2/11/2020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7976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37" y="685801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58" y="685801"/>
            <a:ext cx="4934479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2/11/2020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2587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1" y="685800"/>
            <a:ext cx="4649787" cy="5762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6975" indent="0">
              <a:buNone/>
              <a:defRPr sz="2000" b="1"/>
            </a:lvl2pPr>
            <a:lvl3pPr marL="913969" indent="0">
              <a:buNone/>
              <a:defRPr sz="1900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37" y="1270529"/>
            <a:ext cx="4937655" cy="303053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90" y="685800"/>
            <a:ext cx="4665135" cy="5762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6975" indent="0">
              <a:buNone/>
              <a:defRPr sz="2000" b="1"/>
            </a:lvl2pPr>
            <a:lvl3pPr marL="913969" indent="0">
              <a:buNone/>
              <a:defRPr sz="1900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7" y="1262061"/>
            <a:ext cx="4929188" cy="303053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2/11/2020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8461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2/11/2020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0413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2/11/2020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665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1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5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7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6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4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3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CC4C-80A5-430A-A9A8-7B94A7537C73}" type="datetimeFigureOut">
              <a:rPr lang="en-GB" smtClean="0"/>
              <a:t>11/02/2020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5BD92-873C-4E0A-8A8C-3D9ECAB2A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5860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27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801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6975" indent="0">
              <a:buNone/>
              <a:defRPr sz="1200"/>
            </a:lvl2pPr>
            <a:lvl3pPr marL="913969" indent="0">
              <a:buNone/>
              <a:defRPr sz="1100"/>
            </a:lvl3pPr>
            <a:lvl4pPr marL="1370954" indent="0">
              <a:buNone/>
              <a:defRPr sz="900"/>
            </a:lvl4pPr>
            <a:lvl5pPr marL="1827938" indent="0">
              <a:buNone/>
              <a:defRPr sz="900"/>
            </a:lvl5pPr>
            <a:lvl6pPr marL="2284934" indent="0">
              <a:buNone/>
              <a:defRPr sz="900"/>
            </a:lvl6pPr>
            <a:lvl7pPr marL="2741906" indent="0">
              <a:buNone/>
              <a:defRPr sz="900"/>
            </a:lvl7pPr>
            <a:lvl8pPr marL="3198880" indent="0">
              <a:buNone/>
              <a:defRPr sz="900"/>
            </a:lvl8pPr>
            <a:lvl9pPr marL="365585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2/11/2020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097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37" y="914400"/>
            <a:ext cx="3280975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975" indent="0">
              <a:buNone/>
              <a:defRPr sz="1600"/>
            </a:lvl2pPr>
            <a:lvl3pPr marL="913969" indent="0">
              <a:buNone/>
              <a:defRPr sz="1600"/>
            </a:lvl3pPr>
            <a:lvl4pPr marL="1370954" indent="0">
              <a:buNone/>
              <a:defRPr sz="1600"/>
            </a:lvl4pPr>
            <a:lvl5pPr marL="1827938" indent="0">
              <a:buNone/>
              <a:defRPr sz="1600"/>
            </a:lvl5pPr>
            <a:lvl6pPr marL="2284934" indent="0">
              <a:buNone/>
              <a:defRPr sz="1600"/>
            </a:lvl6pPr>
            <a:lvl7pPr marL="2741906" indent="0">
              <a:buNone/>
              <a:defRPr sz="1600"/>
            </a:lvl7pPr>
            <a:lvl8pPr marL="3198880" indent="0">
              <a:buNone/>
              <a:defRPr sz="1600"/>
            </a:lvl8pPr>
            <a:lvl9pPr marL="3655855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5" y="2777068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900"/>
            </a:lvl1pPr>
            <a:lvl2pPr marL="456975" indent="0">
              <a:buNone/>
              <a:defRPr sz="1200"/>
            </a:lvl2pPr>
            <a:lvl3pPr marL="913969" indent="0">
              <a:buNone/>
              <a:defRPr sz="1100"/>
            </a:lvl3pPr>
            <a:lvl4pPr marL="1370954" indent="0">
              <a:buNone/>
              <a:defRPr sz="900"/>
            </a:lvl4pPr>
            <a:lvl5pPr marL="1827938" indent="0">
              <a:buNone/>
              <a:defRPr sz="900"/>
            </a:lvl5pPr>
            <a:lvl6pPr marL="2284934" indent="0">
              <a:buNone/>
              <a:defRPr sz="900"/>
            </a:lvl6pPr>
            <a:lvl7pPr marL="2741906" indent="0">
              <a:buNone/>
              <a:defRPr sz="900"/>
            </a:lvl7pPr>
            <a:lvl8pPr marL="3198880" indent="0">
              <a:buNone/>
              <a:defRPr sz="900"/>
            </a:lvl8pPr>
            <a:lvl9pPr marL="365585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2/11/2020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096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3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975" indent="0">
              <a:buNone/>
              <a:defRPr sz="1600"/>
            </a:lvl2pPr>
            <a:lvl3pPr marL="913969" indent="0">
              <a:buNone/>
              <a:defRPr sz="1600"/>
            </a:lvl3pPr>
            <a:lvl4pPr marL="1370954" indent="0">
              <a:buNone/>
              <a:defRPr sz="1600"/>
            </a:lvl4pPr>
            <a:lvl5pPr marL="1827938" indent="0">
              <a:buNone/>
              <a:defRPr sz="1600"/>
            </a:lvl5pPr>
            <a:lvl6pPr marL="2284934" indent="0">
              <a:buNone/>
              <a:defRPr sz="1600"/>
            </a:lvl6pPr>
            <a:lvl7pPr marL="2741906" indent="0">
              <a:buNone/>
              <a:defRPr sz="1600"/>
            </a:lvl7pPr>
            <a:lvl8pPr marL="3198880" indent="0">
              <a:buNone/>
              <a:defRPr sz="1600"/>
            </a:lvl8pPr>
            <a:lvl9pPr marL="3655855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3843867"/>
            <a:ext cx="8304211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6975" indent="0">
              <a:buFontTx/>
              <a:buNone/>
              <a:defRPr/>
            </a:lvl2pPr>
            <a:lvl3pPr marL="913969" indent="0">
              <a:buFontTx/>
              <a:buNone/>
              <a:defRPr/>
            </a:lvl3pPr>
            <a:lvl4pPr marL="1370954" indent="0">
              <a:buFontTx/>
              <a:buNone/>
              <a:defRPr/>
            </a:lvl4pPr>
            <a:lvl5pPr marL="1827938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2/11/2020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2113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5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697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9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9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90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8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8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2/11/2020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7989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37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6975" indent="0">
              <a:buFontTx/>
              <a:buNone/>
              <a:defRPr/>
            </a:lvl2pPr>
            <a:lvl3pPr marL="913969" indent="0">
              <a:buFontTx/>
              <a:buNone/>
              <a:defRPr/>
            </a:lvl3pPr>
            <a:lvl4pPr marL="1370954" indent="0">
              <a:buFontTx/>
              <a:buNone/>
              <a:defRPr/>
            </a:lvl4pPr>
            <a:lvl5pPr marL="1827938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93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697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9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9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90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8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8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2/11/2020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3"/>
            <a:ext cx="609600" cy="584776"/>
          </a:xfrm>
          <a:prstGeom prst="rect">
            <a:avLst/>
          </a:prstGeom>
        </p:spPr>
        <p:txBody>
          <a:bodyPr vert="horz" lIns="91402" tIns="45718" rIns="91402" bIns="45718" rtlCol="0" anchor="ctr">
            <a:noAutofit/>
          </a:bodyPr>
          <a:lstStyle/>
          <a:p>
            <a:pPr defTabSz="456975"/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02" tIns="45718" rIns="91402" bIns="45718" rtlCol="0" anchor="ctr">
            <a:noAutofit/>
          </a:bodyPr>
          <a:lstStyle/>
          <a:p>
            <a:pPr algn="r" defTabSz="456975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553918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35" y="5132981"/>
            <a:ext cx="853599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697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9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9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90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8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8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2/11/2020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3166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37" y="3928533"/>
            <a:ext cx="8534401" cy="1049867"/>
          </a:xfrm>
        </p:spPr>
        <p:txBody>
          <a:bodyPr vert="horz" lIns="91402" tIns="45718" rIns="91402" bIns="45718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37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900">
                <a:solidFill>
                  <a:schemeClr val="bg2">
                    <a:lumMod val="75000"/>
                  </a:schemeClr>
                </a:solidFill>
              </a:defRPr>
            </a:lvl1pPr>
            <a:lvl2pPr marL="45697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9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9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90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8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8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2/11/2020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3"/>
            <a:ext cx="609600" cy="584776"/>
          </a:xfrm>
          <a:prstGeom prst="rect">
            <a:avLst/>
          </a:prstGeom>
        </p:spPr>
        <p:txBody>
          <a:bodyPr vert="horz" lIns="91402" tIns="45718" rIns="91402" bIns="45718" rtlCol="0" anchor="ctr">
            <a:noAutofit/>
          </a:bodyPr>
          <a:lstStyle/>
          <a:p>
            <a:pPr defTabSz="456975"/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02" tIns="45718" rIns="91402" bIns="45718" rtlCol="0" anchor="ctr">
            <a:noAutofit/>
          </a:bodyPr>
          <a:lstStyle/>
          <a:p>
            <a:pPr algn="r" defTabSz="456975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02209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02" tIns="45718" rIns="91402" bIns="45718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5"/>
            <a:ext cx="8534400" cy="838200"/>
          </a:xfrm>
        </p:spPr>
        <p:txBody>
          <a:bodyPr vert="horz" lIns="91402" tIns="45718" rIns="91402" bIns="45718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37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900">
                <a:solidFill>
                  <a:schemeClr val="bg2">
                    <a:lumMod val="75000"/>
                  </a:schemeClr>
                </a:solidFill>
              </a:defRPr>
            </a:lvl1pPr>
            <a:lvl2pPr marL="45697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9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9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90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8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8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2/11/2020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2230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2/11/2020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8832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2/11/2020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775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CC4C-80A5-430A-A9A8-7B94A7537C73}" type="datetimeFigureOut">
              <a:rPr lang="en-GB" smtClean="0"/>
              <a:t>11/02/2020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5BD92-873C-4E0A-8A8C-3D9ECAB2A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97065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15" indent="0" algn="ctr">
              <a:buNone/>
              <a:defRPr sz="2000"/>
            </a:lvl2pPr>
            <a:lvl3pPr marL="913856" indent="0" algn="ctr">
              <a:buNone/>
              <a:defRPr sz="1900"/>
            </a:lvl3pPr>
            <a:lvl4pPr marL="1370784" indent="0" algn="ctr">
              <a:buNone/>
              <a:defRPr sz="1600"/>
            </a:lvl4pPr>
            <a:lvl5pPr marL="1827712" indent="0" algn="ctr">
              <a:buNone/>
              <a:defRPr sz="1600"/>
            </a:lvl5pPr>
            <a:lvl6pPr marL="2284654" indent="0" algn="ctr">
              <a:buNone/>
              <a:defRPr sz="1600"/>
            </a:lvl6pPr>
            <a:lvl7pPr marL="2741566" indent="0" algn="ctr">
              <a:buNone/>
              <a:defRPr sz="1600"/>
            </a:lvl7pPr>
            <a:lvl8pPr marL="3198480" indent="0" algn="ctr">
              <a:buNone/>
              <a:defRPr sz="1600"/>
            </a:lvl8pPr>
            <a:lvl9pPr marL="365539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CC4C-80A5-430A-A9A8-7B94A7537C7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5BD92-873C-4E0A-8A8C-3D9ECAB2A9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9773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CC4C-80A5-430A-A9A8-7B94A7537C7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5BD92-873C-4E0A-8A8C-3D9ECAB2A9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0737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1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5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7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6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4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3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CC4C-80A5-430A-A9A8-7B94A7537C7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5BD92-873C-4E0A-8A8C-3D9ECAB2A9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9033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CC4C-80A5-430A-A9A8-7B94A7537C7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5BD92-873C-4E0A-8A8C-3D9ECAB2A9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453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5" indent="0">
              <a:buNone/>
              <a:defRPr sz="2000" b="1"/>
            </a:lvl2pPr>
            <a:lvl3pPr marL="913856" indent="0">
              <a:buNone/>
              <a:defRPr sz="1900" b="1"/>
            </a:lvl3pPr>
            <a:lvl4pPr marL="1370784" indent="0">
              <a:buNone/>
              <a:defRPr sz="1600" b="1"/>
            </a:lvl4pPr>
            <a:lvl5pPr marL="1827712" indent="0">
              <a:buNone/>
              <a:defRPr sz="1600" b="1"/>
            </a:lvl5pPr>
            <a:lvl6pPr marL="2284654" indent="0">
              <a:buNone/>
              <a:defRPr sz="1600" b="1"/>
            </a:lvl6pPr>
            <a:lvl7pPr marL="2741566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39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5" indent="0">
              <a:buNone/>
              <a:defRPr sz="2000" b="1"/>
            </a:lvl2pPr>
            <a:lvl3pPr marL="913856" indent="0">
              <a:buNone/>
              <a:defRPr sz="1900" b="1"/>
            </a:lvl3pPr>
            <a:lvl4pPr marL="1370784" indent="0">
              <a:buNone/>
              <a:defRPr sz="1600" b="1"/>
            </a:lvl4pPr>
            <a:lvl5pPr marL="1827712" indent="0">
              <a:buNone/>
              <a:defRPr sz="1600" b="1"/>
            </a:lvl5pPr>
            <a:lvl6pPr marL="2284654" indent="0">
              <a:buNone/>
              <a:defRPr sz="1600" b="1"/>
            </a:lvl6pPr>
            <a:lvl7pPr marL="2741566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39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CC4C-80A5-430A-A9A8-7B94A7537C7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5BD92-873C-4E0A-8A8C-3D9ECAB2A9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7072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CC4C-80A5-430A-A9A8-7B94A7537C7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5BD92-873C-4E0A-8A8C-3D9ECAB2A9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7316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CC4C-80A5-430A-A9A8-7B94A7537C7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5BD92-873C-4E0A-8A8C-3D9ECAB2A9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5263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15" indent="0">
              <a:buNone/>
              <a:defRPr sz="1500"/>
            </a:lvl2pPr>
            <a:lvl3pPr marL="913856" indent="0">
              <a:buNone/>
              <a:defRPr sz="1200"/>
            </a:lvl3pPr>
            <a:lvl4pPr marL="1370784" indent="0">
              <a:buNone/>
              <a:defRPr sz="1100"/>
            </a:lvl4pPr>
            <a:lvl5pPr marL="1827712" indent="0">
              <a:buNone/>
              <a:defRPr sz="1100"/>
            </a:lvl5pPr>
            <a:lvl6pPr marL="2284654" indent="0">
              <a:buNone/>
              <a:defRPr sz="1100"/>
            </a:lvl6pPr>
            <a:lvl7pPr marL="2741566" indent="0">
              <a:buNone/>
              <a:defRPr sz="1100"/>
            </a:lvl7pPr>
            <a:lvl8pPr marL="3198480" indent="0">
              <a:buNone/>
              <a:defRPr sz="1100"/>
            </a:lvl8pPr>
            <a:lvl9pPr marL="365539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CC4C-80A5-430A-A9A8-7B94A7537C7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5BD92-873C-4E0A-8A8C-3D9ECAB2A9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4133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15" indent="0">
              <a:buNone/>
              <a:defRPr sz="2800"/>
            </a:lvl2pPr>
            <a:lvl3pPr marL="913856" indent="0">
              <a:buNone/>
              <a:defRPr sz="2400"/>
            </a:lvl3pPr>
            <a:lvl4pPr marL="1370784" indent="0">
              <a:buNone/>
              <a:defRPr sz="2000"/>
            </a:lvl4pPr>
            <a:lvl5pPr marL="1827712" indent="0">
              <a:buNone/>
              <a:defRPr sz="2000"/>
            </a:lvl5pPr>
            <a:lvl6pPr marL="2284654" indent="0">
              <a:buNone/>
              <a:defRPr sz="2000"/>
            </a:lvl6pPr>
            <a:lvl7pPr marL="2741566" indent="0">
              <a:buNone/>
              <a:defRPr sz="2000"/>
            </a:lvl7pPr>
            <a:lvl8pPr marL="3198480" indent="0">
              <a:buNone/>
              <a:defRPr sz="2000"/>
            </a:lvl8pPr>
            <a:lvl9pPr marL="3655395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15" indent="0">
              <a:buNone/>
              <a:defRPr sz="1500"/>
            </a:lvl2pPr>
            <a:lvl3pPr marL="913856" indent="0">
              <a:buNone/>
              <a:defRPr sz="1200"/>
            </a:lvl3pPr>
            <a:lvl4pPr marL="1370784" indent="0">
              <a:buNone/>
              <a:defRPr sz="1100"/>
            </a:lvl4pPr>
            <a:lvl5pPr marL="1827712" indent="0">
              <a:buNone/>
              <a:defRPr sz="1100"/>
            </a:lvl5pPr>
            <a:lvl6pPr marL="2284654" indent="0">
              <a:buNone/>
              <a:defRPr sz="1100"/>
            </a:lvl6pPr>
            <a:lvl7pPr marL="2741566" indent="0">
              <a:buNone/>
              <a:defRPr sz="1100"/>
            </a:lvl7pPr>
            <a:lvl8pPr marL="3198480" indent="0">
              <a:buNone/>
              <a:defRPr sz="1100"/>
            </a:lvl8pPr>
            <a:lvl9pPr marL="365539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CC4C-80A5-430A-A9A8-7B94A7537C7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5BD92-873C-4E0A-8A8C-3D9ECAB2A9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6390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CC4C-80A5-430A-A9A8-7B94A7537C7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5BD92-873C-4E0A-8A8C-3D9ECAB2A9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528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5" indent="0">
              <a:buNone/>
              <a:defRPr sz="2000" b="1"/>
            </a:lvl2pPr>
            <a:lvl3pPr marL="913856" indent="0">
              <a:buNone/>
              <a:defRPr sz="1900" b="1"/>
            </a:lvl3pPr>
            <a:lvl4pPr marL="1370784" indent="0">
              <a:buNone/>
              <a:defRPr sz="1600" b="1"/>
            </a:lvl4pPr>
            <a:lvl5pPr marL="1827712" indent="0">
              <a:buNone/>
              <a:defRPr sz="1600" b="1"/>
            </a:lvl5pPr>
            <a:lvl6pPr marL="2284654" indent="0">
              <a:buNone/>
              <a:defRPr sz="1600" b="1"/>
            </a:lvl6pPr>
            <a:lvl7pPr marL="2741566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39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5" indent="0">
              <a:buNone/>
              <a:defRPr sz="2000" b="1"/>
            </a:lvl2pPr>
            <a:lvl3pPr marL="913856" indent="0">
              <a:buNone/>
              <a:defRPr sz="1900" b="1"/>
            </a:lvl3pPr>
            <a:lvl4pPr marL="1370784" indent="0">
              <a:buNone/>
              <a:defRPr sz="1600" b="1"/>
            </a:lvl4pPr>
            <a:lvl5pPr marL="1827712" indent="0">
              <a:buNone/>
              <a:defRPr sz="1600" b="1"/>
            </a:lvl5pPr>
            <a:lvl6pPr marL="2284654" indent="0">
              <a:buNone/>
              <a:defRPr sz="1600" b="1"/>
            </a:lvl6pPr>
            <a:lvl7pPr marL="2741566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39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CC4C-80A5-430A-A9A8-7B94A7537C73}" type="datetimeFigureOut">
              <a:rPr lang="en-GB" smtClean="0"/>
              <a:t>11/02/2020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5BD92-873C-4E0A-8A8C-3D9ECAB2A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99318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5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5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CC4C-80A5-430A-A9A8-7B94A7537C7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5BD92-873C-4E0A-8A8C-3D9ECAB2A9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539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15" indent="0" algn="ctr">
              <a:buNone/>
              <a:defRPr sz="2000"/>
            </a:lvl2pPr>
            <a:lvl3pPr marL="913856" indent="0" algn="ctr">
              <a:buNone/>
              <a:defRPr sz="1900"/>
            </a:lvl3pPr>
            <a:lvl4pPr marL="1370784" indent="0" algn="ctr">
              <a:buNone/>
              <a:defRPr sz="1600"/>
            </a:lvl4pPr>
            <a:lvl5pPr marL="1827712" indent="0" algn="ctr">
              <a:buNone/>
              <a:defRPr sz="1600"/>
            </a:lvl5pPr>
            <a:lvl6pPr marL="2284654" indent="0" algn="ctr">
              <a:buNone/>
              <a:defRPr sz="1600"/>
            </a:lvl6pPr>
            <a:lvl7pPr marL="2741566" indent="0" algn="ctr">
              <a:buNone/>
              <a:defRPr sz="1600"/>
            </a:lvl7pPr>
            <a:lvl8pPr marL="3198480" indent="0" algn="ctr">
              <a:buNone/>
              <a:defRPr sz="1600"/>
            </a:lvl8pPr>
            <a:lvl9pPr marL="365539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CC4C-80A5-430A-A9A8-7B94A7537C7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5BD92-873C-4E0A-8A8C-3D9ECAB2A9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8224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CC4C-80A5-430A-A9A8-7B94A7537C7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5BD92-873C-4E0A-8A8C-3D9ECAB2A9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4524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1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5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7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6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4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3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CC4C-80A5-430A-A9A8-7B94A7537C7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5BD92-873C-4E0A-8A8C-3D9ECAB2A9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6898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CC4C-80A5-430A-A9A8-7B94A7537C7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5BD92-873C-4E0A-8A8C-3D9ECAB2A9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231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5" indent="0">
              <a:buNone/>
              <a:defRPr sz="2000" b="1"/>
            </a:lvl2pPr>
            <a:lvl3pPr marL="913856" indent="0">
              <a:buNone/>
              <a:defRPr sz="1900" b="1"/>
            </a:lvl3pPr>
            <a:lvl4pPr marL="1370784" indent="0">
              <a:buNone/>
              <a:defRPr sz="1600" b="1"/>
            </a:lvl4pPr>
            <a:lvl5pPr marL="1827712" indent="0">
              <a:buNone/>
              <a:defRPr sz="1600" b="1"/>
            </a:lvl5pPr>
            <a:lvl6pPr marL="2284654" indent="0">
              <a:buNone/>
              <a:defRPr sz="1600" b="1"/>
            </a:lvl6pPr>
            <a:lvl7pPr marL="2741566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39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5" indent="0">
              <a:buNone/>
              <a:defRPr sz="2000" b="1"/>
            </a:lvl2pPr>
            <a:lvl3pPr marL="913856" indent="0">
              <a:buNone/>
              <a:defRPr sz="1900" b="1"/>
            </a:lvl3pPr>
            <a:lvl4pPr marL="1370784" indent="0">
              <a:buNone/>
              <a:defRPr sz="1600" b="1"/>
            </a:lvl4pPr>
            <a:lvl5pPr marL="1827712" indent="0">
              <a:buNone/>
              <a:defRPr sz="1600" b="1"/>
            </a:lvl5pPr>
            <a:lvl6pPr marL="2284654" indent="0">
              <a:buNone/>
              <a:defRPr sz="1600" b="1"/>
            </a:lvl6pPr>
            <a:lvl7pPr marL="2741566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39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CC4C-80A5-430A-A9A8-7B94A7537C7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5BD92-873C-4E0A-8A8C-3D9ECAB2A9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2979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CC4C-80A5-430A-A9A8-7B94A7537C7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5BD92-873C-4E0A-8A8C-3D9ECAB2A9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2460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CC4C-80A5-430A-A9A8-7B94A7537C7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5BD92-873C-4E0A-8A8C-3D9ECAB2A9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7970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15" indent="0">
              <a:buNone/>
              <a:defRPr sz="1500"/>
            </a:lvl2pPr>
            <a:lvl3pPr marL="913856" indent="0">
              <a:buNone/>
              <a:defRPr sz="1200"/>
            </a:lvl3pPr>
            <a:lvl4pPr marL="1370784" indent="0">
              <a:buNone/>
              <a:defRPr sz="1100"/>
            </a:lvl4pPr>
            <a:lvl5pPr marL="1827712" indent="0">
              <a:buNone/>
              <a:defRPr sz="1100"/>
            </a:lvl5pPr>
            <a:lvl6pPr marL="2284654" indent="0">
              <a:buNone/>
              <a:defRPr sz="1100"/>
            </a:lvl6pPr>
            <a:lvl7pPr marL="2741566" indent="0">
              <a:buNone/>
              <a:defRPr sz="1100"/>
            </a:lvl7pPr>
            <a:lvl8pPr marL="3198480" indent="0">
              <a:buNone/>
              <a:defRPr sz="1100"/>
            </a:lvl8pPr>
            <a:lvl9pPr marL="365539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CC4C-80A5-430A-A9A8-7B94A7537C7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5BD92-873C-4E0A-8A8C-3D9ECAB2A9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4245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15" indent="0">
              <a:buNone/>
              <a:defRPr sz="2800"/>
            </a:lvl2pPr>
            <a:lvl3pPr marL="913856" indent="0">
              <a:buNone/>
              <a:defRPr sz="2400"/>
            </a:lvl3pPr>
            <a:lvl4pPr marL="1370784" indent="0">
              <a:buNone/>
              <a:defRPr sz="2000"/>
            </a:lvl4pPr>
            <a:lvl5pPr marL="1827712" indent="0">
              <a:buNone/>
              <a:defRPr sz="2000"/>
            </a:lvl5pPr>
            <a:lvl6pPr marL="2284654" indent="0">
              <a:buNone/>
              <a:defRPr sz="2000"/>
            </a:lvl6pPr>
            <a:lvl7pPr marL="2741566" indent="0">
              <a:buNone/>
              <a:defRPr sz="2000"/>
            </a:lvl7pPr>
            <a:lvl8pPr marL="3198480" indent="0">
              <a:buNone/>
              <a:defRPr sz="2000"/>
            </a:lvl8pPr>
            <a:lvl9pPr marL="3655395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15" indent="0">
              <a:buNone/>
              <a:defRPr sz="1500"/>
            </a:lvl2pPr>
            <a:lvl3pPr marL="913856" indent="0">
              <a:buNone/>
              <a:defRPr sz="1200"/>
            </a:lvl3pPr>
            <a:lvl4pPr marL="1370784" indent="0">
              <a:buNone/>
              <a:defRPr sz="1100"/>
            </a:lvl4pPr>
            <a:lvl5pPr marL="1827712" indent="0">
              <a:buNone/>
              <a:defRPr sz="1100"/>
            </a:lvl5pPr>
            <a:lvl6pPr marL="2284654" indent="0">
              <a:buNone/>
              <a:defRPr sz="1100"/>
            </a:lvl6pPr>
            <a:lvl7pPr marL="2741566" indent="0">
              <a:buNone/>
              <a:defRPr sz="1100"/>
            </a:lvl7pPr>
            <a:lvl8pPr marL="3198480" indent="0">
              <a:buNone/>
              <a:defRPr sz="1100"/>
            </a:lvl8pPr>
            <a:lvl9pPr marL="365539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CC4C-80A5-430A-A9A8-7B94A7537C7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5BD92-873C-4E0A-8A8C-3D9ECAB2A9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051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CC4C-80A5-430A-A9A8-7B94A7537C73}" type="datetimeFigureOut">
              <a:rPr lang="en-GB" smtClean="0"/>
              <a:t>11/02/2020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5BD92-873C-4E0A-8A8C-3D9ECAB2A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68888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CC4C-80A5-430A-A9A8-7B94A7537C7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5BD92-873C-4E0A-8A8C-3D9ECAB2A9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6440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5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5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CC4C-80A5-430A-A9A8-7B94A7537C7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5BD92-873C-4E0A-8A8C-3D9ECAB2A9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1089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15" indent="0" algn="ctr">
              <a:buNone/>
              <a:defRPr sz="2000"/>
            </a:lvl2pPr>
            <a:lvl3pPr marL="913856" indent="0" algn="ctr">
              <a:buNone/>
              <a:defRPr sz="1900"/>
            </a:lvl3pPr>
            <a:lvl4pPr marL="1370784" indent="0" algn="ctr">
              <a:buNone/>
              <a:defRPr sz="1600"/>
            </a:lvl4pPr>
            <a:lvl5pPr marL="1827712" indent="0" algn="ctr">
              <a:buNone/>
              <a:defRPr sz="1600"/>
            </a:lvl5pPr>
            <a:lvl6pPr marL="2284654" indent="0" algn="ctr">
              <a:buNone/>
              <a:defRPr sz="1600"/>
            </a:lvl6pPr>
            <a:lvl7pPr marL="2741566" indent="0" algn="ctr">
              <a:buNone/>
              <a:defRPr sz="1600"/>
            </a:lvl7pPr>
            <a:lvl8pPr marL="3198480" indent="0" algn="ctr">
              <a:buNone/>
              <a:defRPr sz="1600"/>
            </a:lvl8pPr>
            <a:lvl9pPr marL="365539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CC4C-80A5-430A-A9A8-7B94A7537C7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5BD92-873C-4E0A-8A8C-3D9ECAB2A9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1442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CC4C-80A5-430A-A9A8-7B94A7537C7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5BD92-873C-4E0A-8A8C-3D9ECAB2A9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6034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1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5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7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6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4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3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CC4C-80A5-430A-A9A8-7B94A7537C7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5BD92-873C-4E0A-8A8C-3D9ECAB2A9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3296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CC4C-80A5-430A-A9A8-7B94A7537C7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5BD92-873C-4E0A-8A8C-3D9ECAB2A9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4901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5" indent="0">
              <a:buNone/>
              <a:defRPr sz="2000" b="1"/>
            </a:lvl2pPr>
            <a:lvl3pPr marL="913856" indent="0">
              <a:buNone/>
              <a:defRPr sz="1900" b="1"/>
            </a:lvl3pPr>
            <a:lvl4pPr marL="1370784" indent="0">
              <a:buNone/>
              <a:defRPr sz="1600" b="1"/>
            </a:lvl4pPr>
            <a:lvl5pPr marL="1827712" indent="0">
              <a:buNone/>
              <a:defRPr sz="1600" b="1"/>
            </a:lvl5pPr>
            <a:lvl6pPr marL="2284654" indent="0">
              <a:buNone/>
              <a:defRPr sz="1600" b="1"/>
            </a:lvl6pPr>
            <a:lvl7pPr marL="2741566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39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5" indent="0">
              <a:buNone/>
              <a:defRPr sz="2000" b="1"/>
            </a:lvl2pPr>
            <a:lvl3pPr marL="913856" indent="0">
              <a:buNone/>
              <a:defRPr sz="1900" b="1"/>
            </a:lvl3pPr>
            <a:lvl4pPr marL="1370784" indent="0">
              <a:buNone/>
              <a:defRPr sz="1600" b="1"/>
            </a:lvl4pPr>
            <a:lvl5pPr marL="1827712" indent="0">
              <a:buNone/>
              <a:defRPr sz="1600" b="1"/>
            </a:lvl5pPr>
            <a:lvl6pPr marL="2284654" indent="0">
              <a:buNone/>
              <a:defRPr sz="1600" b="1"/>
            </a:lvl6pPr>
            <a:lvl7pPr marL="2741566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39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CC4C-80A5-430A-A9A8-7B94A7537C7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5BD92-873C-4E0A-8A8C-3D9ECAB2A9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841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CC4C-80A5-430A-A9A8-7B94A7537C7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5BD92-873C-4E0A-8A8C-3D9ECAB2A9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6481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CC4C-80A5-430A-A9A8-7B94A7537C7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5BD92-873C-4E0A-8A8C-3D9ECAB2A9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5180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15" indent="0">
              <a:buNone/>
              <a:defRPr sz="1500"/>
            </a:lvl2pPr>
            <a:lvl3pPr marL="913856" indent="0">
              <a:buNone/>
              <a:defRPr sz="1200"/>
            </a:lvl3pPr>
            <a:lvl4pPr marL="1370784" indent="0">
              <a:buNone/>
              <a:defRPr sz="1100"/>
            </a:lvl4pPr>
            <a:lvl5pPr marL="1827712" indent="0">
              <a:buNone/>
              <a:defRPr sz="1100"/>
            </a:lvl5pPr>
            <a:lvl6pPr marL="2284654" indent="0">
              <a:buNone/>
              <a:defRPr sz="1100"/>
            </a:lvl6pPr>
            <a:lvl7pPr marL="2741566" indent="0">
              <a:buNone/>
              <a:defRPr sz="1100"/>
            </a:lvl7pPr>
            <a:lvl8pPr marL="3198480" indent="0">
              <a:buNone/>
              <a:defRPr sz="1100"/>
            </a:lvl8pPr>
            <a:lvl9pPr marL="365539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CC4C-80A5-430A-A9A8-7B94A7537C7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5BD92-873C-4E0A-8A8C-3D9ECAB2A9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038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CC4C-80A5-430A-A9A8-7B94A7537C73}" type="datetimeFigureOut">
              <a:rPr lang="en-GB" smtClean="0"/>
              <a:t>11/02/2020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5BD92-873C-4E0A-8A8C-3D9ECAB2A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3222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15" indent="0">
              <a:buNone/>
              <a:defRPr sz="2800"/>
            </a:lvl2pPr>
            <a:lvl3pPr marL="913856" indent="0">
              <a:buNone/>
              <a:defRPr sz="2400"/>
            </a:lvl3pPr>
            <a:lvl4pPr marL="1370784" indent="0">
              <a:buNone/>
              <a:defRPr sz="2000"/>
            </a:lvl4pPr>
            <a:lvl5pPr marL="1827712" indent="0">
              <a:buNone/>
              <a:defRPr sz="2000"/>
            </a:lvl5pPr>
            <a:lvl6pPr marL="2284654" indent="0">
              <a:buNone/>
              <a:defRPr sz="2000"/>
            </a:lvl6pPr>
            <a:lvl7pPr marL="2741566" indent="0">
              <a:buNone/>
              <a:defRPr sz="2000"/>
            </a:lvl7pPr>
            <a:lvl8pPr marL="3198480" indent="0">
              <a:buNone/>
              <a:defRPr sz="2000"/>
            </a:lvl8pPr>
            <a:lvl9pPr marL="3655395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15" indent="0">
              <a:buNone/>
              <a:defRPr sz="1500"/>
            </a:lvl2pPr>
            <a:lvl3pPr marL="913856" indent="0">
              <a:buNone/>
              <a:defRPr sz="1200"/>
            </a:lvl3pPr>
            <a:lvl4pPr marL="1370784" indent="0">
              <a:buNone/>
              <a:defRPr sz="1100"/>
            </a:lvl4pPr>
            <a:lvl5pPr marL="1827712" indent="0">
              <a:buNone/>
              <a:defRPr sz="1100"/>
            </a:lvl5pPr>
            <a:lvl6pPr marL="2284654" indent="0">
              <a:buNone/>
              <a:defRPr sz="1100"/>
            </a:lvl6pPr>
            <a:lvl7pPr marL="2741566" indent="0">
              <a:buNone/>
              <a:defRPr sz="1100"/>
            </a:lvl7pPr>
            <a:lvl8pPr marL="3198480" indent="0">
              <a:buNone/>
              <a:defRPr sz="1100"/>
            </a:lvl8pPr>
            <a:lvl9pPr marL="365539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CC4C-80A5-430A-A9A8-7B94A7537C7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5BD92-873C-4E0A-8A8C-3D9ECAB2A9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4179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CC4C-80A5-430A-A9A8-7B94A7537C7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5BD92-873C-4E0A-8A8C-3D9ECAB2A9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4808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5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5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CC4C-80A5-430A-A9A8-7B94A7537C7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5BD92-873C-4E0A-8A8C-3D9ECAB2A9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6995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7384" y="332656"/>
            <a:ext cx="9697077" cy="720080"/>
          </a:xfrm>
        </p:spPr>
        <p:txBody>
          <a:bodyPr>
            <a:normAutofit/>
          </a:bodyPr>
          <a:lstStyle>
            <a:lvl1pPr>
              <a:defRPr sz="4800" b="1">
                <a:solidFill>
                  <a:srgbClr val="006686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7381" y="1556792"/>
            <a:ext cx="11233248" cy="4608512"/>
          </a:xfrm>
        </p:spPr>
        <p:txBody>
          <a:bodyPr>
            <a:normAutofit/>
          </a:bodyPr>
          <a:lstStyle>
            <a:lvl1pPr marL="0" indent="0" algn="l">
              <a:buNone/>
              <a:defRPr sz="3700">
                <a:solidFill>
                  <a:schemeClr val="tx1"/>
                </a:solidFill>
              </a:defRPr>
            </a:lvl1pPr>
            <a:lvl2pPr marL="6092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6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3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3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99182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65498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B7464432-371F-4EA1-8028-2B7C6414279F}" type="datetimeFigureOut">
              <a:rPr lang="en-GB"/>
              <a:pPr>
                <a:defRPr/>
              </a:pPr>
              <a:t>11/02/2020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30B86BC-2691-4020-AC40-4990625856E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76051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15" indent="0">
              <a:buNone/>
              <a:defRPr sz="1500"/>
            </a:lvl2pPr>
            <a:lvl3pPr marL="913856" indent="0">
              <a:buNone/>
              <a:defRPr sz="1200"/>
            </a:lvl3pPr>
            <a:lvl4pPr marL="1370784" indent="0">
              <a:buNone/>
              <a:defRPr sz="1100"/>
            </a:lvl4pPr>
            <a:lvl5pPr marL="1827712" indent="0">
              <a:buNone/>
              <a:defRPr sz="1100"/>
            </a:lvl5pPr>
            <a:lvl6pPr marL="2284654" indent="0">
              <a:buNone/>
              <a:defRPr sz="1100"/>
            </a:lvl6pPr>
            <a:lvl7pPr marL="2741566" indent="0">
              <a:buNone/>
              <a:defRPr sz="1100"/>
            </a:lvl7pPr>
            <a:lvl8pPr marL="3198480" indent="0">
              <a:buNone/>
              <a:defRPr sz="1100"/>
            </a:lvl8pPr>
            <a:lvl9pPr marL="365539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CC4C-80A5-430A-A9A8-7B94A7537C73}" type="datetimeFigureOut">
              <a:rPr lang="en-GB" smtClean="0"/>
              <a:t>11/02/2020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5BD92-873C-4E0A-8A8C-3D9ECAB2A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2601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15" indent="0">
              <a:buNone/>
              <a:defRPr sz="2800"/>
            </a:lvl2pPr>
            <a:lvl3pPr marL="913856" indent="0">
              <a:buNone/>
              <a:defRPr sz="2400"/>
            </a:lvl3pPr>
            <a:lvl4pPr marL="1370784" indent="0">
              <a:buNone/>
              <a:defRPr sz="2000"/>
            </a:lvl4pPr>
            <a:lvl5pPr marL="1827712" indent="0">
              <a:buNone/>
              <a:defRPr sz="2000"/>
            </a:lvl5pPr>
            <a:lvl6pPr marL="2284654" indent="0">
              <a:buNone/>
              <a:defRPr sz="2000"/>
            </a:lvl6pPr>
            <a:lvl7pPr marL="2741566" indent="0">
              <a:buNone/>
              <a:defRPr sz="2000"/>
            </a:lvl7pPr>
            <a:lvl8pPr marL="3198480" indent="0">
              <a:buNone/>
              <a:defRPr sz="2000"/>
            </a:lvl8pPr>
            <a:lvl9pPr marL="3655395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15" indent="0">
              <a:buNone/>
              <a:defRPr sz="1500"/>
            </a:lvl2pPr>
            <a:lvl3pPr marL="913856" indent="0">
              <a:buNone/>
              <a:defRPr sz="1200"/>
            </a:lvl3pPr>
            <a:lvl4pPr marL="1370784" indent="0">
              <a:buNone/>
              <a:defRPr sz="1100"/>
            </a:lvl4pPr>
            <a:lvl5pPr marL="1827712" indent="0">
              <a:buNone/>
              <a:defRPr sz="1100"/>
            </a:lvl5pPr>
            <a:lvl6pPr marL="2284654" indent="0">
              <a:buNone/>
              <a:defRPr sz="1100"/>
            </a:lvl6pPr>
            <a:lvl7pPr marL="2741566" indent="0">
              <a:buNone/>
              <a:defRPr sz="1100"/>
            </a:lvl7pPr>
            <a:lvl8pPr marL="3198480" indent="0">
              <a:buNone/>
              <a:defRPr sz="1100"/>
            </a:lvl8pPr>
            <a:lvl9pPr marL="365539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CC4C-80A5-430A-A9A8-7B94A7537C73}" type="datetimeFigureOut">
              <a:rPr lang="en-GB" smtClean="0"/>
              <a:t>11/02/2020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5BD92-873C-4E0A-8A8C-3D9ECAB2A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8644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92" tIns="45718" rIns="91392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92" tIns="45718" rIns="91392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92" tIns="45718" rIns="9139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92" tIns="45718" rIns="9139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92" tIns="45718" rIns="9139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5BD92-873C-4E0A-8A8C-3D9ECAB2A969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E8E151-A946-4F83-A1E0-1F80EC7065F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072603" y="512749"/>
            <a:ext cx="1463167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2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385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72" indent="-228472" algn="l" defTabSz="91385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14" indent="-228472" algn="l" defTabSz="9138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26" indent="-228472" algn="l" defTabSz="9138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40" indent="-228472" algn="l" defTabSz="9138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55" indent="-228472" algn="l" defTabSz="9138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096" indent="-228472" algn="l" defTabSz="9138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024" indent="-228472" algn="l" defTabSz="9138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952" indent="-228472" algn="l" defTabSz="9138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894" indent="-228472" algn="l" defTabSz="9138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5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56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84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12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54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66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395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92" tIns="45718" rIns="91392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92" tIns="45718" rIns="91392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92" tIns="45718" rIns="9139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0CC4C-80A5-430A-A9A8-7B94A7537C7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92" tIns="45718" rIns="9139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92" tIns="45718" rIns="9139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5BD92-873C-4E0A-8A8C-3D9ECAB2A9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860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385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72" indent="-228472" algn="l" defTabSz="91385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14" indent="-228472" algn="l" defTabSz="9138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26" indent="-228472" algn="l" defTabSz="9138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40" indent="-228472" algn="l" defTabSz="9138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55" indent="-228472" algn="l" defTabSz="9138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096" indent="-228472" algn="l" defTabSz="9138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024" indent="-228472" algn="l" defTabSz="9138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952" indent="-228472" algn="l" defTabSz="9138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894" indent="-228472" algn="l" defTabSz="9138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5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56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84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12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54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66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395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9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02" tIns="45718" rIns="91402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1"/>
            <a:ext cx="8534400" cy="3615267"/>
          </a:xfrm>
          <a:prstGeom prst="rect">
            <a:avLst/>
          </a:prstGeom>
        </p:spPr>
        <p:txBody>
          <a:bodyPr vert="horz" lIns="91402" tIns="45718" rIns="91402" bIns="45718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02" tIns="45718" rIns="91402" bIns="45718" rtlCol="0" anchor="t"/>
          <a:lstStyle>
            <a:lvl1pPr algn="r">
              <a:defRPr sz="11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defTabSz="456975"/>
            <a:fld id="{B61BEF0D-F0BB-DE4B-95CE-6DB70DBA9567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456975"/>
              <a:t>2/11/2020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02" tIns="45718" rIns="91402" bIns="45718" rtlCol="0" anchor="t"/>
          <a:lstStyle>
            <a:lvl1pPr algn="l">
              <a:defRPr sz="11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defTabSz="456975"/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6"/>
            <a:ext cx="1142245" cy="669925"/>
          </a:xfrm>
          <a:prstGeom prst="rect">
            <a:avLst/>
          </a:prstGeom>
        </p:spPr>
        <p:txBody>
          <a:bodyPr vert="horz" lIns="91402" tIns="45718" rIns="91402" bIns="45718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defTabSz="456975"/>
            <a:fld id="{D57F1E4F-1CFF-5643-939E-217C01CDF56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456975"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0030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59" r:id="rId13"/>
    <p:sldLayoutId id="2147483860" r:id="rId14"/>
    <p:sldLayoutId id="2147483861" r:id="rId15"/>
    <p:sldLayoutId id="2147483862" r:id="rId16"/>
    <p:sldLayoutId id="2147483863" r:id="rId17"/>
  </p:sldLayoutIdLst>
  <p:txStyles>
    <p:titleStyle>
      <a:lvl1pPr algn="l" defTabSz="456975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624" indent="-285624" algn="l" defTabSz="456975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596" indent="-285624" algn="l" defTabSz="456975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9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199581" indent="-285624" algn="l" defTabSz="456975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2316" indent="-171374" algn="l" defTabSz="456975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1999301" indent="-171374" algn="l" defTabSz="456975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3409" indent="-228498" algn="l" defTabSz="456975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0394" indent="-228498" algn="l" defTabSz="456975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7378" indent="-228498" algn="l" defTabSz="456975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4374" indent="-228498" algn="l" defTabSz="456975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5" algn="l" defTabSz="4569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69" algn="l" defTabSz="4569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4" algn="l" defTabSz="4569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38" algn="l" defTabSz="4569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34" algn="l" defTabSz="4569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06" algn="l" defTabSz="4569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80" algn="l" defTabSz="4569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55" algn="l" defTabSz="4569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92" tIns="45718" rIns="91392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92" tIns="45718" rIns="91392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92" tIns="45718" rIns="9139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0CC4C-80A5-430A-A9A8-7B94A7537C7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92" tIns="45718" rIns="9139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92" tIns="45718" rIns="9139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5BD92-873C-4E0A-8A8C-3D9ECAB2A9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289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defTabSz="91385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72" indent="-228472" algn="l" defTabSz="91385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14" indent="-228472" algn="l" defTabSz="9138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26" indent="-228472" algn="l" defTabSz="9138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40" indent="-228472" algn="l" defTabSz="9138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55" indent="-228472" algn="l" defTabSz="9138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096" indent="-228472" algn="l" defTabSz="9138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024" indent="-228472" algn="l" defTabSz="9138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952" indent="-228472" algn="l" defTabSz="9138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894" indent="-228472" algn="l" defTabSz="9138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5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56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84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12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54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66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395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92" tIns="45718" rIns="91392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92" tIns="45718" rIns="91392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92" tIns="45718" rIns="9139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0CC4C-80A5-430A-A9A8-7B94A7537C7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92" tIns="45718" rIns="9139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92" tIns="45718" rIns="9139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5BD92-873C-4E0A-8A8C-3D9ECAB2A9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745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l" defTabSz="91385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72" indent="-228472" algn="l" defTabSz="91385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14" indent="-228472" algn="l" defTabSz="9138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26" indent="-228472" algn="l" defTabSz="9138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40" indent="-228472" algn="l" defTabSz="9138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55" indent="-228472" algn="l" defTabSz="9138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096" indent="-228472" algn="l" defTabSz="9138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024" indent="-228472" algn="l" defTabSz="9138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952" indent="-228472" algn="l" defTabSz="9138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894" indent="-228472" algn="l" defTabSz="9138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5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56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84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12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54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66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395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92" tIns="45718" rIns="91392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92" tIns="45718" rIns="91392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92" tIns="45718" rIns="9139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0CC4C-80A5-430A-A9A8-7B94A7537C7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92" tIns="45718" rIns="9139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92" tIns="45718" rIns="9139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5BD92-873C-4E0A-8A8C-3D9ECAB2A9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9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l" defTabSz="91385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72" indent="-228472" algn="l" defTabSz="91385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14" indent="-228472" algn="l" defTabSz="9138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26" indent="-228472" algn="l" defTabSz="9138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40" indent="-228472" algn="l" defTabSz="9138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55" indent="-228472" algn="l" defTabSz="9138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096" indent="-228472" algn="l" defTabSz="9138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024" indent="-228472" algn="l" defTabSz="9138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952" indent="-228472" algn="l" defTabSz="9138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894" indent="-228472" algn="l" defTabSz="9138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5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56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84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12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54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66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395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53" tIns="60926" rIns="121853" bIns="6092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530384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53" tIns="60926" rIns="121853" bIns="609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83"/>
            <a:ext cx="2844800" cy="366183"/>
          </a:xfrm>
          <a:prstGeom prst="rect">
            <a:avLst/>
          </a:prstGeom>
        </p:spPr>
        <p:txBody>
          <a:bodyPr vert="horz" wrap="square" lIns="121853" tIns="60926" rIns="121853" bIns="60926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6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B27DCE-F828-4603-A647-694B094F2FCD}" type="datetimeFigureOut">
              <a:rPr lang="en-GB" altLang="en-US"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11/02/2020</a:t>
            </a:fld>
            <a:endParaRPr lang="en-GB" altLang="en-US"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83"/>
            <a:ext cx="3860800" cy="366183"/>
          </a:xfrm>
          <a:prstGeom prst="rect">
            <a:avLst/>
          </a:prstGeom>
        </p:spPr>
        <p:txBody>
          <a:bodyPr vert="horz" lIns="121853" tIns="60926" rIns="121853" bIns="60926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83"/>
            <a:ext cx="2844800" cy="366183"/>
          </a:xfrm>
          <a:prstGeom prst="rect">
            <a:avLst/>
          </a:prstGeom>
        </p:spPr>
        <p:txBody>
          <a:bodyPr vert="horz" wrap="square" lIns="121853" tIns="60926" rIns="121853" bIns="60926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D37A47-D9C0-4B21-AAE0-8DE1A6B0D45C}" type="slidenum">
              <a:rPr lang="en-GB" altLang="en-US"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>
              <a:ea typeface="ＭＳ Ｐゴシック" pitchFamily="34" charset="-128"/>
            </a:endParaRPr>
          </a:p>
        </p:txBody>
      </p:sp>
      <p:pic>
        <p:nvPicPr>
          <p:cNvPr id="1031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533" y="357720"/>
            <a:ext cx="2017184" cy="1413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5" y="6394483"/>
            <a:ext cx="6144683" cy="39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280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609203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6pPr>
      <a:lvl7pPr marL="121845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7pPr>
      <a:lvl8pPr marL="1827666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8pPr>
      <a:lvl9pPr marL="2436898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9pPr>
    </p:titleStyle>
    <p:bodyStyle>
      <a:lvl1pPr marL="456903" indent="-45690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3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989998" indent="-38076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7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523051" indent="-304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2132267" indent="-304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7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741498" indent="-304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7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3350700" indent="-304600" algn="l" defTabSz="12184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9933" indent="-304600" algn="l" defTabSz="12184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9150" indent="-304600" algn="l" defTabSz="12184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8367" indent="-304600" algn="l" defTabSz="12184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4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03" algn="l" defTabSz="12184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450" algn="l" defTabSz="12184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666" algn="l" defTabSz="12184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898" algn="l" defTabSz="12184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100" algn="l" defTabSz="12184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303" algn="l" defTabSz="12184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533" algn="l" defTabSz="12184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3751" algn="l" defTabSz="12184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youtu.be/G3Aweo-74kY" TargetMode="Externa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implicit.harvard.edu/implicit/takeatest.html" TargetMode="Externa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45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en-GB" sz="5100" b="1">
                <a:solidFill>
                  <a:schemeClr val="bg1"/>
                </a:solidFill>
              </a:rPr>
              <a:t>Unconscious bias &amp; stereotypes</a:t>
            </a:r>
            <a:br>
              <a:rPr lang="en-GB" sz="5100" b="1">
                <a:solidFill>
                  <a:schemeClr val="bg1"/>
                </a:solidFill>
              </a:rPr>
            </a:br>
            <a:r>
              <a:rPr lang="en-GB" sz="5100" b="1">
                <a:solidFill>
                  <a:schemeClr val="bg1"/>
                </a:solidFill>
              </a:rPr>
              <a:t>in the workplace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147863"/>
          </a:xfrm>
        </p:spPr>
        <p:txBody>
          <a:bodyPr anchor="t">
            <a:normAutofit/>
          </a:bodyPr>
          <a:lstStyle/>
          <a:p>
            <a:pPr algn="l"/>
            <a:r>
              <a:rPr lang="en-GB" sz="1900">
                <a:solidFill>
                  <a:schemeClr val="bg1"/>
                </a:solidFill>
              </a:rPr>
              <a:t>Andrea Brewster OBE</a:t>
            </a:r>
          </a:p>
          <a:p>
            <a:pPr algn="l"/>
            <a:r>
              <a:rPr lang="en-GB" sz="1900">
                <a:solidFill>
                  <a:schemeClr val="bg1"/>
                </a:solidFill>
              </a:rPr>
              <a:t>Lead Executive Officer, IP Inclusive</a:t>
            </a:r>
          </a:p>
          <a:p>
            <a:pPr algn="l"/>
            <a:r>
              <a:rPr lang="en-GB" sz="1900">
                <a:solidFill>
                  <a:schemeClr val="bg1"/>
                </a:solidFill>
              </a:rPr>
              <a:t>19 February 2020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F5E2395-2866-47A9-A929-96E14EB3D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19382" y="1312825"/>
            <a:ext cx="4047843" cy="286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5151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What is “unconscious bias”?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387176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GB" sz="2400" i="1" dirty="0">
                <a:solidFill>
                  <a:prstClr val="black"/>
                </a:solidFill>
              </a:rPr>
              <a:t>Key types of bias:</a:t>
            </a:r>
          </a:p>
          <a:p>
            <a:pPr marL="0" lvl="0" indent="0">
              <a:buNone/>
            </a:pPr>
            <a:endParaRPr lang="en-GB" sz="2400" i="1" dirty="0">
              <a:solidFill>
                <a:prstClr val="black"/>
              </a:solidFill>
            </a:endParaRPr>
          </a:p>
          <a:p>
            <a:pPr lvl="0"/>
            <a:r>
              <a:rPr lang="en-GB" sz="2400" dirty="0">
                <a:solidFill>
                  <a:prstClr val="black"/>
                </a:solidFill>
              </a:rPr>
              <a:t>Unconscious:</a:t>
            </a:r>
          </a:p>
          <a:p>
            <a:pPr lvl="1"/>
            <a:r>
              <a:rPr lang="en-GB" dirty="0">
                <a:solidFill>
                  <a:prstClr val="black"/>
                </a:solidFill>
              </a:rPr>
              <a:t>Without realising, making an unjustified assumption about someone or something, </a:t>
            </a:r>
            <a:r>
              <a:rPr lang="en-GB" b="1" dirty="0">
                <a:solidFill>
                  <a:schemeClr val="accent2">
                    <a:lumMod val="75000"/>
                  </a:schemeClr>
                </a:solidFill>
              </a:rPr>
              <a:t>often based on what you’ve already experienced</a:t>
            </a:r>
          </a:p>
          <a:p>
            <a:pPr marL="0" indent="0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2E7336-B11E-4137-BBCF-974FA6D67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7269" y="540297"/>
            <a:ext cx="1463167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619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Why does it happen?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69173"/>
            <a:ext cx="10515600" cy="387176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GB" sz="2400" i="1" dirty="0">
                <a:solidFill>
                  <a:prstClr val="black"/>
                </a:solidFill>
              </a:rPr>
              <a:t>The way we’re wired</a:t>
            </a:r>
          </a:p>
          <a:p>
            <a:pPr marL="0" lvl="0" indent="0">
              <a:buNone/>
            </a:pPr>
            <a:endParaRPr lang="en-GB" sz="2400" dirty="0">
              <a:solidFill>
                <a:prstClr val="black"/>
              </a:solidFill>
            </a:endParaRPr>
          </a:p>
          <a:p>
            <a:pPr lvl="0"/>
            <a:r>
              <a:rPr lang="en-GB" sz="2400" dirty="0">
                <a:solidFill>
                  <a:prstClr val="black"/>
                </a:solidFill>
              </a:rPr>
              <a:t>The brain processes 11,000,000 bits of information per second</a:t>
            </a:r>
          </a:p>
          <a:p>
            <a:pPr lvl="0"/>
            <a:r>
              <a:rPr lang="en-GB" sz="2400" dirty="0">
                <a:solidFill>
                  <a:prstClr val="black"/>
                </a:solidFill>
              </a:rPr>
              <a:t>The brain </a:t>
            </a:r>
            <a:r>
              <a:rPr lang="en-GB" sz="2400" i="1" dirty="0">
                <a:solidFill>
                  <a:prstClr val="black"/>
                </a:solidFill>
              </a:rPr>
              <a:t>consciously</a:t>
            </a:r>
            <a:r>
              <a:rPr lang="en-GB" sz="2400" dirty="0">
                <a:solidFill>
                  <a:prstClr val="black"/>
                </a:solidFill>
              </a:rPr>
              <a:t> process 40 bits of information per second</a:t>
            </a:r>
          </a:p>
          <a:p>
            <a:pPr lvl="0"/>
            <a:r>
              <a:rPr lang="en-GB" sz="2400" dirty="0">
                <a:solidFill>
                  <a:prstClr val="black"/>
                </a:solidFill>
              </a:rPr>
              <a:t>We categorise to cope, to shortcut decision-making</a:t>
            </a:r>
          </a:p>
          <a:p>
            <a:pPr lvl="0"/>
            <a:r>
              <a:rPr lang="en-GB" sz="2400" dirty="0">
                <a:solidFill>
                  <a:prstClr val="black"/>
                </a:solidFill>
              </a:rPr>
              <a:t>We rely on patterns, categorisation, assumptions and generalisations</a:t>
            </a:r>
          </a:p>
          <a:p>
            <a:pPr marL="0" indent="0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2E7336-B11E-4137-BBCF-974FA6D67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7269" y="540297"/>
            <a:ext cx="1463167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71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8AE2BB-51E7-4402-BE80-E257AC2A87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5492" b="-3"/>
          <a:stretch/>
        </p:blipFill>
        <p:spPr>
          <a:xfrm>
            <a:off x="420278" y="771707"/>
            <a:ext cx="7118658" cy="5103289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8127A84-0ECB-4141-B172-BC6D33E3ED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</a:blip>
          <a:srcRect t="15710"/>
          <a:stretch/>
        </p:blipFill>
        <p:spPr bwMode="auto">
          <a:xfrm>
            <a:off x="-186572" y="3184613"/>
            <a:ext cx="6447707" cy="3845519"/>
          </a:xfrm>
          <a:prstGeom prst="rect">
            <a:avLst/>
          </a:prstGeom>
          <a:noFill/>
          <a:effectLst>
            <a:softEdge rad="533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D2C3D0-D5DB-4464-BB3E-2DF035FDB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140D19-F5B3-418C-B2CA-B4150A1F84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6314" y="313691"/>
            <a:ext cx="1737511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698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8127A84-0ECB-4141-B172-BC6D33E3E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99031" y="365125"/>
            <a:ext cx="1734659" cy="1171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23CEABA-4D65-41A7-8115-F7EDF7CD3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679" y="935520"/>
            <a:ext cx="8864352" cy="498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128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8127A84-0ECB-4141-B172-BC6D33E3E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99031" y="365125"/>
            <a:ext cx="1734659" cy="1171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47F878-8989-403E-A417-4DDC02369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621" y="673369"/>
            <a:ext cx="7626757" cy="551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4252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Stereotypes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45941"/>
            <a:ext cx="10515600" cy="387176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GB" sz="2400" i="1" dirty="0">
                <a:solidFill>
                  <a:prstClr val="black"/>
                </a:solidFill>
              </a:rPr>
              <a:t>The way we learn</a:t>
            </a:r>
          </a:p>
          <a:p>
            <a:pPr lvl="0"/>
            <a:endParaRPr lang="en-GB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GB" sz="2400" dirty="0">
                <a:solidFill>
                  <a:prstClr val="black"/>
                </a:solidFill>
                <a:cs typeface="Arial" panose="020B0604020202020204" pitchFamily="34" charset="0"/>
              </a:rPr>
              <a:t>A lot of our unconscious biases are learned:</a:t>
            </a:r>
          </a:p>
          <a:p>
            <a:pPr lvl="1"/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From our own observations and experiences  </a:t>
            </a:r>
          </a:p>
          <a:p>
            <a:pPr marL="0" indent="0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2E7336-B11E-4137-BBCF-974FA6D67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7269" y="540297"/>
            <a:ext cx="1463167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434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8127A84-0ECB-4141-B172-BC6D33E3E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99031" y="365125"/>
            <a:ext cx="1734659" cy="1171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D29833-F5C6-481F-AB4B-F16581583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648" y="365125"/>
            <a:ext cx="10766469" cy="13229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7D2EE1-E9E1-4935-8FF2-4CFBD32C1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883" y="2063377"/>
            <a:ext cx="11004234" cy="27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467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8AE2BB-51E7-4402-BE80-E257AC2A87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5492" b="-3"/>
          <a:stretch/>
        </p:blipFill>
        <p:spPr>
          <a:xfrm>
            <a:off x="420278" y="771707"/>
            <a:ext cx="7118658" cy="5103289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8127A84-0ECB-4141-B172-BC6D33E3ED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</a:blip>
          <a:srcRect t="15710"/>
          <a:stretch/>
        </p:blipFill>
        <p:spPr bwMode="auto">
          <a:xfrm>
            <a:off x="-186572" y="3184613"/>
            <a:ext cx="6447707" cy="3845519"/>
          </a:xfrm>
          <a:prstGeom prst="rect">
            <a:avLst/>
          </a:prstGeom>
          <a:noFill/>
          <a:effectLst>
            <a:softEdge rad="533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D2C3D0-D5DB-4464-BB3E-2DF035FDB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140D19-F5B3-418C-B2CA-B4150A1F84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6314" y="313691"/>
            <a:ext cx="1737511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183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8127A84-0ECB-4141-B172-BC6D33E3E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99031" y="365125"/>
            <a:ext cx="1734659" cy="1171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" name="Picture 3" descr="A picture containing indoor, table, sitting, white&#10;&#10;Description automatically generated">
            <a:extLst>
              <a:ext uri="{FF2B5EF4-FFF2-40B4-BE49-F238E27FC236}">
                <a16:creationId xmlns:a16="http://schemas.microsoft.com/office/drawing/2014/main" id="{87685D04-90F4-4326-8369-779BBA5390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45" y="2905126"/>
            <a:ext cx="3860461" cy="3860461"/>
          </a:xfrm>
          <a:prstGeom prst="rect">
            <a:avLst/>
          </a:prstGeom>
        </p:spPr>
      </p:pic>
      <p:pic>
        <p:nvPicPr>
          <p:cNvPr id="9" name="Picture 8" descr="A picture containing dryer&#10;&#10;Description automatically generated">
            <a:extLst>
              <a:ext uri="{FF2B5EF4-FFF2-40B4-BE49-F238E27FC236}">
                <a16:creationId xmlns:a16="http://schemas.microsoft.com/office/drawing/2014/main" id="{CB1AA69F-524B-4BA8-BEBC-181432456C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505" y="92413"/>
            <a:ext cx="3112851" cy="415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26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8127A84-0ECB-4141-B172-BC6D33E3E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99031" y="365125"/>
            <a:ext cx="1734659" cy="1171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71EA5083-F2E6-4A78-A97F-7AB70BD5F7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202" y="2256170"/>
            <a:ext cx="2171700" cy="2105025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2AC0C59-E5CF-4AD8-8B98-C1008E84B7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79" y="2256170"/>
            <a:ext cx="2171700" cy="2105025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6042516-B399-4358-9C59-8EA9FCA9CF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660" y="2256171"/>
            <a:ext cx="2171700" cy="21050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35385F-1395-4A6B-833C-52E29D40D0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9825" y="2256169"/>
            <a:ext cx="1694835" cy="23715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579606-8783-481C-9C33-A96BAF289B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7769" y="2257893"/>
            <a:ext cx="2176461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226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Biography:</a:t>
            </a:r>
            <a:b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Andrea Brewster OBE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59587"/>
            <a:ext cx="10515600" cy="3871762"/>
          </a:xfrm>
        </p:spPr>
        <p:txBody>
          <a:bodyPr>
            <a:normAutofit/>
          </a:bodyPr>
          <a:lstStyle/>
          <a:p>
            <a:pPr marL="0" lvl="0" indent="0" eaLnBrk="0" fontAlgn="base" hangingPunct="0">
              <a:lnSpc>
                <a:spcPct val="107000"/>
              </a:lnSpc>
              <a:spcBef>
                <a:spcPts val="0"/>
              </a:spcBef>
              <a:spcAft>
                <a:spcPts val="1067"/>
              </a:spcAft>
              <a:buNone/>
              <a:defRPr/>
            </a:pPr>
            <a:r>
              <a:rPr lang="en-GB" altLang="en-US" sz="1700" dirty="0">
                <a:latin typeface="Arial" charset="0"/>
                <a:cs typeface="Calibri" pitchFamily="34" charset="0"/>
              </a:rPr>
              <a:t>Andrea is a Chartered Patent Attorney and European Patent Attorney.  Until her retirement in 2015 she was a partner in the Somerset firm Greaves Brewster LLP, of which she had been a co-founder. </a:t>
            </a:r>
          </a:p>
          <a:p>
            <a:pPr marL="0" lvl="0" indent="0" eaLnBrk="0" fontAlgn="base" hangingPunct="0">
              <a:lnSpc>
                <a:spcPct val="107000"/>
              </a:lnSpc>
              <a:spcBef>
                <a:spcPts val="0"/>
              </a:spcBef>
              <a:spcAft>
                <a:spcPts val="1067"/>
              </a:spcAft>
              <a:buNone/>
              <a:defRPr/>
            </a:pPr>
            <a:r>
              <a:rPr lang="en-GB" altLang="en-US" sz="1700" dirty="0">
                <a:latin typeface="Arial" charset="0"/>
                <a:cs typeface="Calibri" pitchFamily="34" charset="0"/>
              </a:rPr>
              <a:t>A former President of CIPA, Andrea is a member of the Institute’s governing Council and serves on several of its committees, including the Education Committee, the Joint CIPA &amp; CITMA Business Practice Committee and the IP Paralegals’ Committee (which she helped to establish).  </a:t>
            </a:r>
          </a:p>
          <a:p>
            <a:pPr marL="0" lvl="0" indent="0" eaLnBrk="0" fontAlgn="base" hangingPunct="0">
              <a:lnSpc>
                <a:spcPct val="107000"/>
              </a:lnSpc>
              <a:spcBef>
                <a:spcPts val="0"/>
              </a:spcBef>
              <a:spcAft>
                <a:spcPts val="1067"/>
              </a:spcAft>
              <a:buNone/>
              <a:defRPr/>
            </a:pPr>
            <a:r>
              <a:rPr lang="en-GB" altLang="en-US" sz="1700" dirty="0">
                <a:latin typeface="Arial" charset="0"/>
                <a:cs typeface="Calibri" pitchFamily="34" charset="0"/>
              </a:rPr>
              <a:t>Andrea is the founder and Lead Executive Officer of IP Inclusive, an initiative that promotes diversity and inclusion (D&amp;I) throughout the IP professions.  She regularly speaks on D&amp;I-related topics in the IP sector, including mental wellbeing in the workplace.  In her spare time, she writes a light-hearted blog about her work: thenotsosecretdiary.weebly.com</a:t>
            </a:r>
          </a:p>
          <a:p>
            <a:pPr lvl="0"/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2E7336-B11E-4137-BBCF-974FA6D67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7269" y="540297"/>
            <a:ext cx="1463167" cy="10303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00262F-3C4F-48D7-B6BD-C41A8D281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9936" y="740632"/>
            <a:ext cx="1347333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7942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How do we acquire these “biases”?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69173"/>
            <a:ext cx="10348609" cy="387176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GB" sz="2400" i="1" dirty="0">
                <a:solidFill>
                  <a:prstClr val="black"/>
                </a:solidFill>
              </a:rPr>
              <a:t>The way we learn</a:t>
            </a:r>
          </a:p>
          <a:p>
            <a:pPr lvl="0"/>
            <a:endParaRPr lang="en-GB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GB" sz="2400" dirty="0">
                <a:solidFill>
                  <a:prstClr val="black"/>
                </a:solidFill>
                <a:cs typeface="Arial" panose="020B0604020202020204" pitchFamily="34" charset="0"/>
              </a:rPr>
              <a:t>A lot of our unconscious biases are learned:</a:t>
            </a:r>
          </a:p>
          <a:p>
            <a:pPr lvl="1"/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From our own observations and experiences  </a:t>
            </a:r>
          </a:p>
          <a:p>
            <a:pPr lvl="1"/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From other people: family, friends, teachers, the wider media</a:t>
            </a:r>
          </a:p>
          <a:p>
            <a:pPr lvl="0"/>
            <a:r>
              <a:rPr lang="en-GB" sz="2400" dirty="0">
                <a:solidFill>
                  <a:prstClr val="black"/>
                </a:solidFill>
                <a:cs typeface="Arial" panose="020B0604020202020204" pitchFamily="34" charset="0"/>
              </a:rPr>
              <a:t>Cultural and societal influences affect the way we see things and the assumptions we make</a:t>
            </a:r>
          </a:p>
          <a:p>
            <a:pPr lvl="0"/>
            <a:r>
              <a:rPr lang="en-GB" sz="2400" dirty="0">
                <a:solidFill>
                  <a:prstClr val="black"/>
                </a:solidFill>
                <a:cs typeface="Arial" panose="020B0604020202020204" pitchFamily="34" charset="0"/>
              </a:rPr>
              <a:t>We pick up on stereotypes and prejudices, and they influence our decisions</a:t>
            </a:r>
            <a:endParaRPr lang="en-GB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2E7336-B11E-4137-BBCF-974FA6D67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7269" y="540297"/>
            <a:ext cx="1463167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338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8127A84-0ECB-4141-B172-BC6D33E3E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99031" y="365125"/>
            <a:ext cx="1734659" cy="1171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71EA5083-F2E6-4A78-A97F-7AB70BD5F7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880" y="2256170"/>
            <a:ext cx="2171700" cy="2105025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6042516-B399-4358-9C59-8EA9FCA9CF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660" y="2256171"/>
            <a:ext cx="2171700" cy="21050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35385F-1395-4A6B-833C-52E29D40D0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9825" y="2256169"/>
            <a:ext cx="1694835" cy="23715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579606-8783-481C-9C33-A96BAF289B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7769" y="2257893"/>
            <a:ext cx="2176461" cy="2103302"/>
          </a:xfrm>
          <a:prstGeom prst="rect">
            <a:avLst/>
          </a:prstGeom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A6E1B85C-04F6-4B51-B97D-8840B42C4E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425" y="1658190"/>
            <a:ext cx="3962400" cy="330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683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Why does it happen?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45941"/>
            <a:ext cx="10515600" cy="387176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 Class That Turned Around Kids' Assumptions of Gender Roles”</a:t>
            </a:r>
          </a:p>
          <a:p>
            <a:pPr marL="0" lvl="0" indent="0">
              <a:buNone/>
            </a:pPr>
            <a:endParaRPr lang="en-GB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https://youtu.be/G3Aweo-74kY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2E7336-B11E-4137-BBCF-974FA6D67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7269" y="540297"/>
            <a:ext cx="1463167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629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Stereotypes &amp; prejudices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75" y="2226068"/>
            <a:ext cx="5365020" cy="30178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167" y="2226068"/>
            <a:ext cx="4488956" cy="299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222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Stereotypes &amp; prejudices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95" y="2109216"/>
            <a:ext cx="3962400" cy="26395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385" y="2109220"/>
            <a:ext cx="4899811" cy="264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8161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8127A84-0ECB-4141-B172-BC6D33E3E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99031" y="365125"/>
            <a:ext cx="1734659" cy="1171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DC05AC-84F2-48D4-B8BF-50C9BFD47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033" y="716045"/>
            <a:ext cx="3615241" cy="542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4996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Stereotypes &amp; prejudices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95" y="2109216"/>
            <a:ext cx="3962400" cy="26395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385" y="2109220"/>
            <a:ext cx="4899811" cy="264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9439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8127A84-0ECB-4141-B172-BC6D33E3E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99031" y="365125"/>
            <a:ext cx="1734659" cy="1171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C09C71-3D5B-4AF8-9B80-C4A975504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717" y="673369"/>
            <a:ext cx="7657240" cy="551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1900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Types of unconscious bias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69173"/>
            <a:ext cx="10515600" cy="387176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GB" sz="2400" i="1" dirty="0">
                <a:solidFill>
                  <a:prstClr val="black"/>
                </a:solidFill>
              </a:rPr>
              <a:t>We have unconscious biases about:</a:t>
            </a:r>
          </a:p>
          <a:p>
            <a:pPr marL="0" lvl="0" indent="0">
              <a:buNone/>
            </a:pPr>
            <a:endParaRPr lang="en-GB" sz="2400" i="1" dirty="0">
              <a:solidFill>
                <a:prstClr val="black"/>
              </a:solidFill>
            </a:endParaRPr>
          </a:p>
          <a:p>
            <a:pPr lvl="0"/>
            <a:r>
              <a:rPr lang="en-GB" sz="2400" dirty="0">
                <a:solidFill>
                  <a:prstClr val="black"/>
                </a:solidFill>
              </a:rPr>
              <a:t>People</a:t>
            </a:r>
          </a:p>
          <a:p>
            <a:pPr lvl="0"/>
            <a:r>
              <a:rPr lang="en-GB" sz="2400" dirty="0">
                <a:solidFill>
                  <a:prstClr val="black"/>
                </a:solidFill>
              </a:rPr>
              <a:t>Roles (</a:t>
            </a:r>
            <a:r>
              <a:rPr lang="en-GB" sz="2400" dirty="0" err="1">
                <a:solidFill>
                  <a:prstClr val="black"/>
                </a:solidFill>
              </a:rPr>
              <a:t>eg</a:t>
            </a:r>
            <a:r>
              <a:rPr lang="en-GB" sz="2400" dirty="0">
                <a:solidFill>
                  <a:prstClr val="black"/>
                </a:solidFill>
              </a:rPr>
              <a:t> what’s needed to be an IP solicitor)</a:t>
            </a:r>
          </a:p>
          <a:p>
            <a:pPr lvl="0"/>
            <a:r>
              <a:rPr lang="en-GB" sz="2400" dirty="0">
                <a:solidFill>
                  <a:prstClr val="black"/>
                </a:solidFill>
              </a:rPr>
              <a:t>Success indicators (</a:t>
            </a:r>
            <a:r>
              <a:rPr lang="en-GB" sz="2400" dirty="0" err="1">
                <a:solidFill>
                  <a:prstClr val="black"/>
                </a:solidFill>
              </a:rPr>
              <a:t>eg</a:t>
            </a:r>
            <a:r>
              <a:rPr lang="en-GB" sz="2400" dirty="0">
                <a:solidFill>
                  <a:prstClr val="black"/>
                </a:solidFill>
              </a:rPr>
              <a:t> what a </a:t>
            </a:r>
            <a:r>
              <a:rPr lang="en-GB" sz="2400" i="1" dirty="0">
                <a:solidFill>
                  <a:prstClr val="black"/>
                </a:solidFill>
              </a:rPr>
              <a:t>good</a:t>
            </a:r>
            <a:r>
              <a:rPr lang="en-GB" sz="2400" dirty="0">
                <a:solidFill>
                  <a:prstClr val="black"/>
                </a:solidFill>
              </a:rPr>
              <a:t> IP solicitor looks like)</a:t>
            </a:r>
          </a:p>
          <a:p>
            <a:pPr lvl="0"/>
            <a:r>
              <a:rPr lang="en-GB" sz="2400" dirty="0">
                <a:solidFill>
                  <a:prstClr val="black"/>
                </a:solidFill>
              </a:rPr>
              <a:t>Situations (</a:t>
            </a:r>
            <a:r>
              <a:rPr lang="en-GB" sz="2400" dirty="0" err="1">
                <a:solidFill>
                  <a:prstClr val="black"/>
                </a:solidFill>
              </a:rPr>
              <a:t>eg</a:t>
            </a:r>
            <a:r>
              <a:rPr lang="en-GB" sz="2400" dirty="0">
                <a:solidFill>
                  <a:prstClr val="black"/>
                </a:solidFill>
              </a:rPr>
              <a:t> approaching threats or opportunities)</a:t>
            </a:r>
          </a:p>
          <a:p>
            <a:pPr lvl="0"/>
            <a:r>
              <a:rPr lang="en-GB" sz="2400" dirty="0">
                <a:solidFill>
                  <a:prstClr val="black"/>
                </a:solidFill>
              </a:rPr>
              <a:t>Data and its meaning</a:t>
            </a:r>
          </a:p>
          <a:p>
            <a:pPr marL="0" indent="0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2E7336-B11E-4137-BBCF-974FA6D67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7269" y="540297"/>
            <a:ext cx="1463167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9711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434194B-EB56-4062-98C6-CB72F287E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0022124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746DB1-35A8-422F-9955-4F8E75DBB0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A8A7E7-0409-4483-BD23-606A2E842126}"/>
              </a:ext>
            </a:extLst>
          </p:cNvPr>
          <p:cNvSpPr txBox="1"/>
          <p:nvPr/>
        </p:nvSpPr>
        <p:spPr>
          <a:xfrm>
            <a:off x="5817140" y="3843295"/>
            <a:ext cx="5548034" cy="15141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“…we're always hallucinating.</a:t>
            </a: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It’s just that when we agree about our hallucinations, </a:t>
            </a: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that’s what we call reality.”</a:t>
            </a: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Anil Seth</a:t>
            </a:r>
          </a:p>
        </p:txBody>
      </p:sp>
      <p:sp>
        <p:nvSpPr>
          <p:cNvPr id="15" name="Freeform 57">
            <a:extLst>
              <a:ext uri="{FF2B5EF4-FFF2-40B4-BE49-F238E27FC236}">
                <a16:creationId xmlns:a16="http://schemas.microsoft.com/office/drawing/2014/main" id="{B817D9AD-5E85-4E85-AC3E-43E24FA91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580219"/>
            <a:ext cx="4383459" cy="5287256"/>
          </a:xfrm>
          <a:custGeom>
            <a:avLst/>
            <a:gdLst>
              <a:gd name="connsiteX0" fmla="*/ 1504462 w 4383459"/>
              <a:gd name="connsiteY0" fmla="*/ 0 h 5287256"/>
              <a:gd name="connsiteX1" fmla="*/ 4383459 w 4383459"/>
              <a:gd name="connsiteY1" fmla="*/ 2878997 h 5287256"/>
              <a:gd name="connsiteX2" fmla="*/ 3114137 w 4383459"/>
              <a:gd name="connsiteY2" fmla="*/ 5266307 h 5287256"/>
              <a:gd name="connsiteX3" fmla="*/ 3079653 w 4383459"/>
              <a:gd name="connsiteY3" fmla="*/ 5287256 h 5287256"/>
              <a:gd name="connsiteX4" fmla="*/ 0 w 4383459"/>
              <a:gd name="connsiteY4" fmla="*/ 5287256 h 5287256"/>
              <a:gd name="connsiteX5" fmla="*/ 0 w 4383459"/>
              <a:gd name="connsiteY5" fmla="*/ 427769 h 5287256"/>
              <a:gd name="connsiteX6" fmla="*/ 132161 w 4383459"/>
              <a:gd name="connsiteY6" fmla="*/ 347480 h 5287256"/>
              <a:gd name="connsiteX7" fmla="*/ 1504462 w 4383459"/>
              <a:gd name="connsiteY7" fmla="*/ 0 h 5287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83459" h="5287256">
                <a:moveTo>
                  <a:pt x="1504462" y="0"/>
                </a:moveTo>
                <a:cubicBezTo>
                  <a:pt x="3094488" y="0"/>
                  <a:pt x="4383459" y="1288971"/>
                  <a:pt x="4383459" y="2878997"/>
                </a:cubicBezTo>
                <a:cubicBezTo>
                  <a:pt x="4383459" y="3872763"/>
                  <a:pt x="3879955" y="4748930"/>
                  <a:pt x="3114137" y="5266307"/>
                </a:cubicBezTo>
                <a:lnTo>
                  <a:pt x="3079653" y="5287256"/>
                </a:lnTo>
                <a:lnTo>
                  <a:pt x="0" y="5287256"/>
                </a:lnTo>
                <a:lnTo>
                  <a:pt x="0" y="427769"/>
                </a:lnTo>
                <a:lnTo>
                  <a:pt x="132161" y="347480"/>
                </a:lnTo>
                <a:cubicBezTo>
                  <a:pt x="540096" y="125876"/>
                  <a:pt x="1007579" y="0"/>
                  <a:pt x="1504462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0810290-E788-4DE3-B716-DBE58CC6A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2946" y="0"/>
            <a:ext cx="4185112" cy="3170097"/>
          </a:xfrm>
          <a:custGeom>
            <a:avLst/>
            <a:gdLst>
              <a:gd name="connsiteX0" fmla="*/ 301225 w 4185112"/>
              <a:gd name="connsiteY0" fmla="*/ 0 h 3170097"/>
              <a:gd name="connsiteX1" fmla="*/ 3883887 w 4185112"/>
              <a:gd name="connsiteY1" fmla="*/ 0 h 3170097"/>
              <a:gd name="connsiteX2" fmla="*/ 3932552 w 4185112"/>
              <a:gd name="connsiteY2" fmla="*/ 80105 h 3170097"/>
              <a:gd name="connsiteX3" fmla="*/ 4185112 w 4185112"/>
              <a:gd name="connsiteY3" fmla="*/ 1077541 h 3170097"/>
              <a:gd name="connsiteX4" fmla="*/ 2092556 w 4185112"/>
              <a:gd name="connsiteY4" fmla="*/ 3170097 h 3170097"/>
              <a:gd name="connsiteX5" fmla="*/ 0 w 4185112"/>
              <a:gd name="connsiteY5" fmla="*/ 1077541 h 3170097"/>
              <a:gd name="connsiteX6" fmla="*/ 252561 w 4185112"/>
              <a:gd name="connsiteY6" fmla="*/ 80105 h 3170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85112" h="3170097">
                <a:moveTo>
                  <a:pt x="301225" y="0"/>
                </a:moveTo>
                <a:lnTo>
                  <a:pt x="3883887" y="0"/>
                </a:lnTo>
                <a:lnTo>
                  <a:pt x="3932552" y="80105"/>
                </a:lnTo>
                <a:cubicBezTo>
                  <a:pt x="4093621" y="376606"/>
                  <a:pt x="4185112" y="716389"/>
                  <a:pt x="4185112" y="1077541"/>
                </a:cubicBezTo>
                <a:cubicBezTo>
                  <a:pt x="4185112" y="2233228"/>
                  <a:pt x="3248243" y="3170097"/>
                  <a:pt x="2092556" y="3170097"/>
                </a:cubicBezTo>
                <a:cubicBezTo>
                  <a:pt x="936869" y="3170097"/>
                  <a:pt x="0" y="2233228"/>
                  <a:pt x="0" y="1077541"/>
                </a:cubicBezTo>
                <a:cubicBezTo>
                  <a:pt x="0" y="716389"/>
                  <a:pt x="91491" y="376606"/>
                  <a:pt x="252561" y="80105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8127A84-0ECB-4141-B172-BC6D33E3E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418595" y="287601"/>
            <a:ext cx="2754249" cy="194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5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0BA55B6C-C5A4-44A4-9F57-74E1D14E7B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81" y="2839031"/>
            <a:ext cx="3163437" cy="316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040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en-GB" sz="5100" b="1">
                <a:solidFill>
                  <a:schemeClr val="bg1"/>
                </a:solidFill>
              </a:rPr>
              <a:t>Unconscious bias &amp; stereotypes</a:t>
            </a:r>
            <a:br>
              <a:rPr lang="en-GB" sz="5100" b="1">
                <a:solidFill>
                  <a:schemeClr val="bg1"/>
                </a:solidFill>
              </a:rPr>
            </a:br>
            <a:r>
              <a:rPr lang="en-GB" sz="5100" b="1">
                <a:solidFill>
                  <a:schemeClr val="bg1"/>
                </a:solidFill>
              </a:rPr>
              <a:t>in the workplace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147863"/>
          </a:xfrm>
        </p:spPr>
        <p:txBody>
          <a:bodyPr anchor="t">
            <a:normAutofit/>
          </a:bodyPr>
          <a:lstStyle/>
          <a:p>
            <a:pPr algn="l"/>
            <a:r>
              <a:rPr lang="en-GB" sz="1900">
                <a:solidFill>
                  <a:schemeClr val="bg1"/>
                </a:solidFill>
              </a:rPr>
              <a:t>Andrea Brewster OBE</a:t>
            </a:r>
          </a:p>
          <a:p>
            <a:pPr algn="l"/>
            <a:r>
              <a:rPr lang="en-GB" sz="1900">
                <a:solidFill>
                  <a:schemeClr val="bg1"/>
                </a:solidFill>
              </a:rPr>
              <a:t>Lead Executive Officer, IP Inclusive</a:t>
            </a:r>
          </a:p>
          <a:p>
            <a:pPr algn="l"/>
            <a:r>
              <a:rPr lang="en-GB" sz="1900">
                <a:solidFill>
                  <a:schemeClr val="bg1"/>
                </a:solidFill>
              </a:rPr>
              <a:t>19 February 2020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F5E2395-2866-47A9-A929-96E14EB3D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19382" y="1312825"/>
            <a:ext cx="4047843" cy="286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70704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811" y="1573586"/>
            <a:ext cx="9122584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Key types of unconscious bias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1811" y="3060017"/>
            <a:ext cx="6066118" cy="243854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400" i="1" dirty="0"/>
          </a:p>
          <a:p>
            <a:pPr marL="0" indent="0" algn="ctr">
              <a:buNone/>
            </a:pPr>
            <a:r>
              <a:rPr lang="en-GB" sz="3600" b="1" dirty="0">
                <a:solidFill>
                  <a:schemeClr val="accent2">
                    <a:lumMod val="75000"/>
                  </a:schemeClr>
                </a:solidFill>
              </a:rPr>
              <a:t>“Affinity bias”</a:t>
            </a:r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A9616D99-AEFB-4C95-84EF-5DEC698D9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D0F97023-F626-4FC5-8C2D-753B5C7F4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8E6562-1217-4D4C-B50C-3455BE727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1962" y="3432433"/>
            <a:ext cx="2542433" cy="171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7304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8127A84-0ECB-4141-B172-BC6D33E3E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99031" y="365125"/>
            <a:ext cx="1734659" cy="1171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43D50F-F2C5-4950-8AD4-C436FEBAB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765" y="365125"/>
            <a:ext cx="10766469" cy="13229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4763D7-F577-4B9D-B899-CAAF88BF2C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3350" y="1648558"/>
            <a:ext cx="8992379" cy="448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3725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Key types of unconscious bias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69173"/>
            <a:ext cx="10515600" cy="387176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GB" sz="2400" b="1" i="1" dirty="0">
                <a:solidFill>
                  <a:schemeClr val="accent2">
                    <a:lumMod val="75000"/>
                  </a:schemeClr>
                </a:solidFill>
              </a:rPr>
              <a:t>“Affinity bias”</a:t>
            </a:r>
          </a:p>
          <a:p>
            <a:pPr lvl="0"/>
            <a:endParaRPr lang="en-GB" sz="2400" dirty="0">
              <a:solidFill>
                <a:prstClr val="black"/>
              </a:solidFill>
            </a:endParaRPr>
          </a:p>
          <a:p>
            <a:pPr lvl="0"/>
            <a:r>
              <a:rPr lang="en-GB" sz="2400" dirty="0">
                <a:solidFill>
                  <a:prstClr val="black"/>
                </a:solidFill>
              </a:rPr>
              <a:t>Preferring people who are more like us</a:t>
            </a:r>
          </a:p>
          <a:p>
            <a:pPr lvl="0"/>
            <a:r>
              <a:rPr lang="en-GB" sz="2400" dirty="0">
                <a:solidFill>
                  <a:prstClr val="black"/>
                </a:solidFill>
              </a:rPr>
              <a:t>Recruiting in our own image</a:t>
            </a:r>
          </a:p>
          <a:p>
            <a:pPr lvl="0"/>
            <a:r>
              <a:rPr lang="en-GB" sz="2400" dirty="0">
                <a:solidFill>
                  <a:prstClr val="black"/>
                </a:solidFill>
              </a:rPr>
              <a:t>Forming “in-groups” and “out-groups”</a:t>
            </a:r>
          </a:p>
          <a:p>
            <a:pPr lvl="0"/>
            <a:r>
              <a:rPr lang="en-GB" sz="2400" dirty="0">
                <a:solidFill>
                  <a:prstClr val="black"/>
                </a:solidFill>
              </a:rPr>
              <a:t>Allowing social interactions to affect our judgements about work-related issues</a:t>
            </a:r>
          </a:p>
          <a:p>
            <a:pPr marL="0" indent="0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2E7336-B11E-4137-BBCF-974FA6D67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7269" y="540297"/>
            <a:ext cx="1463167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8294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811" y="1573586"/>
            <a:ext cx="9122584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Key types of unconscious bias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1811" y="3060017"/>
            <a:ext cx="6066118" cy="243854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400" i="1" dirty="0"/>
          </a:p>
          <a:p>
            <a:pPr marL="0" indent="0" algn="ctr">
              <a:buNone/>
            </a:pPr>
            <a:r>
              <a:rPr lang="en-GB" sz="3600" b="1" dirty="0">
                <a:solidFill>
                  <a:schemeClr val="accent2">
                    <a:lumMod val="75000"/>
                  </a:schemeClr>
                </a:solidFill>
              </a:rPr>
              <a:t>“Groupthink”</a:t>
            </a:r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A9616D99-AEFB-4C95-84EF-5DEC698D9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D0F97023-F626-4FC5-8C2D-753B5C7F4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8E6562-1217-4D4C-B50C-3455BE727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1962" y="3432433"/>
            <a:ext cx="2542433" cy="171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6201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8127A84-0ECB-4141-B172-BC6D33E3E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99031" y="365125"/>
            <a:ext cx="1734659" cy="1171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23CEABA-4D65-41A7-8115-F7EDF7CD3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679" y="935520"/>
            <a:ext cx="8864352" cy="498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3537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Key types of unconscious bias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69173"/>
            <a:ext cx="10515600" cy="387176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GB" sz="2400" b="1" i="1" dirty="0">
                <a:solidFill>
                  <a:schemeClr val="accent2">
                    <a:lumMod val="75000"/>
                  </a:schemeClr>
                </a:solidFill>
              </a:rPr>
              <a:t>“Groupthink”</a:t>
            </a:r>
          </a:p>
          <a:p>
            <a:pPr lvl="0"/>
            <a:endParaRPr lang="en-GB" sz="2400" dirty="0">
              <a:solidFill>
                <a:prstClr val="black"/>
              </a:solidFill>
            </a:endParaRPr>
          </a:p>
          <a:p>
            <a:pPr lvl="0"/>
            <a:r>
              <a:rPr lang="en-GB" sz="2400" dirty="0">
                <a:solidFill>
                  <a:prstClr val="black"/>
                </a:solidFill>
              </a:rPr>
              <a:t>Everyone agrees with everyone else</a:t>
            </a:r>
          </a:p>
          <a:p>
            <a:pPr lvl="0"/>
            <a:r>
              <a:rPr lang="en-GB" sz="2400" dirty="0">
                <a:solidFill>
                  <a:prstClr val="black"/>
                </a:solidFill>
              </a:rPr>
              <a:t>Everyone thinks in the same way</a:t>
            </a:r>
          </a:p>
          <a:p>
            <a:pPr lvl="0"/>
            <a:r>
              <a:rPr lang="en-GB" sz="2400" dirty="0">
                <a:solidFill>
                  <a:prstClr val="black"/>
                </a:solidFill>
              </a:rPr>
              <a:t>Even if they don’t, they daren’t speak up or challenge the consensus</a:t>
            </a:r>
          </a:p>
          <a:p>
            <a:pPr lvl="0"/>
            <a:r>
              <a:rPr lang="en-GB" sz="2400" dirty="0">
                <a:solidFill>
                  <a:prstClr val="black"/>
                </a:solidFill>
              </a:rPr>
              <a:t>This can lead to very bad (but ironically also very confident) decisions</a:t>
            </a:r>
          </a:p>
          <a:p>
            <a:pPr marL="0" indent="0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2E7336-B11E-4137-BBCF-974FA6D67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7269" y="540297"/>
            <a:ext cx="1463167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3034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811" y="1573586"/>
            <a:ext cx="9122584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Key types of unconscious bias (3)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1811" y="3060017"/>
            <a:ext cx="6066118" cy="243854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400" i="1" dirty="0"/>
          </a:p>
          <a:p>
            <a:pPr marL="0" indent="0" algn="ctr">
              <a:buNone/>
            </a:pPr>
            <a:r>
              <a:rPr lang="en-GB" sz="3600" b="1" dirty="0">
                <a:solidFill>
                  <a:schemeClr val="accent2">
                    <a:lumMod val="75000"/>
                  </a:schemeClr>
                </a:solidFill>
              </a:rPr>
              <a:t>“False consensus”</a:t>
            </a:r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A9616D99-AEFB-4C95-84EF-5DEC698D9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D0F97023-F626-4FC5-8C2D-753B5C7F4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8E6562-1217-4D4C-B50C-3455BE727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1962" y="3432433"/>
            <a:ext cx="2542433" cy="171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497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Key types of unconscious bias (3)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69173"/>
            <a:ext cx="10515600" cy="387176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GB" sz="2400" b="1" i="1" dirty="0">
                <a:solidFill>
                  <a:schemeClr val="accent2">
                    <a:lumMod val="75000"/>
                  </a:schemeClr>
                </a:solidFill>
              </a:rPr>
              <a:t>“False consensus”</a:t>
            </a:r>
          </a:p>
          <a:p>
            <a:pPr lvl="0"/>
            <a:endParaRPr lang="en-GB" sz="2400" dirty="0">
              <a:solidFill>
                <a:prstClr val="black"/>
              </a:solidFill>
            </a:endParaRPr>
          </a:p>
          <a:p>
            <a:pPr lvl="0"/>
            <a:r>
              <a:rPr lang="en-GB" sz="2400" dirty="0">
                <a:solidFill>
                  <a:prstClr val="black"/>
                </a:solidFill>
              </a:rPr>
              <a:t>The assumption that everyone thinks and feels the same way as we do</a:t>
            </a:r>
          </a:p>
          <a:p>
            <a:pPr lvl="0"/>
            <a:r>
              <a:rPr lang="en-GB" sz="2400" dirty="0">
                <a:solidFill>
                  <a:prstClr val="black"/>
                </a:solidFill>
              </a:rPr>
              <a:t>And knows and understands the same things we do</a:t>
            </a:r>
          </a:p>
          <a:p>
            <a:pPr lvl="0"/>
            <a:r>
              <a:rPr lang="en-GB" sz="2400" dirty="0">
                <a:solidFill>
                  <a:prstClr val="black"/>
                </a:solidFill>
              </a:rPr>
              <a:t>Reinforces groupthink</a:t>
            </a:r>
          </a:p>
          <a:p>
            <a:pPr lvl="1"/>
            <a:r>
              <a:rPr lang="en-GB" sz="2000" dirty="0">
                <a:solidFill>
                  <a:prstClr val="black"/>
                </a:solidFill>
              </a:rPr>
              <a:t>And complacency</a:t>
            </a:r>
          </a:p>
          <a:p>
            <a:pPr marL="0" indent="0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2E7336-B11E-4137-BBCF-974FA6D67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7269" y="540297"/>
            <a:ext cx="1463167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826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Key types of unconscious bias (3)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69173"/>
            <a:ext cx="10515600" cy="387176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GB" sz="2400" b="1" i="1" dirty="0">
                <a:solidFill>
                  <a:schemeClr val="accent2">
                    <a:lumMod val="75000"/>
                  </a:schemeClr>
                </a:solidFill>
              </a:rPr>
              <a:t>“False consensus”</a:t>
            </a:r>
          </a:p>
          <a:p>
            <a:pPr lvl="0"/>
            <a:endParaRPr lang="en-GB" sz="2400" dirty="0">
              <a:solidFill>
                <a:prstClr val="black"/>
              </a:solidFill>
            </a:endParaRPr>
          </a:p>
          <a:p>
            <a:pPr lvl="0"/>
            <a:r>
              <a:rPr lang="en-GB" sz="2400" dirty="0">
                <a:solidFill>
                  <a:prstClr val="black"/>
                </a:solidFill>
              </a:rPr>
              <a:t>Hampers communications with colleagues, clients, potential clients, suppliers, tribunals</a:t>
            </a:r>
          </a:p>
          <a:p>
            <a:pPr lvl="1"/>
            <a:r>
              <a:rPr lang="en-GB" sz="2000" i="1" dirty="0">
                <a:solidFill>
                  <a:prstClr val="black"/>
                </a:solidFill>
              </a:rPr>
              <a:t>(Why doesn’t the tribunal get the point I’m making? How can this client not understand the issues? Why does this person not seem comfortable with me? </a:t>
            </a:r>
            <a:r>
              <a:rPr lang="en-US" sz="2000" i="1" dirty="0">
                <a:solidFill>
                  <a:prstClr val="black"/>
                </a:solidFill>
              </a:rPr>
              <a:t>What don’t people like about our 50-page brochure?</a:t>
            </a:r>
            <a:r>
              <a:rPr lang="en-GB" sz="2000" i="1" dirty="0">
                <a:solidFill>
                  <a:prstClr val="black"/>
                </a:solidFill>
              </a:rPr>
              <a:t>)</a:t>
            </a:r>
          </a:p>
          <a:p>
            <a:pPr lvl="0"/>
            <a:r>
              <a:rPr lang="en-GB" sz="2400" dirty="0">
                <a:solidFill>
                  <a:prstClr val="black"/>
                </a:solidFill>
              </a:rPr>
              <a:t>Leads us to assume other people are wrong, or stupid</a:t>
            </a:r>
          </a:p>
          <a:p>
            <a:pPr marL="0" indent="0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2E7336-B11E-4137-BBCF-974FA6D67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7269" y="540297"/>
            <a:ext cx="1463167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0490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811" y="1573586"/>
            <a:ext cx="9122584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Key types of unconscious bias (4)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1811" y="3060017"/>
            <a:ext cx="6066118" cy="243854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400" i="1" dirty="0"/>
          </a:p>
          <a:p>
            <a:pPr marL="0" indent="0" algn="ctr">
              <a:buNone/>
            </a:pPr>
            <a:r>
              <a:rPr lang="en-GB" sz="3600" b="1" dirty="0">
                <a:solidFill>
                  <a:schemeClr val="accent2">
                    <a:lumMod val="75000"/>
                  </a:schemeClr>
                </a:solidFill>
              </a:rPr>
              <a:t>“Confirmation bias”</a:t>
            </a:r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A9616D99-AEFB-4C95-84EF-5DEC698D9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D0F97023-F626-4FC5-8C2D-753B5C7F4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8E6562-1217-4D4C-B50C-3455BE727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1962" y="3432433"/>
            <a:ext cx="2542433" cy="171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489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Before we start…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098" y="632545"/>
            <a:ext cx="3874961" cy="5299009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8127A84-0ECB-4141-B172-BC6D33E3E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99031" y="365125"/>
            <a:ext cx="1734659" cy="1171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38264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Key types of unconscious bias (4)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69173"/>
            <a:ext cx="9438314" cy="387176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GB" sz="2400" b="1" i="1" dirty="0">
                <a:solidFill>
                  <a:schemeClr val="accent2">
                    <a:lumMod val="75000"/>
                  </a:schemeClr>
                </a:solidFill>
              </a:rPr>
              <a:t>“Confirmation bias”</a:t>
            </a:r>
          </a:p>
          <a:p>
            <a:pPr lvl="0"/>
            <a:endParaRPr lang="en-GB" sz="2400" dirty="0">
              <a:solidFill>
                <a:prstClr val="black"/>
              </a:solidFill>
            </a:endParaRPr>
          </a:p>
          <a:p>
            <a:pPr lvl="1"/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Only looking for evidence that proves us right</a:t>
            </a:r>
          </a:p>
          <a:p>
            <a:pPr lvl="1"/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Selective filtering (of inconvenient truths)</a:t>
            </a:r>
          </a:p>
          <a:p>
            <a:pPr lvl="1"/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Selective blindness/deafness (to something or someone we’ve already discounted)</a:t>
            </a:r>
          </a:p>
          <a:p>
            <a:pPr lvl="1"/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Seeing what we expect to see (</a:t>
            </a:r>
            <a:r>
              <a:rPr lang="en-GB" dirty="0" err="1">
                <a:solidFill>
                  <a:prstClr val="black"/>
                </a:solidFill>
                <a:cs typeface="Arial" panose="020B0604020202020204" pitchFamily="34" charset="0"/>
              </a:rPr>
              <a:t>eg</a:t>
            </a:r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 proof-reading mistakes)</a:t>
            </a:r>
          </a:p>
          <a:p>
            <a:pPr marL="0" indent="0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2E7336-B11E-4137-BBCF-974FA6D67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7269" y="540297"/>
            <a:ext cx="1463167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847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811" y="1573586"/>
            <a:ext cx="9122584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Key types of unconscious bias (5)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1811" y="3060017"/>
            <a:ext cx="6066118" cy="243854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400" i="1" dirty="0"/>
          </a:p>
          <a:p>
            <a:pPr marL="0" indent="0" algn="ctr">
              <a:buNone/>
            </a:pPr>
            <a:r>
              <a:rPr lang="en-GB" sz="3600" b="1" dirty="0">
                <a:solidFill>
                  <a:schemeClr val="accent2">
                    <a:lumMod val="75000"/>
                  </a:schemeClr>
                </a:solidFill>
              </a:rPr>
              <a:t>“Clustering illusion”</a:t>
            </a:r>
            <a:br>
              <a:rPr lang="en-GB" sz="36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GB" sz="3600" b="1" dirty="0">
                <a:solidFill>
                  <a:schemeClr val="accent2">
                    <a:lumMod val="75000"/>
                  </a:schemeClr>
                </a:solidFill>
              </a:rPr>
              <a:t>…and similar effects</a:t>
            </a:r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A9616D99-AEFB-4C95-84EF-5DEC698D9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D0F97023-F626-4FC5-8C2D-753B5C7F4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8E6562-1217-4D4C-B50C-3455BE727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1962" y="3432433"/>
            <a:ext cx="2542433" cy="171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637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Key types of unconscious bias (5)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69173"/>
            <a:ext cx="9438314" cy="387176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GB" sz="2400" b="1" i="1" dirty="0">
                <a:solidFill>
                  <a:schemeClr val="accent2">
                    <a:lumMod val="75000"/>
                  </a:schemeClr>
                </a:solidFill>
              </a:rPr>
              <a:t>“Clustering illusion” and other similar effects</a:t>
            </a:r>
          </a:p>
          <a:p>
            <a:pPr lvl="0"/>
            <a:endParaRPr lang="en-GB" sz="2400" dirty="0">
              <a:solidFill>
                <a:prstClr val="black"/>
              </a:solidFill>
            </a:endParaRPr>
          </a:p>
          <a:p>
            <a:pPr lvl="1"/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Seeing clusters where there aren’t any, or “phantom patterns”</a:t>
            </a:r>
          </a:p>
          <a:p>
            <a:pPr marL="0" indent="0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2E7336-B11E-4137-BBCF-974FA6D67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7269" y="540297"/>
            <a:ext cx="1463167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31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8127A84-0ECB-4141-B172-BC6D33E3E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15615" y="2495255"/>
            <a:ext cx="2639257" cy="186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C6AAE25-BD23-41B5-AAE4-1DA5898C2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573887"/>
            <a:ext cx="0" cy="3710227"/>
          </a:xfrm>
          <a:prstGeom prst="line">
            <a:avLst/>
          </a:prstGeom>
          <a:ln w="19050">
            <a:solidFill>
              <a:srgbClr val="7694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18D6658-E7E3-4087-AD47-D3F743028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675" y="1689586"/>
            <a:ext cx="6184580" cy="347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1922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Key types of unconscious bias (5)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69173"/>
            <a:ext cx="9438314" cy="387176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GB" sz="2400" b="1" i="1" dirty="0">
                <a:solidFill>
                  <a:schemeClr val="accent2">
                    <a:lumMod val="75000"/>
                  </a:schemeClr>
                </a:solidFill>
              </a:rPr>
              <a:t>“Clustering illusion” and other similar effects</a:t>
            </a:r>
          </a:p>
          <a:p>
            <a:pPr lvl="0"/>
            <a:endParaRPr lang="en-GB" sz="2400" dirty="0">
              <a:solidFill>
                <a:prstClr val="black"/>
              </a:solidFill>
            </a:endParaRPr>
          </a:p>
          <a:p>
            <a:pPr lvl="1"/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Seeing clusters where there aren’t any, or “phantom patterns”</a:t>
            </a:r>
          </a:p>
          <a:p>
            <a:pPr lvl="1"/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Over-generalisation and extrapolation:</a:t>
            </a:r>
          </a:p>
          <a:p>
            <a:pPr lvl="2"/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(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“She always has Mondays off”; “He makes more mistakes than anyone else”)</a:t>
            </a:r>
            <a:endParaRPr lang="en-GB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lvl="1"/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Often linked to other biases</a:t>
            </a:r>
          </a:p>
          <a:p>
            <a:pPr lvl="2"/>
            <a:r>
              <a:rPr lang="en-GB" dirty="0" err="1">
                <a:solidFill>
                  <a:prstClr val="black"/>
                </a:solidFill>
                <a:cs typeface="Arial" panose="020B0604020202020204" pitchFamily="34" charset="0"/>
              </a:rPr>
              <a:t>Eg</a:t>
            </a:r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 false consensus; confirmation bias</a:t>
            </a:r>
          </a:p>
          <a:p>
            <a:pPr lvl="1"/>
            <a:endParaRPr lang="en-GB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2E7336-B11E-4137-BBCF-974FA6D67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7269" y="540297"/>
            <a:ext cx="1463167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2301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811" y="1573586"/>
            <a:ext cx="9122584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Key types of unconscious bias (6)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1811" y="3060017"/>
            <a:ext cx="6066118" cy="243854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400" i="1" dirty="0"/>
          </a:p>
          <a:p>
            <a:pPr marL="0" indent="0" algn="ctr">
              <a:buNone/>
            </a:pPr>
            <a:r>
              <a:rPr lang="en-GB" sz="3600" b="1" dirty="0">
                <a:solidFill>
                  <a:schemeClr val="accent2">
                    <a:lumMod val="75000"/>
                  </a:schemeClr>
                </a:solidFill>
              </a:rPr>
              <a:t>“Priming” effects</a:t>
            </a:r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A9616D99-AEFB-4C95-84EF-5DEC698D9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D0F97023-F626-4FC5-8C2D-753B5C7F4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8E6562-1217-4D4C-B50C-3455BE727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1962" y="3432433"/>
            <a:ext cx="2542433" cy="171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2050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Key types of unconscious bias (6)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1481" y="2269173"/>
            <a:ext cx="8909807" cy="387176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GB" sz="2400" b="1" i="1" dirty="0">
                <a:solidFill>
                  <a:schemeClr val="accent2">
                    <a:lumMod val="75000"/>
                  </a:schemeClr>
                </a:solidFill>
              </a:rPr>
              <a:t>“Priming” effects</a:t>
            </a:r>
          </a:p>
          <a:p>
            <a:pPr lvl="0"/>
            <a:endParaRPr lang="en-GB" sz="2400" dirty="0">
              <a:solidFill>
                <a:prstClr val="black"/>
              </a:solidFill>
            </a:endParaRPr>
          </a:p>
          <a:p>
            <a:pPr lvl="0"/>
            <a:r>
              <a:rPr lang="en-GB" sz="2400" dirty="0">
                <a:solidFill>
                  <a:prstClr val="black"/>
                </a:solidFill>
                <a:cs typeface="Arial" panose="020B0604020202020204" pitchFamily="34" charset="0"/>
              </a:rPr>
              <a:t>(Observational) selection bias</a:t>
            </a:r>
          </a:p>
          <a:p>
            <a:pPr lvl="1"/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The tendency to notice something more when something causes us to be more aware of it</a:t>
            </a:r>
          </a:p>
          <a:p>
            <a:pPr lvl="0"/>
            <a:r>
              <a:rPr lang="en-GB" sz="2400" dirty="0">
                <a:solidFill>
                  <a:prstClr val="black"/>
                </a:solidFill>
                <a:cs typeface="Arial" panose="020B0604020202020204" pitchFamily="34" charset="0"/>
              </a:rPr>
              <a:t>Seeing what we’ve been “primed” to see</a:t>
            </a:r>
          </a:p>
          <a:p>
            <a:pPr lvl="1"/>
            <a:endParaRPr lang="en-GB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2E7336-B11E-4137-BBCF-974FA6D67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7269" y="540297"/>
            <a:ext cx="1463167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0889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8127A84-0ECB-4141-B172-BC6D33E3E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99031" y="365125"/>
            <a:ext cx="1734659" cy="1171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A814B3-4D3E-461F-8CC2-67F63783B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4188" y="1130609"/>
            <a:ext cx="4523624" cy="459678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018D98B-D1B6-4242-85D3-B73EA4AAA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036" y="354705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vase</a:t>
            </a:r>
          </a:p>
        </p:txBody>
      </p:sp>
    </p:spTree>
    <p:extLst>
      <p:ext uri="{BB962C8B-B14F-4D97-AF65-F5344CB8AC3E}">
        <p14:creationId xmlns:p14="http://schemas.microsoft.com/office/powerpoint/2010/main" val="21848380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8127A84-0ECB-4141-B172-BC6D33E3E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99031" y="365125"/>
            <a:ext cx="1734659" cy="1171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A814B3-4D3E-461F-8CC2-67F63783B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4188" y="1130609"/>
            <a:ext cx="4523624" cy="459678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018D98B-D1B6-4242-85D3-B73EA4AAA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036" y="354705"/>
            <a:ext cx="4018801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people talking</a:t>
            </a:r>
          </a:p>
        </p:txBody>
      </p:sp>
    </p:spTree>
    <p:extLst>
      <p:ext uri="{BB962C8B-B14F-4D97-AF65-F5344CB8AC3E}">
        <p14:creationId xmlns:p14="http://schemas.microsoft.com/office/powerpoint/2010/main" val="22362624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811" y="1573586"/>
            <a:ext cx="9122584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Key types of unconscious bias (7)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1811" y="3060017"/>
            <a:ext cx="6066118" cy="243854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400" i="1" dirty="0"/>
          </a:p>
          <a:p>
            <a:pPr marL="0" indent="0" algn="ctr">
              <a:buNone/>
            </a:pPr>
            <a:r>
              <a:rPr lang="en-GB" sz="3600" b="1" dirty="0">
                <a:solidFill>
                  <a:schemeClr val="accent2">
                    <a:lumMod val="75000"/>
                  </a:schemeClr>
                </a:solidFill>
              </a:rPr>
              <a:t>“Thin-slicing”</a:t>
            </a:r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A9616D99-AEFB-4C95-84EF-5DEC698D9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D0F97023-F626-4FC5-8C2D-753B5C7F4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8E6562-1217-4D4C-B50C-3455BE727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1962" y="3432433"/>
            <a:ext cx="2542433" cy="171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45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What we’ll cover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6429" y="2278173"/>
            <a:ext cx="6467867" cy="3450613"/>
          </a:xfrm>
        </p:spPr>
        <p:txBody>
          <a:bodyPr anchor="ctr">
            <a:normAutofit/>
          </a:bodyPr>
          <a:lstStyle/>
          <a:p>
            <a:r>
              <a:rPr lang="en-GB" sz="2400" dirty="0">
                <a:cs typeface="Arial" panose="020B0604020202020204" pitchFamily="34" charset="0"/>
              </a:rPr>
              <a:t>What is “unconscious bias” and why does it happen?</a:t>
            </a:r>
          </a:p>
          <a:p>
            <a:r>
              <a:rPr lang="en-GB" sz="2400" dirty="0">
                <a:cs typeface="Arial" panose="020B0604020202020204" pitchFamily="34" charset="0"/>
              </a:rPr>
              <a:t>Why and where does it cause problems?</a:t>
            </a:r>
          </a:p>
          <a:p>
            <a:pPr lvl="0"/>
            <a:r>
              <a:rPr lang="en-GB" sz="2400" dirty="0">
                <a:cs typeface="Arial" panose="020B0604020202020204" pitchFamily="34" charset="0"/>
              </a:rPr>
              <a:t>Typical types of unconscious bias in the workplace</a:t>
            </a:r>
          </a:p>
          <a:p>
            <a:r>
              <a:rPr lang="en-GB" sz="2400" dirty="0">
                <a:cs typeface="Arial" panose="020B0604020202020204" pitchFamily="34" charset="0"/>
              </a:rPr>
              <a:t>What can we do about it?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3C4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FFA6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0C20619-DC05-441B-862B-6B1892E57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254442" y="2911727"/>
            <a:ext cx="1462088" cy="103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02326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Key types of unconscious bias (6)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1481" y="2269173"/>
            <a:ext cx="8909807" cy="387176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GB" sz="2400" b="1" i="1" dirty="0">
                <a:solidFill>
                  <a:schemeClr val="accent2">
                    <a:lumMod val="75000"/>
                  </a:schemeClr>
                </a:solidFill>
              </a:rPr>
              <a:t>“Thin-slicing”</a:t>
            </a:r>
          </a:p>
          <a:p>
            <a:pPr lvl="0"/>
            <a:endParaRPr lang="en-GB" sz="2400" dirty="0">
              <a:solidFill>
                <a:prstClr val="black"/>
              </a:solidFill>
            </a:endParaRPr>
          </a:p>
          <a:p>
            <a:pPr lvl="0"/>
            <a:r>
              <a:rPr lang="en-GB" sz="2400" dirty="0">
                <a:solidFill>
                  <a:prstClr val="black"/>
                </a:solidFill>
                <a:cs typeface="Arial" panose="020B0604020202020204" pitchFamily="34" charset="0"/>
              </a:rPr>
              <a:t>Judging on first impressions</a:t>
            </a:r>
          </a:p>
          <a:p>
            <a:pPr lvl="1"/>
            <a:endParaRPr lang="en-GB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2E7336-B11E-4137-BBCF-974FA6D67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7269" y="540297"/>
            <a:ext cx="1463167" cy="10303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B3C022-17F9-4B2C-82F8-15CB34EA9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3598" y="2662632"/>
            <a:ext cx="3084843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6928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8127A84-0ECB-4141-B172-BC6D33E3E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99031" y="365125"/>
            <a:ext cx="1734659" cy="1171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C09C71-3D5B-4AF8-9B80-C4A975504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717" y="673369"/>
            <a:ext cx="7657240" cy="551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7913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Other types of unconscious bias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45941"/>
            <a:ext cx="10515600" cy="387176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GB" sz="2400" dirty="0">
                <a:solidFill>
                  <a:prstClr val="black"/>
                </a:solidFill>
                <a:cs typeface="Arial" panose="020B0604020202020204" pitchFamily="34" charset="0"/>
              </a:rPr>
              <a:t>…There are plenty…</a:t>
            </a:r>
          </a:p>
          <a:p>
            <a:pPr lvl="0"/>
            <a:r>
              <a:rPr lang="en-GB" sz="2400" dirty="0">
                <a:solidFill>
                  <a:prstClr val="black"/>
                </a:solidFill>
                <a:cs typeface="Arial" panose="020B0604020202020204" pitchFamily="34" charset="0"/>
              </a:rPr>
              <a:t>Check out Wikipedia on “cognitive bias”</a:t>
            </a:r>
          </a:p>
          <a:p>
            <a:pPr marL="0" indent="0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2E7336-B11E-4137-BBCF-974FA6D67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7269" y="540297"/>
            <a:ext cx="1463167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189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Other types of unconscious bias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45941"/>
            <a:ext cx="10515600" cy="387176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GB" sz="2400" i="1" dirty="0">
                <a:solidFill>
                  <a:prstClr val="black"/>
                </a:solidFill>
                <a:cs typeface="Arial" panose="020B0604020202020204" pitchFamily="34" charset="0"/>
              </a:rPr>
              <a:t>The best one of all:</a:t>
            </a:r>
          </a:p>
          <a:p>
            <a:pPr lvl="0"/>
            <a:endParaRPr lang="en-GB" sz="24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lvl="0"/>
            <a:r>
              <a:rPr lang="en-GB" sz="2400" dirty="0">
                <a:solidFill>
                  <a:prstClr val="black"/>
                </a:solidFill>
                <a:cs typeface="Arial" panose="020B0604020202020204" pitchFamily="34" charset="0"/>
              </a:rPr>
              <a:t>Bias blind spot</a:t>
            </a:r>
          </a:p>
          <a:p>
            <a:pPr lvl="1"/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Thinking we’re not biased</a:t>
            </a:r>
          </a:p>
          <a:p>
            <a:pPr marL="0" indent="0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2E7336-B11E-4137-BBCF-974FA6D67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7269" y="540297"/>
            <a:ext cx="1463167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2330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8127A84-0ECB-4141-B172-BC6D33E3E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99031" y="365125"/>
            <a:ext cx="1734659" cy="1171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110B4B-1774-4914-8300-610931632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354" y="749576"/>
            <a:ext cx="5358848" cy="535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2487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Where does unconscious bias arise?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45941"/>
            <a:ext cx="10515600" cy="3871762"/>
          </a:xfrm>
        </p:spPr>
        <p:txBody>
          <a:bodyPr>
            <a:normAutofit/>
          </a:bodyPr>
          <a:lstStyle/>
          <a:p>
            <a:pPr lvl="0"/>
            <a:r>
              <a:rPr lang="en-GB" sz="2400" i="1" dirty="0">
                <a:solidFill>
                  <a:prstClr val="black"/>
                </a:solidFill>
              </a:rPr>
              <a:t>Everywhere!</a:t>
            </a:r>
          </a:p>
          <a:p>
            <a:pPr lvl="0"/>
            <a:r>
              <a:rPr lang="en-GB" sz="2400" dirty="0">
                <a:solidFill>
                  <a:prstClr val="black"/>
                </a:solidFill>
              </a:rPr>
              <a:t>Unconscious bias can affect all manner of work-related decisions, about:</a:t>
            </a:r>
          </a:p>
          <a:p>
            <a:pPr lvl="1"/>
            <a:r>
              <a:rPr lang="en-GB" sz="2000" dirty="0">
                <a:solidFill>
                  <a:prstClr val="black"/>
                </a:solidFill>
              </a:rPr>
              <a:t>People</a:t>
            </a:r>
          </a:p>
          <a:p>
            <a:pPr lvl="1"/>
            <a:r>
              <a:rPr lang="en-GB" sz="2000" dirty="0">
                <a:solidFill>
                  <a:prstClr val="black"/>
                </a:solidFill>
              </a:rPr>
              <a:t>Performance</a:t>
            </a:r>
          </a:p>
          <a:p>
            <a:pPr lvl="1"/>
            <a:r>
              <a:rPr lang="en-GB" sz="2000" dirty="0">
                <a:solidFill>
                  <a:prstClr val="black"/>
                </a:solidFill>
              </a:rPr>
              <a:t>Current situations</a:t>
            </a:r>
          </a:p>
          <a:p>
            <a:pPr lvl="1"/>
            <a:r>
              <a:rPr lang="en-GB" sz="2000" dirty="0">
                <a:solidFill>
                  <a:prstClr val="black"/>
                </a:solidFill>
              </a:rPr>
              <a:t>Future plans</a:t>
            </a:r>
          </a:p>
          <a:p>
            <a:pPr lvl="1"/>
            <a:r>
              <a:rPr lang="en-GB" sz="2000" dirty="0">
                <a:solidFill>
                  <a:prstClr val="black"/>
                </a:solidFill>
              </a:rPr>
              <a:t>Data analysis</a:t>
            </a:r>
          </a:p>
          <a:p>
            <a:pPr lvl="0"/>
            <a:r>
              <a:rPr lang="en-GB" sz="2400" dirty="0">
                <a:solidFill>
                  <a:prstClr val="black"/>
                </a:solidFill>
              </a:rPr>
              <a:t>It also impacts on how we communicate with people</a:t>
            </a:r>
          </a:p>
          <a:p>
            <a:pPr marL="0" indent="0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2E7336-B11E-4137-BBCF-974FA6D67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7269" y="540297"/>
            <a:ext cx="1463167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954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Where does unconscious bias arise?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45941"/>
            <a:ext cx="10515600" cy="3871762"/>
          </a:xfrm>
        </p:spPr>
        <p:txBody>
          <a:bodyPr>
            <a:normAutofit/>
          </a:bodyPr>
          <a:lstStyle/>
          <a:p>
            <a:pPr lvl="0"/>
            <a:r>
              <a:rPr lang="en-GB" sz="2400" dirty="0">
                <a:solidFill>
                  <a:prstClr val="black"/>
                </a:solidFill>
              </a:rPr>
              <a:t>Recruitment and selection</a:t>
            </a:r>
          </a:p>
          <a:p>
            <a:pPr lvl="0"/>
            <a:r>
              <a:rPr lang="en-GB" sz="2400" dirty="0">
                <a:solidFill>
                  <a:prstClr val="black"/>
                </a:solidFill>
              </a:rPr>
              <a:t>Performance appraisal</a:t>
            </a:r>
          </a:p>
          <a:p>
            <a:pPr lvl="0"/>
            <a:r>
              <a:rPr lang="en-GB" sz="2400" dirty="0">
                <a:solidFill>
                  <a:prstClr val="black"/>
                </a:solidFill>
              </a:rPr>
              <a:t>Promotion and career development</a:t>
            </a:r>
          </a:p>
          <a:p>
            <a:pPr lvl="1"/>
            <a:r>
              <a:rPr lang="en-GB" sz="2000" dirty="0">
                <a:solidFill>
                  <a:prstClr val="black"/>
                </a:solidFill>
              </a:rPr>
              <a:t>Including salary reviews</a:t>
            </a:r>
          </a:p>
          <a:p>
            <a:pPr lvl="0"/>
            <a:r>
              <a:rPr lang="en-GB" sz="2400" dirty="0">
                <a:solidFill>
                  <a:prstClr val="black"/>
                </a:solidFill>
              </a:rPr>
              <a:t>Training and support</a:t>
            </a:r>
            <a:endParaRPr lang="en-GB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2E7336-B11E-4137-BBCF-974FA6D67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7269" y="540297"/>
            <a:ext cx="1463167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955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Where does unconscious bias arise?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45941"/>
            <a:ext cx="10515600" cy="3871762"/>
          </a:xfrm>
        </p:spPr>
        <p:txBody>
          <a:bodyPr>
            <a:normAutofit/>
          </a:bodyPr>
          <a:lstStyle/>
          <a:p>
            <a:pPr lvl="0"/>
            <a:r>
              <a:rPr lang="en-GB" sz="2400" dirty="0">
                <a:solidFill>
                  <a:prstClr val="black"/>
                </a:solidFill>
              </a:rPr>
              <a:t>Creating teams, committees, etc</a:t>
            </a:r>
          </a:p>
          <a:p>
            <a:pPr lvl="1"/>
            <a:r>
              <a:rPr lang="en-GB" sz="2000" dirty="0">
                <a:solidFill>
                  <a:prstClr val="black"/>
                </a:solidFill>
              </a:rPr>
              <a:t>Affinity bias is a big problem</a:t>
            </a:r>
          </a:p>
          <a:p>
            <a:pPr lvl="1"/>
            <a:r>
              <a:rPr lang="en-GB" sz="2000" dirty="0">
                <a:solidFill>
                  <a:prstClr val="black"/>
                </a:solidFill>
              </a:rPr>
              <a:t>Reluctance to “shake things up a bit”</a:t>
            </a:r>
          </a:p>
          <a:p>
            <a:pPr lvl="1"/>
            <a:r>
              <a:rPr lang="en-GB" sz="2000" dirty="0">
                <a:solidFill>
                  <a:prstClr val="black"/>
                </a:solidFill>
              </a:rPr>
              <a:t>Leading, in turn, to groupthink</a:t>
            </a:r>
          </a:p>
          <a:p>
            <a:pPr lvl="0"/>
            <a:r>
              <a:rPr lang="en-GB" sz="2400" dirty="0">
                <a:solidFill>
                  <a:prstClr val="black"/>
                </a:solidFill>
              </a:rPr>
              <a:t>Allocation of roles, responsibilities and tasks</a:t>
            </a:r>
          </a:p>
          <a:p>
            <a:pPr lvl="0"/>
            <a:r>
              <a:rPr lang="en-GB" sz="2400" dirty="0">
                <a:solidFill>
                  <a:prstClr val="black"/>
                </a:solidFill>
              </a:rPr>
              <a:t>Working arrangements: location, timing, flexibility, supporting resources</a:t>
            </a:r>
            <a:endParaRPr lang="en-GB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2E7336-B11E-4137-BBCF-974FA6D67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7269" y="540297"/>
            <a:ext cx="1463167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0914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Where does unconscious bias arise?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45941"/>
            <a:ext cx="10515600" cy="3871762"/>
          </a:xfrm>
        </p:spPr>
        <p:txBody>
          <a:bodyPr>
            <a:normAutofit/>
          </a:bodyPr>
          <a:lstStyle/>
          <a:p>
            <a:pPr lvl="0"/>
            <a:r>
              <a:rPr lang="en-GB" sz="2400" dirty="0">
                <a:solidFill>
                  <a:prstClr val="black"/>
                </a:solidFill>
              </a:rPr>
              <a:t>All sorts of relationships and communications</a:t>
            </a:r>
          </a:p>
          <a:p>
            <a:pPr lvl="1"/>
            <a:r>
              <a:rPr lang="en-GB" sz="2000" dirty="0">
                <a:solidFill>
                  <a:prstClr val="black"/>
                </a:solidFill>
              </a:rPr>
              <a:t>With colleagues</a:t>
            </a:r>
          </a:p>
          <a:p>
            <a:pPr lvl="1"/>
            <a:r>
              <a:rPr lang="en-GB" sz="2000" dirty="0">
                <a:solidFill>
                  <a:prstClr val="black"/>
                </a:solidFill>
              </a:rPr>
              <a:t>With clients, suppliers (</a:t>
            </a:r>
            <a:r>
              <a:rPr lang="en-GB" sz="2000" dirty="0" err="1">
                <a:solidFill>
                  <a:prstClr val="black"/>
                </a:solidFill>
              </a:rPr>
              <a:t>eg</a:t>
            </a:r>
            <a:r>
              <a:rPr lang="en-GB" sz="2000" dirty="0">
                <a:solidFill>
                  <a:prstClr val="black"/>
                </a:solidFill>
              </a:rPr>
              <a:t> for outsourcing), tribunals</a:t>
            </a:r>
          </a:p>
          <a:p>
            <a:pPr lvl="1"/>
            <a:r>
              <a:rPr lang="en-GB" sz="2000" dirty="0">
                <a:solidFill>
                  <a:prstClr val="black"/>
                </a:solidFill>
              </a:rPr>
              <a:t>With potential clients and recruits</a:t>
            </a:r>
          </a:p>
          <a:p>
            <a:pPr lvl="1"/>
            <a:r>
              <a:rPr lang="en-GB" sz="2000" dirty="0">
                <a:solidFill>
                  <a:prstClr val="black"/>
                </a:solidFill>
              </a:rPr>
              <a:t>With the wider world (</a:t>
            </a:r>
            <a:r>
              <a:rPr lang="en-GB" sz="2000" dirty="0" err="1">
                <a:solidFill>
                  <a:prstClr val="black"/>
                </a:solidFill>
              </a:rPr>
              <a:t>eg</a:t>
            </a:r>
            <a:r>
              <a:rPr lang="en-GB" sz="2000" dirty="0">
                <a:solidFill>
                  <a:prstClr val="black"/>
                </a:solidFill>
              </a:rPr>
              <a:t> corporate and promotional media)</a:t>
            </a:r>
          </a:p>
          <a:p>
            <a:pPr lvl="0"/>
            <a:endParaRPr lang="en-US" sz="2400" dirty="0">
              <a:solidFill>
                <a:prstClr val="black"/>
              </a:solidFill>
            </a:endParaRP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The “false consensus” effect can make communications less effective</a:t>
            </a:r>
          </a:p>
          <a:p>
            <a:pPr lvl="0"/>
            <a:endParaRPr lang="en-GB" sz="24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2E7336-B11E-4137-BBCF-974FA6D67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7269" y="540297"/>
            <a:ext cx="1463167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4147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Where does unconscious bias arise?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45941"/>
            <a:ext cx="10515600" cy="3871762"/>
          </a:xfrm>
        </p:spPr>
        <p:txBody>
          <a:bodyPr>
            <a:normAutofit/>
          </a:bodyPr>
          <a:lstStyle/>
          <a:p>
            <a:pPr lvl="0"/>
            <a:r>
              <a:rPr lang="en-GB" sz="2400" dirty="0">
                <a:solidFill>
                  <a:prstClr val="black"/>
                </a:solidFill>
              </a:rPr>
              <a:t>Meetings</a:t>
            </a:r>
          </a:p>
          <a:p>
            <a:pPr lvl="0"/>
            <a:r>
              <a:rPr lang="en-GB" sz="2400" dirty="0">
                <a:solidFill>
                  <a:prstClr val="black"/>
                </a:solidFill>
              </a:rPr>
              <a:t>Social interactions around the office</a:t>
            </a:r>
          </a:p>
          <a:p>
            <a:pPr lvl="1"/>
            <a:r>
              <a:rPr lang="en-GB" sz="2000" dirty="0">
                <a:solidFill>
                  <a:prstClr val="black"/>
                </a:solidFill>
              </a:rPr>
              <a:t>Including “banter”</a:t>
            </a:r>
          </a:p>
          <a:p>
            <a:pPr lvl="0"/>
            <a:r>
              <a:rPr lang="en-GB" sz="2400" dirty="0">
                <a:solidFill>
                  <a:prstClr val="black"/>
                </a:solidFill>
              </a:rPr>
              <a:t>Building the networks that help people fit in and climb the ladder</a:t>
            </a:r>
          </a:p>
          <a:p>
            <a:pPr marL="0" indent="0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2E7336-B11E-4137-BBCF-974FA6D67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7269" y="540297"/>
            <a:ext cx="1463167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805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What is “unconscious bias”?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3871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i="1" dirty="0"/>
              <a:t>Key types of bias:</a:t>
            </a:r>
          </a:p>
          <a:p>
            <a:pPr marL="0" indent="0">
              <a:buNone/>
            </a:pPr>
            <a:endParaRPr lang="en-GB" sz="2400" i="1" dirty="0"/>
          </a:p>
          <a:p>
            <a:pPr lvl="0"/>
            <a:r>
              <a:rPr lang="en-GB" sz="2400" dirty="0"/>
              <a:t>Conscious:</a:t>
            </a:r>
          </a:p>
          <a:p>
            <a:pPr lvl="1"/>
            <a:r>
              <a:rPr lang="en-GB" dirty="0"/>
              <a:t>Malicious (</a:t>
            </a:r>
            <a:r>
              <a:rPr lang="en-GB" dirty="0" err="1"/>
              <a:t>eg</a:t>
            </a:r>
            <a:r>
              <a:rPr lang="en-GB" dirty="0"/>
              <a:t> racism, sexism, homophobia)</a:t>
            </a:r>
          </a:p>
          <a:p>
            <a:pPr lvl="1"/>
            <a:r>
              <a:rPr lang="en-GB" dirty="0"/>
              <a:t>Not exactly malicious, but based on inappropriate stereotypes and generalisations</a:t>
            </a:r>
          </a:p>
          <a:p>
            <a:pPr marL="0" indent="0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2E7336-B11E-4137-BBCF-974FA6D67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7269" y="540297"/>
            <a:ext cx="1463167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6574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Biases and stereotypes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 your world…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45941"/>
            <a:ext cx="10515600" cy="3871762"/>
          </a:xfrm>
        </p:spPr>
        <p:txBody>
          <a:bodyPr>
            <a:normAutofit/>
          </a:bodyPr>
          <a:lstStyle/>
          <a:p>
            <a:pPr lvl="0"/>
            <a:r>
              <a:rPr lang="en-GB" sz="2400" dirty="0">
                <a:solidFill>
                  <a:prstClr val="black"/>
                </a:solidFill>
              </a:rPr>
              <a:t>What assumptions do people make about:</a:t>
            </a:r>
          </a:p>
          <a:p>
            <a:pPr lvl="1"/>
            <a:r>
              <a:rPr lang="en-GB" sz="2000" dirty="0">
                <a:solidFill>
                  <a:prstClr val="black"/>
                </a:solidFill>
              </a:rPr>
              <a:t>The type of person you are?</a:t>
            </a:r>
          </a:p>
          <a:p>
            <a:pPr lvl="1"/>
            <a:r>
              <a:rPr lang="en-GB" sz="2000" dirty="0">
                <a:solidFill>
                  <a:prstClr val="black"/>
                </a:solidFill>
              </a:rPr>
              <a:t>What you’ll be good at?</a:t>
            </a:r>
          </a:p>
          <a:p>
            <a:pPr lvl="1"/>
            <a:r>
              <a:rPr lang="en-GB" sz="2000" dirty="0">
                <a:solidFill>
                  <a:prstClr val="black"/>
                </a:solidFill>
              </a:rPr>
              <a:t>The way you work?</a:t>
            </a:r>
          </a:p>
          <a:p>
            <a:pPr lvl="1"/>
            <a:r>
              <a:rPr lang="en-GB" sz="2000" dirty="0">
                <a:solidFill>
                  <a:prstClr val="black"/>
                </a:solidFill>
              </a:rPr>
              <a:t>What you’re interested in?</a:t>
            </a:r>
          </a:p>
          <a:p>
            <a:pPr lvl="1"/>
            <a:r>
              <a:rPr lang="en-GB" sz="2000" dirty="0">
                <a:solidFill>
                  <a:prstClr val="black"/>
                </a:solidFill>
              </a:rPr>
              <a:t>Who you’ll want to work with?</a:t>
            </a:r>
          </a:p>
          <a:p>
            <a:pPr lvl="1"/>
            <a:r>
              <a:rPr lang="en-GB" sz="2000" dirty="0">
                <a:solidFill>
                  <a:prstClr val="black"/>
                </a:solidFill>
              </a:rPr>
              <a:t>Your role in, and value to, the team?</a:t>
            </a:r>
          </a:p>
          <a:p>
            <a:pPr lvl="1"/>
            <a:r>
              <a:rPr lang="en-GB" sz="2000" dirty="0">
                <a:solidFill>
                  <a:prstClr val="black"/>
                </a:solidFill>
              </a:rPr>
              <a:t>Your career ambitions?</a:t>
            </a:r>
          </a:p>
          <a:p>
            <a:pPr lvl="0"/>
            <a:r>
              <a:rPr lang="en-GB" sz="2400" dirty="0">
                <a:solidFill>
                  <a:prstClr val="black"/>
                </a:solidFill>
              </a:rPr>
              <a:t>What assumptions do you make about other people?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2E7336-B11E-4137-BBCF-974FA6D67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7269" y="540297"/>
            <a:ext cx="1463167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7651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impact of unconscious bias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45941"/>
            <a:ext cx="10515600" cy="3871762"/>
          </a:xfrm>
        </p:spPr>
        <p:txBody>
          <a:bodyPr>
            <a:normAutofit/>
          </a:bodyPr>
          <a:lstStyle/>
          <a:p>
            <a:pPr lvl="0"/>
            <a:r>
              <a:rPr lang="en-GB" sz="2400" dirty="0">
                <a:solidFill>
                  <a:prstClr val="black"/>
                </a:solidFill>
              </a:rPr>
              <a:t>Unconscious bias can mean that decisions are not fair or evidence-based</a:t>
            </a:r>
          </a:p>
          <a:p>
            <a:pPr lvl="0"/>
            <a:r>
              <a:rPr lang="en-GB" sz="2400" dirty="0">
                <a:solidFill>
                  <a:prstClr val="black"/>
                </a:solidFill>
              </a:rPr>
              <a:t>That could lead to discrimination</a:t>
            </a:r>
          </a:p>
          <a:p>
            <a:pPr lvl="0"/>
            <a:r>
              <a:rPr lang="en-GB" sz="2400" dirty="0">
                <a:solidFill>
                  <a:prstClr val="black"/>
                </a:solidFill>
              </a:rPr>
              <a:t>Reducing “inclusivity” in this way can:</a:t>
            </a:r>
          </a:p>
          <a:p>
            <a:pPr lvl="1"/>
            <a:r>
              <a:rPr lang="en-GB" sz="2000" dirty="0">
                <a:solidFill>
                  <a:prstClr val="black"/>
                </a:solidFill>
              </a:rPr>
              <a:t>Demoralise and demotivate team members</a:t>
            </a:r>
          </a:p>
          <a:p>
            <a:pPr lvl="1"/>
            <a:r>
              <a:rPr lang="en-GB" sz="2000" dirty="0">
                <a:solidFill>
                  <a:prstClr val="black"/>
                </a:solidFill>
              </a:rPr>
              <a:t>Make it harder to recruit and retain staff</a:t>
            </a:r>
          </a:p>
          <a:p>
            <a:pPr lvl="1"/>
            <a:r>
              <a:rPr lang="en-GB" sz="2000" dirty="0">
                <a:solidFill>
                  <a:prstClr val="black"/>
                </a:solidFill>
              </a:rPr>
              <a:t>Impact on workplace performance and productivity</a:t>
            </a:r>
          </a:p>
          <a:p>
            <a:pPr lvl="1"/>
            <a:r>
              <a:rPr lang="en-GB" sz="2000" dirty="0">
                <a:solidFill>
                  <a:prstClr val="black"/>
                </a:solidFill>
              </a:rPr>
              <a:t>Cause legal and regulatory compliance issues</a:t>
            </a:r>
          </a:p>
          <a:p>
            <a:pPr marL="0" indent="0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2E7336-B11E-4137-BBCF-974FA6D67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7269" y="540297"/>
            <a:ext cx="1463167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1799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impact of unconscious bias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45941"/>
            <a:ext cx="10117822" cy="3871762"/>
          </a:xfrm>
        </p:spPr>
        <p:txBody>
          <a:bodyPr>
            <a:normAutofit/>
          </a:bodyPr>
          <a:lstStyle/>
          <a:p>
            <a:pPr lvl="0"/>
            <a:r>
              <a:rPr lang="en-GB" sz="2400" dirty="0">
                <a:solidFill>
                  <a:prstClr val="black"/>
                </a:solidFill>
              </a:rPr>
              <a:t>Biases such as groupthink, confirmation bias and the false consensus effect can lead to:</a:t>
            </a:r>
          </a:p>
          <a:p>
            <a:pPr lvl="1"/>
            <a:r>
              <a:rPr lang="en-GB" sz="2000" dirty="0">
                <a:solidFill>
                  <a:prstClr val="black"/>
                </a:solidFill>
              </a:rPr>
              <a:t>Poor strategic decisions </a:t>
            </a:r>
          </a:p>
          <a:p>
            <a:pPr lvl="1"/>
            <a:r>
              <a:rPr lang="en-GB" sz="2000" dirty="0">
                <a:solidFill>
                  <a:prstClr val="black"/>
                </a:solidFill>
              </a:rPr>
              <a:t>Reduced levels of innovation and creativity</a:t>
            </a:r>
          </a:p>
          <a:p>
            <a:pPr lvl="1"/>
            <a:r>
              <a:rPr lang="en-GB" sz="2000" dirty="0">
                <a:solidFill>
                  <a:prstClr val="black"/>
                </a:solidFill>
              </a:rPr>
              <a:t>Resistance to change</a:t>
            </a:r>
          </a:p>
          <a:p>
            <a:pPr lvl="1"/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2E7336-B11E-4137-BBCF-974FA6D67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7269" y="540297"/>
            <a:ext cx="1463167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6632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2053641"/>
            <a:ext cx="4116747" cy="276009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what can we do about it?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pPr lvl="1"/>
            <a:endParaRPr lang="en-GB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GB" sz="2400">
              <a:solidFill>
                <a:srgbClr val="000000"/>
              </a:solidFill>
            </a:endParaRPr>
          </a:p>
          <a:p>
            <a:endParaRPr lang="en-GB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DBB91E-55E8-4F10-A07C-94595F4E6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2216" y="285517"/>
            <a:ext cx="1463167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595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8127A84-0ECB-4141-B172-BC6D33E3E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99031" y="365125"/>
            <a:ext cx="1734659" cy="1171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B7F874-3C8F-457B-B832-C41095621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8646" y="957086"/>
            <a:ext cx="5767695" cy="472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980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What can we do about it?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45941"/>
            <a:ext cx="10515600" cy="3871762"/>
          </a:xfrm>
        </p:spPr>
        <p:txBody>
          <a:bodyPr>
            <a:normAutofit/>
          </a:bodyPr>
          <a:lstStyle/>
          <a:p>
            <a:pPr lvl="0"/>
            <a:r>
              <a:rPr lang="en-GB" sz="2400" dirty="0">
                <a:solidFill>
                  <a:prstClr val="black"/>
                </a:solidFill>
              </a:rPr>
              <a:t>Training</a:t>
            </a:r>
          </a:p>
          <a:p>
            <a:pPr lvl="1"/>
            <a:r>
              <a:rPr lang="en-GB" sz="2000" dirty="0">
                <a:solidFill>
                  <a:prstClr val="black"/>
                </a:solidFill>
              </a:rPr>
              <a:t>Especially for decision makers, managers, those involved in recruitment and appraisal</a:t>
            </a:r>
          </a:p>
          <a:p>
            <a:pPr lvl="0"/>
            <a:r>
              <a:rPr lang="en-GB" sz="2400" dirty="0">
                <a:solidFill>
                  <a:prstClr val="black"/>
                </a:solidFill>
              </a:rPr>
              <a:t>Talk about bias; keep it on the agenda; stay vigilant</a:t>
            </a:r>
          </a:p>
          <a:p>
            <a:pPr lvl="0"/>
            <a:r>
              <a:rPr lang="en-GB" sz="2400" dirty="0">
                <a:solidFill>
                  <a:prstClr val="black"/>
                </a:solidFill>
              </a:rPr>
              <a:t>Take a Harvard “</a:t>
            </a:r>
            <a:r>
              <a:rPr lang="en-GB" sz="2400">
                <a:solidFill>
                  <a:prstClr val="black"/>
                </a:solidFill>
              </a:rPr>
              <a:t>implicit association” </a:t>
            </a:r>
            <a:r>
              <a:rPr lang="en-GB" sz="2400" dirty="0">
                <a:solidFill>
                  <a:prstClr val="black"/>
                </a:solidFill>
              </a:rPr>
              <a:t>test</a:t>
            </a:r>
          </a:p>
          <a:p>
            <a:pPr lvl="1"/>
            <a:r>
              <a:rPr lang="en-GB" sz="2000" dirty="0">
                <a:solidFill>
                  <a:prstClr val="black"/>
                </a:solidFill>
                <a:hlinkClick r:id="rId2"/>
              </a:rPr>
              <a:t>https://implicit.harvard.edu/implicit/takeatest.html</a:t>
            </a:r>
            <a:r>
              <a:rPr lang="en-GB" sz="2000" dirty="0">
                <a:solidFill>
                  <a:prstClr val="black"/>
                </a:solidFill>
              </a:rPr>
              <a:t>  </a:t>
            </a:r>
          </a:p>
          <a:p>
            <a:pPr lvl="0"/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2E7336-B11E-4137-BBCF-974FA6D67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7269" y="540297"/>
            <a:ext cx="1463167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2652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What can we do about it?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45941"/>
            <a:ext cx="9569069" cy="3871762"/>
          </a:xfrm>
        </p:spPr>
        <p:txBody>
          <a:bodyPr>
            <a:normAutofit/>
          </a:bodyPr>
          <a:lstStyle/>
          <a:p>
            <a:pPr lvl="0"/>
            <a:r>
              <a:rPr lang="en-GB" sz="2400" dirty="0">
                <a:solidFill>
                  <a:prstClr val="black"/>
                </a:solidFill>
              </a:rPr>
              <a:t>Objectivity in decision-making</a:t>
            </a:r>
          </a:p>
          <a:p>
            <a:pPr lvl="1"/>
            <a:r>
              <a:rPr lang="en-GB" sz="2000" dirty="0">
                <a:solidFill>
                  <a:prstClr val="black"/>
                </a:solidFill>
              </a:rPr>
              <a:t>Use defined criteria and score-cards in </a:t>
            </a:r>
            <a:r>
              <a:rPr lang="en-GB" sz="2000" dirty="0" err="1">
                <a:solidFill>
                  <a:prstClr val="black"/>
                </a:solidFill>
              </a:rPr>
              <a:t>eg</a:t>
            </a:r>
            <a:r>
              <a:rPr lang="en-GB" sz="2000" dirty="0">
                <a:solidFill>
                  <a:prstClr val="black"/>
                </a:solidFill>
              </a:rPr>
              <a:t>, recruitment and appraisal</a:t>
            </a:r>
          </a:p>
          <a:p>
            <a:pPr lvl="1"/>
            <a:r>
              <a:rPr lang="en-GB" sz="2000" dirty="0">
                <a:solidFill>
                  <a:prstClr val="black"/>
                </a:solidFill>
              </a:rPr>
              <a:t>Require justification and evidence</a:t>
            </a:r>
          </a:p>
          <a:p>
            <a:pPr lvl="1"/>
            <a:r>
              <a:rPr lang="en-GB" sz="2000" dirty="0">
                <a:solidFill>
                  <a:prstClr val="black"/>
                </a:solidFill>
              </a:rPr>
              <a:t>Be wary of decisions based on “instinct” or “gut feel” or first impressions</a:t>
            </a:r>
          </a:p>
          <a:p>
            <a:pPr lvl="1"/>
            <a:r>
              <a:rPr lang="en-GB" sz="2000" dirty="0">
                <a:solidFill>
                  <a:prstClr val="black"/>
                </a:solidFill>
              </a:rPr>
              <a:t>Aim for diverse decision-making panels, to provide a range of perspectives and avoid “groupthink”</a:t>
            </a:r>
          </a:p>
          <a:p>
            <a:pPr lvl="0"/>
            <a:r>
              <a:rPr lang="en-GB" sz="2400" dirty="0">
                <a:solidFill>
                  <a:prstClr val="black"/>
                </a:solidFill>
              </a:rPr>
              <a:t>Avoid making decisions when we’re more vulnerable to bias:</a:t>
            </a:r>
          </a:p>
          <a:p>
            <a:pPr lvl="1"/>
            <a:r>
              <a:rPr lang="en-GB" sz="2000" dirty="0">
                <a:solidFill>
                  <a:prstClr val="black"/>
                </a:solidFill>
              </a:rPr>
              <a:t>For example when we’re tired, rushed, stressed, time-pressured or distracted</a:t>
            </a:r>
          </a:p>
          <a:p>
            <a:pPr lvl="0"/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2E7336-B11E-4137-BBCF-974FA6D67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7269" y="540297"/>
            <a:ext cx="1463167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83298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What can we do about it?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45941"/>
            <a:ext cx="10515600" cy="387176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GB" sz="2400" i="1" dirty="0">
                <a:solidFill>
                  <a:prstClr val="black"/>
                </a:solidFill>
              </a:rPr>
              <a:t>Incorporate bias “interrupters”, “nudges” and “primers” at key points in internal processes:</a:t>
            </a:r>
          </a:p>
          <a:p>
            <a:pPr lvl="0"/>
            <a:endParaRPr lang="en-GB" sz="2400" dirty="0">
              <a:solidFill>
                <a:prstClr val="black"/>
              </a:solidFill>
            </a:endParaRPr>
          </a:p>
          <a:p>
            <a:pPr lvl="0"/>
            <a:r>
              <a:rPr lang="en-GB" sz="2400" dirty="0">
                <a:solidFill>
                  <a:prstClr val="black"/>
                </a:solidFill>
              </a:rPr>
              <a:t>Remind people about the potential for bias and encourage them to be more objective</a:t>
            </a:r>
          </a:p>
          <a:p>
            <a:pPr lvl="0"/>
            <a:r>
              <a:rPr lang="en-GB" sz="2400" dirty="0">
                <a:solidFill>
                  <a:prstClr val="black"/>
                </a:solidFill>
              </a:rPr>
              <a:t>Give them positive role models</a:t>
            </a:r>
          </a:p>
          <a:p>
            <a:pPr lvl="0"/>
            <a:r>
              <a:rPr lang="en-GB" sz="2400" dirty="0">
                <a:solidFill>
                  <a:prstClr val="black"/>
                </a:solidFill>
              </a:rPr>
              <a:t>Use “observational bias” and “confirmation bias” in a positive way</a:t>
            </a:r>
          </a:p>
          <a:p>
            <a:pPr lvl="0"/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2E7336-B11E-4137-BBCF-974FA6D67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7269" y="540297"/>
            <a:ext cx="1463167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09905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What can we do about it?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45941"/>
            <a:ext cx="10515600" cy="3871762"/>
          </a:xfrm>
        </p:spPr>
        <p:txBody>
          <a:bodyPr>
            <a:normAutofit/>
          </a:bodyPr>
          <a:lstStyle/>
          <a:p>
            <a:pPr lvl="0"/>
            <a:r>
              <a:rPr lang="en-GB" sz="2400" dirty="0">
                <a:solidFill>
                  <a:prstClr val="black"/>
                </a:solidFill>
              </a:rPr>
              <a:t>Establish an inclusive culture, where people are encouraged to speak up and if appropriate to challenge the status quo</a:t>
            </a:r>
          </a:p>
          <a:p>
            <a:pPr lvl="0"/>
            <a:r>
              <a:rPr lang="en-GB" sz="2400" dirty="0">
                <a:solidFill>
                  <a:prstClr val="black"/>
                </a:solidFill>
              </a:rPr>
              <a:t>Let everyone, and every opinion, be heard</a:t>
            </a:r>
          </a:p>
          <a:p>
            <a:pPr lvl="0"/>
            <a:r>
              <a:rPr lang="en-GB" sz="2400" dirty="0">
                <a:solidFill>
                  <a:prstClr val="black"/>
                </a:solidFill>
              </a:rPr>
              <a:t>Call out stereotypes, generalisations, assumptions and other sloppy, ill-based thought processes </a:t>
            </a:r>
          </a:p>
          <a:p>
            <a:pPr lvl="1"/>
            <a:r>
              <a:rPr lang="en-GB" sz="2000" dirty="0">
                <a:solidFill>
                  <a:prstClr val="black"/>
                </a:solidFill>
              </a:rPr>
              <a:t>(Including our own)</a:t>
            </a:r>
          </a:p>
          <a:p>
            <a:pPr lvl="0"/>
            <a:r>
              <a:rPr lang="en-GB" sz="2400" dirty="0">
                <a:solidFill>
                  <a:prstClr val="black"/>
                </a:solidFill>
              </a:rPr>
              <a:t>Promote positive and stereotype-challenging role models, in our own organisation and beyond</a:t>
            </a:r>
          </a:p>
          <a:p>
            <a:pPr lvl="1"/>
            <a:r>
              <a:rPr lang="en-GB" sz="2000" dirty="0">
                <a:solidFill>
                  <a:prstClr val="black"/>
                </a:solidFill>
              </a:rPr>
              <a:t>(Check corporate literature)</a:t>
            </a:r>
          </a:p>
          <a:p>
            <a:pPr lvl="0"/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2E7336-B11E-4137-BBCF-974FA6D67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7269" y="540297"/>
            <a:ext cx="1463167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6290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8127A84-0ECB-4141-B172-BC6D33E3E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99031" y="365125"/>
            <a:ext cx="1734659" cy="1171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3EFC93-0E5E-444A-BD4B-647602B02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774" y="950877"/>
            <a:ext cx="5348064" cy="3242148"/>
          </a:xfrm>
          <a:prstGeom prst="rect">
            <a:avLst/>
          </a:prstGeom>
        </p:spPr>
      </p:pic>
      <p:pic>
        <p:nvPicPr>
          <p:cNvPr id="6" name="Picture 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0B3DEBA3-AAEC-48B1-931B-F67D885A1B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32" y="3297016"/>
            <a:ext cx="6123295" cy="298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925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90FE681-1E05-478A-89DC-5F7AB37CF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84212" y="685799"/>
            <a:ext cx="3747111" cy="4892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defTabSz="457200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200" b="1" cap="all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Let’s make some </a:t>
            </a:r>
          </a:p>
          <a:p>
            <a:pPr algn="r" defTabSz="457200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200" b="1" cap="all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sweeping </a:t>
            </a:r>
            <a:r>
              <a:rPr lang="en-US" sz="3200" b="1" cap="all" dirty="0" err="1">
                <a:ln w="3175" cmpd="sng">
                  <a:noFill/>
                </a:ln>
                <a:latin typeface="+mj-lt"/>
                <a:ea typeface="+mj-ea"/>
                <a:cs typeface="+mj-cs"/>
              </a:rPr>
              <a:t>generalisations</a:t>
            </a:r>
            <a:endParaRPr lang="en-US" sz="3200" b="1" cap="all" dirty="0">
              <a:ln w="3175" cmpd="sng">
                <a:noFill/>
              </a:ln>
              <a:latin typeface="+mj-lt"/>
              <a:ea typeface="+mj-ea"/>
              <a:cs typeface="+mj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E2F21DC-5F0E-42CF-B89C-C1E25E175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0783" y="1532373"/>
            <a:ext cx="0" cy="3198892"/>
          </a:xfrm>
          <a:prstGeom prst="line">
            <a:avLst/>
          </a:prstGeom>
          <a:ln w="19050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CC54D9-5524-49B2-B4D8-0325FE986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9962" y="685799"/>
            <a:ext cx="6288260" cy="4892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514122" indent="-514122" defTabSz="457200"/>
            <a:r>
              <a:rPr lang="en-US" dirty="0">
                <a:solidFill>
                  <a:schemeClr val="tx1"/>
                </a:solidFill>
              </a:rPr>
              <a:t>Boys are better at </a:t>
            </a:r>
            <a:r>
              <a:rPr lang="en-US" dirty="0" err="1">
                <a:solidFill>
                  <a:schemeClr val="tx1"/>
                </a:solidFill>
              </a:rPr>
              <a:t>maths</a:t>
            </a:r>
            <a:r>
              <a:rPr lang="en-US" dirty="0">
                <a:solidFill>
                  <a:schemeClr val="tx1"/>
                </a:solidFill>
              </a:rPr>
              <a:t> and science</a:t>
            </a:r>
          </a:p>
          <a:p>
            <a:pPr marL="514122" indent="-514122" defTabSz="457200"/>
            <a:r>
              <a:rPr lang="en-US" dirty="0">
                <a:solidFill>
                  <a:schemeClr val="tx1"/>
                </a:solidFill>
              </a:rPr>
              <a:t>Women are better at multi-tasking </a:t>
            </a:r>
          </a:p>
          <a:p>
            <a:pPr marL="514122" indent="-514122" defTabSz="457200"/>
            <a:r>
              <a:rPr lang="en-US" dirty="0">
                <a:solidFill>
                  <a:schemeClr val="tx1"/>
                </a:solidFill>
              </a:rPr>
              <a:t>Young people are better with technology</a:t>
            </a:r>
          </a:p>
          <a:p>
            <a:pPr marL="514122" indent="-514122" defTabSz="457200"/>
            <a:r>
              <a:rPr lang="en-US" dirty="0">
                <a:solidFill>
                  <a:schemeClr val="tx1"/>
                </a:solidFill>
              </a:rPr>
              <a:t>Anxious people can’t handle the stress of IP work</a:t>
            </a:r>
          </a:p>
          <a:p>
            <a:pPr marL="514122" indent="-514122" defTabSz="457200"/>
            <a:r>
              <a:rPr lang="en-US" dirty="0">
                <a:solidFill>
                  <a:schemeClr val="tx1"/>
                </a:solidFill>
              </a:rPr>
              <a:t>People with children are inflexible</a:t>
            </a:r>
          </a:p>
          <a:p>
            <a:pPr marL="514122" indent="-514122" defTabSz="457200"/>
            <a:r>
              <a:rPr lang="en-US" dirty="0">
                <a:solidFill>
                  <a:schemeClr val="tx1"/>
                </a:solidFill>
              </a:rPr>
              <a:t>Older people are more resistant to change</a:t>
            </a:r>
          </a:p>
          <a:p>
            <a:pPr defTabSz="457200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6C805D-52E4-466B-BA81-ACDAF3A4F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671" y="5316575"/>
            <a:ext cx="1463167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56759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What can we do about it?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45941"/>
            <a:ext cx="10515600" cy="3871762"/>
          </a:xfrm>
        </p:spPr>
        <p:txBody>
          <a:bodyPr>
            <a:normAutofit/>
          </a:bodyPr>
          <a:lstStyle/>
          <a:p>
            <a:pPr lvl="0"/>
            <a:r>
              <a:rPr lang="en-GB" sz="2400" dirty="0">
                <a:solidFill>
                  <a:prstClr val="black"/>
                </a:solidFill>
              </a:rPr>
              <a:t>Mix with our “out-groups”</a:t>
            </a:r>
          </a:p>
          <a:p>
            <a:pPr lvl="0"/>
            <a:r>
              <a:rPr lang="en-GB" sz="2400" dirty="0">
                <a:solidFill>
                  <a:prstClr val="black"/>
                </a:solidFill>
              </a:rPr>
              <a:t>Broaden our “in-groups”</a:t>
            </a:r>
          </a:p>
          <a:p>
            <a:pPr lvl="0"/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2E7336-B11E-4137-BBCF-974FA6D67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7269" y="540297"/>
            <a:ext cx="1463167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59165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What can we do about it?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45941"/>
            <a:ext cx="10515600" cy="3871762"/>
          </a:xfrm>
        </p:spPr>
        <p:txBody>
          <a:bodyPr>
            <a:normAutofit/>
          </a:bodyPr>
          <a:lstStyle/>
          <a:p>
            <a:pPr lvl="0"/>
            <a:r>
              <a:rPr lang="en-GB" sz="2400" dirty="0">
                <a:solidFill>
                  <a:prstClr val="black"/>
                </a:solidFill>
              </a:rPr>
              <a:t>Pay particular attention to the way we:</a:t>
            </a:r>
          </a:p>
          <a:p>
            <a:pPr lvl="1"/>
            <a:r>
              <a:rPr lang="en-GB" dirty="0">
                <a:solidFill>
                  <a:prstClr val="black"/>
                </a:solidFill>
              </a:rPr>
              <a:t>Recruit</a:t>
            </a:r>
          </a:p>
          <a:p>
            <a:pPr lvl="1"/>
            <a:r>
              <a:rPr lang="en-GB" dirty="0">
                <a:solidFill>
                  <a:prstClr val="black"/>
                </a:solidFill>
              </a:rPr>
              <a:t>Appraise</a:t>
            </a:r>
          </a:p>
          <a:p>
            <a:pPr lvl="1"/>
            <a:r>
              <a:rPr lang="en-GB" dirty="0">
                <a:solidFill>
                  <a:prstClr val="black"/>
                </a:solidFill>
              </a:rPr>
              <a:t>Allocate work</a:t>
            </a:r>
          </a:p>
          <a:p>
            <a:pPr lvl="1"/>
            <a:r>
              <a:rPr lang="en-GB" dirty="0">
                <a:solidFill>
                  <a:prstClr val="black"/>
                </a:solidFill>
              </a:rPr>
              <a:t>Build teams</a:t>
            </a:r>
          </a:p>
          <a:p>
            <a:pPr lvl="0"/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2E7336-B11E-4137-BBCF-974FA6D67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7269" y="540297"/>
            <a:ext cx="1463167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17825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905BA41-EE6E-4F80-8636-447F22DD7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54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8465" y="3298722"/>
            <a:ext cx="8495070" cy="178440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Some practical steps</a:t>
            </a:r>
            <a:b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for specific situations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D7549B2-EE05-4558-8C64-AC46755F2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25914" y="889251"/>
            <a:ext cx="2140172" cy="2140172"/>
          </a:xfrm>
          <a:prstGeom prst="ellipse">
            <a:avLst/>
          </a:prstGeom>
          <a:solidFill>
            <a:srgbClr val="FFFFFF"/>
          </a:solidFill>
          <a:ln w="19050">
            <a:solidFill>
              <a:srgbClr val="E0FF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E100B8-A784-40FF-B423-DDDFC9EF6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7115" y="1424956"/>
            <a:ext cx="1517772" cy="106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14639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Practical steps: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Recruitment</a:t>
            </a:r>
          </a:p>
        </p:txBody>
      </p:sp>
      <p:sp>
        <p:nvSpPr>
          <p:cNvPr id="13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E100B8-A784-40FF-B423-DDDFC9EF6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49" y="2149830"/>
            <a:ext cx="3661831" cy="257853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pPr lvl="0"/>
            <a:r>
              <a:rPr lang="en-GB" sz="2000" dirty="0">
                <a:solidFill>
                  <a:srgbClr val="000000"/>
                </a:solidFill>
              </a:rPr>
              <a:t>Sift applications “blind” for relevant criteria:</a:t>
            </a:r>
          </a:p>
          <a:p>
            <a:pPr lvl="1"/>
            <a:r>
              <a:rPr lang="en-GB" sz="2000" dirty="0">
                <a:solidFill>
                  <a:srgbClr val="000000"/>
                </a:solidFill>
              </a:rPr>
              <a:t>Name (which can lead to assumptions based on gender and/or ethnicity) </a:t>
            </a:r>
          </a:p>
          <a:p>
            <a:pPr lvl="1"/>
            <a:r>
              <a:rPr lang="en-GB" sz="2000" dirty="0">
                <a:solidFill>
                  <a:srgbClr val="000000"/>
                </a:solidFill>
              </a:rPr>
              <a:t>Educational background (to increase social mobility)</a:t>
            </a:r>
          </a:p>
          <a:p>
            <a:pPr lvl="0"/>
            <a:r>
              <a:rPr lang="en-GB" sz="2000" dirty="0">
                <a:solidFill>
                  <a:srgbClr val="000000"/>
                </a:solidFill>
              </a:rPr>
              <a:t>Evidence that this makes a difference:</a:t>
            </a:r>
          </a:p>
          <a:p>
            <a:pPr lvl="1"/>
            <a:r>
              <a:rPr lang="en-GB" sz="2000" dirty="0">
                <a:solidFill>
                  <a:srgbClr val="000000"/>
                </a:solidFill>
              </a:rPr>
              <a:t>Blind auditions for orchestras</a:t>
            </a:r>
          </a:p>
          <a:p>
            <a:pPr lvl="1"/>
            <a:r>
              <a:rPr lang="en-GB" sz="2000" dirty="0">
                <a:solidFill>
                  <a:srgbClr val="000000"/>
                </a:solidFill>
              </a:rPr>
              <a:t>2009 DWP research on job applications, names and ethnicity</a:t>
            </a:r>
          </a:p>
          <a:p>
            <a:endParaRPr lang="en-GB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50872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Practical steps: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Recruitment</a:t>
            </a:r>
          </a:p>
        </p:txBody>
      </p:sp>
      <p:sp>
        <p:nvSpPr>
          <p:cNvPr id="13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3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E100B8-A784-40FF-B423-DDDFC9EF6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49" y="2149830"/>
            <a:ext cx="3661831" cy="257853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pPr lvl="0"/>
            <a:r>
              <a:rPr lang="en-GB" sz="2000" dirty="0"/>
              <a:t>Assess applicants against objective criteria (</a:t>
            </a:r>
            <a:r>
              <a:rPr lang="en-GB" sz="2000" dirty="0" err="1"/>
              <a:t>eg</a:t>
            </a:r>
            <a:r>
              <a:rPr lang="en-GB" sz="2000" dirty="0"/>
              <a:t> competencies), using score-cards, and require selectors to justify their decisions accordingly</a:t>
            </a:r>
          </a:p>
          <a:p>
            <a:pPr lvl="0"/>
            <a:r>
              <a:rPr lang="en-GB" sz="2000" dirty="0"/>
              <a:t>Have more than one person looking at each CV against the same criteria</a:t>
            </a:r>
          </a:p>
          <a:p>
            <a:pPr lvl="0"/>
            <a:r>
              <a:rPr lang="en-GB" sz="2000" dirty="0"/>
              <a:t>Make selection panels as diverse as possible</a:t>
            </a:r>
          </a:p>
          <a:p>
            <a:endParaRPr lang="en-GB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49416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Practical steps: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Recruitment</a:t>
            </a:r>
          </a:p>
        </p:txBody>
      </p:sp>
      <p:sp>
        <p:nvSpPr>
          <p:cNvPr id="13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3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E100B8-A784-40FF-B423-DDDFC9EF6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49" y="2149830"/>
            <a:ext cx="3661831" cy="257853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pPr lvl="0"/>
            <a:r>
              <a:rPr lang="en-GB" sz="2000" dirty="0"/>
              <a:t>Broaden where and how you advertise vacancies:</a:t>
            </a:r>
          </a:p>
          <a:p>
            <a:pPr lvl="1"/>
            <a:r>
              <a:rPr lang="en-GB" sz="2000" dirty="0"/>
              <a:t>Which publications do you advertise in?</a:t>
            </a:r>
          </a:p>
          <a:p>
            <a:pPr lvl="1"/>
            <a:r>
              <a:rPr lang="en-GB" sz="2000" dirty="0"/>
              <a:t>What images do you use?</a:t>
            </a:r>
          </a:p>
          <a:p>
            <a:endParaRPr lang="en-GB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20745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8127A84-0ECB-4141-B172-BC6D33E3E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99031" y="365125"/>
            <a:ext cx="1734659" cy="1171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021EB5-269F-483D-A44B-CDD51A47A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717" y="777010"/>
            <a:ext cx="7955970" cy="530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7478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Practical steps: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Recruitment</a:t>
            </a:r>
          </a:p>
        </p:txBody>
      </p:sp>
      <p:sp>
        <p:nvSpPr>
          <p:cNvPr id="13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3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E100B8-A784-40FF-B423-DDDFC9EF6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49" y="2149830"/>
            <a:ext cx="3661831" cy="257853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pPr lvl="0"/>
            <a:r>
              <a:rPr lang="en-GB" sz="2000" dirty="0"/>
              <a:t>Broaden where and how you advertise vacancies:</a:t>
            </a:r>
          </a:p>
          <a:p>
            <a:pPr lvl="1"/>
            <a:r>
              <a:rPr lang="en-GB" sz="2000" dirty="0"/>
              <a:t>Which publications do you advertise in?</a:t>
            </a:r>
          </a:p>
          <a:p>
            <a:pPr lvl="1"/>
            <a:r>
              <a:rPr lang="en-GB" sz="2000" dirty="0"/>
              <a:t>Avoid unduly restrictive images</a:t>
            </a:r>
          </a:p>
          <a:p>
            <a:pPr lvl="1"/>
            <a:r>
              <a:rPr lang="en-GB" sz="2000" dirty="0"/>
              <a:t>Beware language that might put some people off </a:t>
            </a:r>
          </a:p>
          <a:p>
            <a:pPr lvl="2"/>
            <a:r>
              <a:rPr lang="en-GB" sz="1600" dirty="0"/>
              <a:t>(</a:t>
            </a:r>
            <a:r>
              <a:rPr lang="en-GB" sz="1600" dirty="0" err="1"/>
              <a:t>eg</a:t>
            </a:r>
            <a:r>
              <a:rPr lang="en-GB" sz="1600" dirty="0"/>
              <a:t> unduly feminine, too elitist)</a:t>
            </a:r>
          </a:p>
          <a:p>
            <a:pPr lvl="1"/>
            <a:r>
              <a:rPr lang="en-GB" sz="2000" dirty="0"/>
              <a:t>Limit the advert to the essential criteria</a:t>
            </a:r>
          </a:p>
          <a:p>
            <a:endParaRPr lang="en-GB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61043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Practical steps: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Recruitment</a:t>
            </a:r>
          </a:p>
        </p:txBody>
      </p:sp>
      <p:sp>
        <p:nvSpPr>
          <p:cNvPr id="13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3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E100B8-A784-40FF-B423-DDDFC9EF6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49" y="2149830"/>
            <a:ext cx="3661831" cy="257853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r>
              <a:rPr lang="en-GB" sz="2000" dirty="0"/>
              <a:t>“Prime” (or “nudge”) decision-makers at critical points in the selection procedure</a:t>
            </a:r>
          </a:p>
          <a:p>
            <a:r>
              <a:rPr lang="en-GB" sz="2000" dirty="0"/>
              <a:t>Remind them of the dangers of bias</a:t>
            </a:r>
          </a:p>
          <a:p>
            <a:endParaRPr lang="en-GB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25204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anchor="b">
            <a:normAutofit/>
          </a:bodyPr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Practical steps: Performance reviews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3E100B8-A784-40FF-B423-DDDFC9EF6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477" y="4024452"/>
            <a:ext cx="2251747" cy="158560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5354" y="2985088"/>
            <a:ext cx="6282169" cy="3215749"/>
          </a:xfrm>
        </p:spPr>
        <p:txBody>
          <a:bodyPr>
            <a:normAutofit/>
          </a:bodyPr>
          <a:lstStyle/>
          <a:p>
            <a:pPr lvl="0"/>
            <a:r>
              <a:rPr lang="en-GB" sz="2400" dirty="0"/>
              <a:t>Take similar precautions with performance review and promotion processes and when setting targets</a:t>
            </a:r>
          </a:p>
          <a:p>
            <a:pPr lvl="0"/>
            <a:r>
              <a:rPr lang="en-US" sz="2400" dirty="0"/>
              <a:t>Make sure you have objective assessment criteria, and stick to them </a:t>
            </a:r>
          </a:p>
          <a:p>
            <a:pPr lvl="0"/>
            <a:r>
              <a:rPr lang="en-US" sz="2400" dirty="0"/>
              <a:t>Canvass views from several people</a:t>
            </a:r>
          </a:p>
          <a:p>
            <a:pPr lvl="0"/>
            <a:endParaRPr lang="en-GB" sz="2400" dirty="0"/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873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What is “unconscious bias”?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387176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GB" sz="2400" i="1" dirty="0">
                <a:solidFill>
                  <a:prstClr val="black"/>
                </a:solidFill>
              </a:rPr>
              <a:t>Key types of bias:</a:t>
            </a:r>
          </a:p>
          <a:p>
            <a:pPr marL="0" lvl="0" indent="0">
              <a:buNone/>
            </a:pPr>
            <a:endParaRPr lang="en-GB" sz="2400" i="1" dirty="0">
              <a:solidFill>
                <a:prstClr val="black"/>
              </a:solidFill>
            </a:endParaRPr>
          </a:p>
          <a:p>
            <a:pPr lvl="0"/>
            <a:r>
              <a:rPr lang="en-GB" sz="2400" dirty="0">
                <a:solidFill>
                  <a:prstClr val="black"/>
                </a:solidFill>
              </a:rPr>
              <a:t>Unconscious:</a:t>
            </a:r>
          </a:p>
          <a:p>
            <a:pPr lvl="1"/>
            <a:r>
              <a:rPr lang="en-GB" dirty="0">
                <a:solidFill>
                  <a:prstClr val="black"/>
                </a:solidFill>
              </a:rPr>
              <a:t>Without realising, making an unjustified assumption about someone or something, often based on what you’ve already experienced</a:t>
            </a:r>
          </a:p>
          <a:p>
            <a:pPr marL="0" indent="0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2E7336-B11E-4137-BBCF-974FA6D67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7269" y="540297"/>
            <a:ext cx="1463167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37306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anchor="b">
            <a:normAutofit/>
          </a:bodyPr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Practical steps: Performance reviews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3E100B8-A784-40FF-B423-DDDFC9EF6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477" y="4024452"/>
            <a:ext cx="2251747" cy="158560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5354" y="3118661"/>
            <a:ext cx="6282169" cy="32157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Gather objective evidence (</a:t>
            </a:r>
            <a:r>
              <a:rPr lang="en-GB" sz="2400" dirty="0" err="1"/>
              <a:t>eg</a:t>
            </a:r>
            <a:r>
              <a:rPr lang="en-GB" sz="2400" dirty="0"/>
              <a:t> of success or failure rate, attendance record, etc)</a:t>
            </a:r>
          </a:p>
          <a:p>
            <a:pPr marL="0" indent="0">
              <a:buNone/>
            </a:pPr>
            <a:r>
              <a:rPr lang="en-GB" sz="2400" dirty="0"/>
              <a:t>to avoid “confirmation bias” or seeing patterns or clusters that don’t really exist</a:t>
            </a:r>
          </a:p>
          <a:p>
            <a:pPr lvl="0"/>
            <a:endParaRPr lang="en-GB" sz="2400" dirty="0"/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45170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105" y="802955"/>
            <a:ext cx="4090130" cy="1454051"/>
          </a:xfrm>
        </p:spPr>
        <p:txBody>
          <a:bodyPr>
            <a:normAutofit fontScale="90000"/>
          </a:bodyPr>
          <a:lstStyle/>
          <a:p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Practical steps:</a:t>
            </a:r>
            <a:b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allocation &amp; teams</a:t>
            </a:r>
          </a:p>
        </p:txBody>
      </p:sp>
      <p:sp>
        <p:nvSpPr>
          <p:cNvPr id="13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3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E100B8-A784-40FF-B423-DDDFC9EF6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49" y="2149830"/>
            <a:ext cx="3661831" cy="257853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r>
              <a:rPr lang="en-GB" sz="2000" dirty="0"/>
              <a:t>Beware “ingroups” when allocating work</a:t>
            </a:r>
          </a:p>
          <a:p>
            <a:r>
              <a:rPr lang="en-GB" sz="2000" dirty="0"/>
              <a:t>Mix things up a bit…</a:t>
            </a:r>
          </a:p>
        </p:txBody>
      </p:sp>
    </p:spTree>
    <p:extLst>
      <p:ext uri="{BB962C8B-B14F-4D97-AF65-F5344CB8AC3E}">
        <p14:creationId xmlns:p14="http://schemas.microsoft.com/office/powerpoint/2010/main" val="381783730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105" y="802955"/>
            <a:ext cx="4090130" cy="1454051"/>
          </a:xfrm>
        </p:spPr>
        <p:txBody>
          <a:bodyPr>
            <a:normAutofit fontScale="90000"/>
          </a:bodyPr>
          <a:lstStyle/>
          <a:p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Practical steps:</a:t>
            </a:r>
            <a:b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allocation &amp; teams</a:t>
            </a:r>
          </a:p>
        </p:txBody>
      </p:sp>
      <p:sp>
        <p:nvSpPr>
          <p:cNvPr id="13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3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E100B8-A784-40FF-B423-DDDFC9EF6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49" y="2149830"/>
            <a:ext cx="3661831" cy="257853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0574" y="2421682"/>
            <a:ext cx="4907393" cy="3639289"/>
          </a:xfrm>
        </p:spPr>
        <p:txBody>
          <a:bodyPr anchor="ctr">
            <a:normAutofit/>
          </a:bodyPr>
          <a:lstStyle/>
          <a:p>
            <a:r>
              <a:rPr lang="en-US" sz="2000" dirty="0"/>
              <a:t>Aim for “cognitive diversity” (</a:t>
            </a:r>
            <a:r>
              <a:rPr lang="en-US" sz="2000" dirty="0" err="1"/>
              <a:t>ie</a:t>
            </a:r>
            <a:r>
              <a:rPr lang="en-US" sz="2000" dirty="0"/>
              <a:t> different approaches, perspectives, working styles)</a:t>
            </a:r>
          </a:p>
          <a:p>
            <a:r>
              <a:rPr lang="en-US" sz="2000" dirty="0"/>
              <a:t>More diverse teams have been shown to be more productive</a:t>
            </a:r>
          </a:p>
          <a:p>
            <a:pPr lvl="1"/>
            <a:r>
              <a:rPr lang="en-US" sz="1600" dirty="0"/>
              <a:t>Different viewpoints help prevent groupthink and confirmation bias  </a:t>
            </a:r>
          </a:p>
          <a:p>
            <a:r>
              <a:rPr lang="en-US" sz="2000" dirty="0"/>
              <a:t>Be creative about working patterns and approaches to a task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61461729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anchor="b"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Other practical steps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3E100B8-A784-40FF-B423-DDDFC9EF6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477" y="4024452"/>
            <a:ext cx="2251747" cy="158560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5354" y="3118661"/>
            <a:ext cx="6282169" cy="3215749"/>
          </a:xfrm>
        </p:spPr>
        <p:txBody>
          <a:bodyPr>
            <a:normAutofit/>
          </a:bodyPr>
          <a:lstStyle/>
          <a:p>
            <a:pPr lvl="0"/>
            <a:r>
              <a:rPr lang="en-GB" sz="2400" dirty="0"/>
              <a:t>See the IP Inclusive November 2017 toolkit</a:t>
            </a:r>
          </a:p>
          <a:p>
            <a:pPr lvl="0"/>
            <a:r>
              <a:rPr lang="en-GB" sz="2400" dirty="0"/>
              <a:t>Best practices you can embed into your organisation’s systems and procedures to reduce the impact of unconscious bias</a:t>
            </a:r>
          </a:p>
          <a:p>
            <a:pPr lvl="0"/>
            <a:endParaRPr lang="en-GB" sz="2400" dirty="0"/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89655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8127A84-0ECB-4141-B172-BC6D33E3E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99031" y="365125"/>
            <a:ext cx="1734659" cy="1171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23F257-9CC6-4F58-86CB-2FDB9D814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95" y="318408"/>
            <a:ext cx="10218056" cy="574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38348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8127A84-0ECB-4141-B172-BC6D33E3E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99031" y="365125"/>
            <a:ext cx="1734659" cy="1171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31E48C-8C04-4276-902F-31BDBD89F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5" y="266363"/>
            <a:ext cx="10091059" cy="567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70639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Summing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6429" y="2278173"/>
            <a:ext cx="6467867" cy="3450613"/>
          </a:xfrm>
        </p:spPr>
        <p:txBody>
          <a:bodyPr anchor="ctr">
            <a:normAutofit/>
          </a:bodyPr>
          <a:lstStyle/>
          <a:p>
            <a:pPr lvl="0"/>
            <a:r>
              <a:rPr lang="en-GB" sz="2400" dirty="0"/>
              <a:t>Unconscious bias is all around us, in every decision we make</a:t>
            </a:r>
          </a:p>
          <a:p>
            <a:pPr lvl="0"/>
            <a:r>
              <a:rPr lang="en-GB" sz="2400" dirty="0"/>
              <a:t>We apply it to people, roles, assessments, situations, data interpretation</a:t>
            </a:r>
          </a:p>
          <a:p>
            <a:pPr lvl="0"/>
            <a:r>
              <a:rPr lang="en-GB" sz="2400" dirty="0"/>
              <a:t>It can have particularly detrimental impacts on work-related decisions around recruitment; staff appraisal and development; work allocation and team building</a:t>
            </a:r>
          </a:p>
          <a:p>
            <a:endParaRPr lang="en-GB" sz="2400" dirty="0"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3C4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FFA6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0C20619-DC05-441B-862B-6B1892E57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254442" y="2911727"/>
            <a:ext cx="1462088" cy="103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781105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Summing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6429" y="2278173"/>
            <a:ext cx="6467867" cy="3450613"/>
          </a:xfrm>
        </p:spPr>
        <p:txBody>
          <a:bodyPr anchor="ctr">
            <a:normAutofit/>
          </a:bodyPr>
          <a:lstStyle/>
          <a:p>
            <a:pPr lvl="0"/>
            <a:r>
              <a:rPr lang="en-GB" sz="2400" dirty="0"/>
              <a:t>It’s a natural thing; we shouldn’t beat ourselves up about it</a:t>
            </a:r>
          </a:p>
          <a:p>
            <a:pPr lvl="0"/>
            <a:r>
              <a:rPr lang="en-GB" sz="2400" dirty="0"/>
              <a:t>But we must be aware of it and do what we can to reduce it</a:t>
            </a:r>
          </a:p>
          <a:p>
            <a:endParaRPr lang="en-GB" sz="2400" dirty="0"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3C4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FFA6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0C20619-DC05-441B-862B-6B1892E57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254442" y="2911727"/>
            <a:ext cx="1462088" cy="103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766155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Summing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6429" y="2278173"/>
            <a:ext cx="6467867" cy="3450613"/>
          </a:xfrm>
        </p:spPr>
        <p:txBody>
          <a:bodyPr anchor="ctr">
            <a:normAutofit/>
          </a:bodyPr>
          <a:lstStyle/>
          <a:p>
            <a:pPr lvl="0"/>
            <a:r>
              <a:rPr lang="en-GB" sz="2400" dirty="0"/>
              <a:t>Probably the most effective ways of tackling it are:</a:t>
            </a:r>
          </a:p>
          <a:p>
            <a:pPr lvl="1"/>
            <a:r>
              <a:rPr lang="en-GB" sz="2000" dirty="0"/>
              <a:t>Training and awareness-raising</a:t>
            </a:r>
          </a:p>
          <a:p>
            <a:pPr lvl="1"/>
            <a:r>
              <a:rPr lang="en-GB" sz="2000" dirty="0"/>
              <a:t>Making our decisions more objective and considered</a:t>
            </a:r>
          </a:p>
          <a:p>
            <a:pPr lvl="1"/>
            <a:r>
              <a:rPr lang="en-US" sz="2000" dirty="0"/>
              <a:t>Building bias “interrupters” and “nudges” into our systems and procedures</a:t>
            </a:r>
          </a:p>
          <a:p>
            <a:pPr lvl="1"/>
            <a:r>
              <a:rPr lang="en-GB" sz="2000" dirty="0"/>
              <a:t>Creating an inclusive and open working culture</a:t>
            </a:r>
          </a:p>
          <a:p>
            <a:endParaRPr lang="en-GB" sz="2400" dirty="0"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3C4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FFA6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0C20619-DC05-441B-862B-6B1892E57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254442" y="2911727"/>
            <a:ext cx="1462088" cy="103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654666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How to find out more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1391" y="2269173"/>
            <a:ext cx="10515600" cy="3871762"/>
          </a:xfrm>
        </p:spPr>
        <p:txBody>
          <a:bodyPr>
            <a:norm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dirty="0">
                <a:latin typeface="Arial" charset="0"/>
              </a:rPr>
              <a:t>www.ipinclusive.org.uk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dirty="0">
                <a:latin typeface="Arial" charset="0"/>
              </a:rPr>
              <a:t>www.careersinideas.org.uk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2400" dirty="0"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dirty="0">
                <a:latin typeface="Arial" charset="0"/>
              </a:rPr>
              <a:t>contactipinclusive@gmail.com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2400" dirty="0"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000" dirty="0">
                <a:latin typeface="Arial" charset="0"/>
              </a:rPr>
              <a:t>@</a:t>
            </a:r>
            <a:r>
              <a:rPr lang="en-GB" altLang="en-US" sz="2000" dirty="0" err="1">
                <a:latin typeface="Arial" charset="0"/>
              </a:rPr>
              <a:t>IPInclusive</a:t>
            </a:r>
            <a:endParaRPr lang="en-GB" altLang="en-US" sz="2000" dirty="0"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000" dirty="0">
                <a:latin typeface="Arial" charset="0"/>
              </a:rPr>
              <a:t>@</a:t>
            </a:r>
            <a:r>
              <a:rPr lang="en-GB" altLang="en-US" sz="2000" dirty="0" err="1">
                <a:latin typeface="Arial" charset="0"/>
              </a:rPr>
              <a:t>bameipinclusive</a:t>
            </a:r>
            <a:endParaRPr lang="en-GB" altLang="en-US" sz="2000" dirty="0"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000" dirty="0">
                <a:latin typeface="Arial" charset="0"/>
              </a:rPr>
              <a:t>@</a:t>
            </a:r>
            <a:r>
              <a:rPr lang="en-GB" altLang="en-US" sz="2000" dirty="0" err="1">
                <a:latin typeface="Arial" charset="0"/>
              </a:rPr>
              <a:t>IP_Ability</a:t>
            </a:r>
            <a:endParaRPr lang="en-GB" altLang="en-US" sz="2000" dirty="0"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000" dirty="0">
                <a:latin typeface="Arial" charset="0"/>
              </a:rPr>
              <a:t>@</a:t>
            </a:r>
            <a:r>
              <a:rPr lang="en-GB" altLang="en-US" sz="2000" dirty="0" err="1">
                <a:latin typeface="Arial" charset="0"/>
              </a:rPr>
              <a:t>ip_out</a:t>
            </a:r>
            <a:endParaRPr lang="en-GB" altLang="en-US" sz="2000" dirty="0"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000" dirty="0">
                <a:latin typeface="Arial" charset="0"/>
              </a:rPr>
              <a:t>@</a:t>
            </a:r>
            <a:r>
              <a:rPr lang="en-GB" altLang="en-US" sz="2000" dirty="0" err="1">
                <a:latin typeface="Arial" charset="0"/>
              </a:rPr>
              <a:t>WomeninIPI</a:t>
            </a:r>
            <a:endParaRPr lang="en-GB" altLang="en-US" sz="2000" dirty="0"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000" dirty="0">
                <a:latin typeface="Arial" charset="0"/>
              </a:rPr>
              <a:t>@</a:t>
            </a:r>
            <a:r>
              <a:rPr lang="en-GB" altLang="en-US" sz="2000" dirty="0" err="1">
                <a:latin typeface="Arial" charset="0"/>
              </a:rPr>
              <a:t>CareersInIdeas</a:t>
            </a:r>
            <a:endParaRPr lang="en-GB" altLang="en-US" sz="2000" dirty="0">
              <a:latin typeface="Arial" charset="0"/>
            </a:endParaRPr>
          </a:p>
          <a:p>
            <a:pPr lvl="0"/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2E7336-B11E-4137-BBCF-974FA6D67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7269" y="540297"/>
            <a:ext cx="1463167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923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What is “unconscious bias”?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387176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GB" sz="2400" i="1" dirty="0">
                <a:solidFill>
                  <a:prstClr val="black"/>
                </a:solidFill>
              </a:rPr>
              <a:t>Key types of bias:</a:t>
            </a:r>
          </a:p>
          <a:p>
            <a:pPr marL="0" lvl="0" indent="0">
              <a:buNone/>
            </a:pPr>
            <a:endParaRPr lang="en-GB" sz="2400" i="1" dirty="0">
              <a:solidFill>
                <a:prstClr val="black"/>
              </a:solidFill>
            </a:endParaRPr>
          </a:p>
          <a:p>
            <a:pPr lvl="0"/>
            <a:r>
              <a:rPr lang="en-GB" sz="2400" dirty="0">
                <a:solidFill>
                  <a:prstClr val="black"/>
                </a:solidFill>
              </a:rPr>
              <a:t>Unconscious:</a:t>
            </a:r>
          </a:p>
          <a:p>
            <a:pPr lvl="1"/>
            <a:r>
              <a:rPr lang="en-GB" b="1" dirty="0">
                <a:solidFill>
                  <a:schemeClr val="accent2">
                    <a:lumMod val="75000"/>
                  </a:schemeClr>
                </a:solidFill>
              </a:rPr>
              <a:t>Without realising,</a:t>
            </a:r>
            <a:r>
              <a:rPr lang="en-GB" dirty="0">
                <a:solidFill>
                  <a:prstClr val="black"/>
                </a:solidFill>
              </a:rPr>
              <a:t> making an unjustified assumption about someone or something, often based on what you’ve already experienced</a:t>
            </a:r>
          </a:p>
          <a:p>
            <a:pPr marL="0" indent="0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2E7336-B11E-4137-BBCF-974FA6D67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7269" y="540297"/>
            <a:ext cx="1463167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15291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1" y="1894424"/>
            <a:ext cx="4523316" cy="356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3" y="1894417"/>
            <a:ext cx="5240867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728135"/>
            <a:ext cx="8536517" cy="586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903442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766" y="2278192"/>
            <a:ext cx="4645250" cy="2889114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GB" sz="5100" b="1" dirty="0">
                <a:solidFill>
                  <a:schemeClr val="bg1"/>
                </a:solidFill>
              </a:rPr>
              <a:t>Thank you for listening!</a:t>
            </a:r>
            <a:br>
              <a:rPr lang="en-GB" sz="5100" b="1" dirty="0">
                <a:solidFill>
                  <a:schemeClr val="bg1"/>
                </a:solidFill>
              </a:rPr>
            </a:br>
            <a:br>
              <a:rPr lang="en-GB" sz="5100" b="1" dirty="0">
                <a:solidFill>
                  <a:schemeClr val="bg1"/>
                </a:solidFill>
              </a:rPr>
            </a:br>
            <a:r>
              <a:rPr lang="en-GB" sz="5100" b="1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Any questions?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F5E2395-2866-47A9-A929-96E14EB3D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19382" y="1312825"/>
            <a:ext cx="4047843" cy="286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3DE200-6F47-4FDB-80E5-9849FA1D49F3}"/>
              </a:ext>
            </a:extLst>
          </p:cNvPr>
          <p:cNvSpPr txBox="1"/>
          <p:nvPr/>
        </p:nvSpPr>
        <p:spPr>
          <a:xfrm>
            <a:off x="3350404" y="6157608"/>
            <a:ext cx="5496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diversity and inclusion in IP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4FC97D-6202-4058-A3D4-C303ADDBA1DF}"/>
              </a:ext>
            </a:extLst>
          </p:cNvPr>
          <p:cNvSpPr txBox="1"/>
          <p:nvPr/>
        </p:nvSpPr>
        <p:spPr>
          <a:xfrm>
            <a:off x="1818394" y="6157608"/>
            <a:ext cx="2071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Working for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9162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2399</Words>
  <Application>Microsoft Office PowerPoint</Application>
  <PresentationFormat>Widescreen</PresentationFormat>
  <Paragraphs>342</Paragraphs>
  <Slides>91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91</vt:i4>
      </vt:variant>
    </vt:vector>
  </HeadingPairs>
  <TitlesOfParts>
    <vt:vector size="103" baseType="lpstr">
      <vt:lpstr>Arial</vt:lpstr>
      <vt:lpstr>Calibri</vt:lpstr>
      <vt:lpstr>Calibri Light</vt:lpstr>
      <vt:lpstr>Century Gothic</vt:lpstr>
      <vt:lpstr>Wingdings 3</vt:lpstr>
      <vt:lpstr>Office Theme</vt:lpstr>
      <vt:lpstr>5_Office Theme</vt:lpstr>
      <vt:lpstr>5_Slice</vt:lpstr>
      <vt:lpstr>10_Office Theme</vt:lpstr>
      <vt:lpstr>6_Office Theme</vt:lpstr>
      <vt:lpstr>14_Office Theme</vt:lpstr>
      <vt:lpstr>12_Office Theme</vt:lpstr>
      <vt:lpstr>Unconscious bias &amp; stereotypes in the workplace</vt:lpstr>
      <vt:lpstr>Biography: Andrea Brewster OBE</vt:lpstr>
      <vt:lpstr>Unconscious bias &amp; stereotypes in the workplace</vt:lpstr>
      <vt:lpstr>Before we start…</vt:lpstr>
      <vt:lpstr>What we’ll cover</vt:lpstr>
      <vt:lpstr>What is “unconscious bias”?</vt:lpstr>
      <vt:lpstr>PowerPoint Presentation</vt:lpstr>
      <vt:lpstr>What is “unconscious bias”?</vt:lpstr>
      <vt:lpstr>What is “unconscious bias”?</vt:lpstr>
      <vt:lpstr>What is “unconscious bias”?</vt:lpstr>
      <vt:lpstr>Why does it happen?</vt:lpstr>
      <vt:lpstr>PowerPoint Presentation</vt:lpstr>
      <vt:lpstr>PowerPoint Presentation</vt:lpstr>
      <vt:lpstr>PowerPoint Presentation</vt:lpstr>
      <vt:lpstr>Stereotypes</vt:lpstr>
      <vt:lpstr>PowerPoint Presentation</vt:lpstr>
      <vt:lpstr>PowerPoint Presentation</vt:lpstr>
      <vt:lpstr>PowerPoint Presentation</vt:lpstr>
      <vt:lpstr>PowerPoint Presentation</vt:lpstr>
      <vt:lpstr>How do we acquire these “biases”?</vt:lpstr>
      <vt:lpstr>PowerPoint Presentation</vt:lpstr>
      <vt:lpstr>Why does it happen?</vt:lpstr>
      <vt:lpstr>Stereotypes &amp; prejudices</vt:lpstr>
      <vt:lpstr>Stereotypes &amp; prejudices</vt:lpstr>
      <vt:lpstr>PowerPoint Presentation</vt:lpstr>
      <vt:lpstr>Stereotypes &amp; prejudices</vt:lpstr>
      <vt:lpstr>PowerPoint Presentation</vt:lpstr>
      <vt:lpstr>Types of unconscious bias</vt:lpstr>
      <vt:lpstr>PowerPoint Presentation</vt:lpstr>
      <vt:lpstr>Key types of unconscious bias (1)</vt:lpstr>
      <vt:lpstr>PowerPoint Presentation</vt:lpstr>
      <vt:lpstr>Key types of unconscious bias (1)</vt:lpstr>
      <vt:lpstr>Key types of unconscious bias (2)</vt:lpstr>
      <vt:lpstr>PowerPoint Presentation</vt:lpstr>
      <vt:lpstr>Key types of unconscious bias (2)</vt:lpstr>
      <vt:lpstr>Key types of unconscious bias (3)</vt:lpstr>
      <vt:lpstr>Key types of unconscious bias (3)</vt:lpstr>
      <vt:lpstr>Key types of unconscious bias (3)</vt:lpstr>
      <vt:lpstr>Key types of unconscious bias (4)</vt:lpstr>
      <vt:lpstr>Key types of unconscious bias (4)</vt:lpstr>
      <vt:lpstr>Key types of unconscious bias (5)</vt:lpstr>
      <vt:lpstr>Key types of unconscious bias (5)</vt:lpstr>
      <vt:lpstr>PowerPoint Presentation</vt:lpstr>
      <vt:lpstr>Key types of unconscious bias (5)</vt:lpstr>
      <vt:lpstr>Key types of unconscious bias (6)</vt:lpstr>
      <vt:lpstr>Key types of unconscious bias (6)</vt:lpstr>
      <vt:lpstr>A vase</vt:lpstr>
      <vt:lpstr>Two people talking</vt:lpstr>
      <vt:lpstr>Key types of unconscious bias (7)</vt:lpstr>
      <vt:lpstr>Key types of unconscious bias (6)</vt:lpstr>
      <vt:lpstr>PowerPoint Presentation</vt:lpstr>
      <vt:lpstr>Other types of unconscious bias</vt:lpstr>
      <vt:lpstr>Other types of unconscious bias</vt:lpstr>
      <vt:lpstr>PowerPoint Presentation</vt:lpstr>
      <vt:lpstr>Where does unconscious bias arise?</vt:lpstr>
      <vt:lpstr>Where does unconscious bias arise?</vt:lpstr>
      <vt:lpstr>Where does unconscious bias arise?</vt:lpstr>
      <vt:lpstr>Where does unconscious bias arise?</vt:lpstr>
      <vt:lpstr>Where does unconscious bias arise?</vt:lpstr>
      <vt:lpstr>Biases and stereotypes in your world…</vt:lpstr>
      <vt:lpstr>The impact of unconscious bias</vt:lpstr>
      <vt:lpstr>The impact of unconscious bias</vt:lpstr>
      <vt:lpstr>So what can we do about it?</vt:lpstr>
      <vt:lpstr>PowerPoint Presentation</vt:lpstr>
      <vt:lpstr>What can we do about it?</vt:lpstr>
      <vt:lpstr>What can we do about it?</vt:lpstr>
      <vt:lpstr>What can we do about it?</vt:lpstr>
      <vt:lpstr>What can we do about it?</vt:lpstr>
      <vt:lpstr>PowerPoint Presentation</vt:lpstr>
      <vt:lpstr>What can we do about it?</vt:lpstr>
      <vt:lpstr>What can we do about it?</vt:lpstr>
      <vt:lpstr>Some practical steps for specific situations</vt:lpstr>
      <vt:lpstr>Practical steps: Recruitment</vt:lpstr>
      <vt:lpstr>Practical steps: Recruitment</vt:lpstr>
      <vt:lpstr>Practical steps: Recruitment</vt:lpstr>
      <vt:lpstr>PowerPoint Presentation</vt:lpstr>
      <vt:lpstr>Practical steps: Recruitment</vt:lpstr>
      <vt:lpstr>Practical steps: Recruitment</vt:lpstr>
      <vt:lpstr>Practical steps: Performance reviews</vt:lpstr>
      <vt:lpstr>Practical steps: Performance reviews</vt:lpstr>
      <vt:lpstr>Practical steps: Work allocation &amp; teams</vt:lpstr>
      <vt:lpstr>Practical steps: Work allocation &amp; teams</vt:lpstr>
      <vt:lpstr>Other practical steps</vt:lpstr>
      <vt:lpstr>PowerPoint Presentation</vt:lpstr>
      <vt:lpstr>PowerPoint Presentation</vt:lpstr>
      <vt:lpstr>Summing up</vt:lpstr>
      <vt:lpstr>Summing up</vt:lpstr>
      <vt:lpstr>Summing up</vt:lpstr>
      <vt:lpstr>How to find out more</vt:lpstr>
      <vt:lpstr>PowerPoint Presentation</vt:lpstr>
      <vt:lpstr>Thank you for listening!  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Unconscious bias &amp; stereotypes in the workplace</dc:title>
  <dc:creator>Andrea Brewster</dc:creator>
  <cp:lastModifiedBy>Andrea Brewster</cp:lastModifiedBy>
  <cp:revision>33</cp:revision>
  <dcterms:created xsi:type="dcterms:W3CDTF">2020-01-31T19:31:48Z</dcterms:created>
  <dcterms:modified xsi:type="dcterms:W3CDTF">2020-02-11T08:48:46Z</dcterms:modified>
</cp:coreProperties>
</file>