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900" r:id="rId3"/>
    <p:sldMasterId id="2147484140" r:id="rId4"/>
  </p:sldMasterIdLst>
  <p:notesMasterIdLst>
    <p:notesMasterId r:id="rId31"/>
  </p:notesMasterIdLst>
  <p:handoutMasterIdLst>
    <p:handoutMasterId r:id="rId32"/>
  </p:handoutMasterIdLst>
  <p:sldIdLst>
    <p:sldId id="256" r:id="rId5"/>
    <p:sldId id="524" r:id="rId6"/>
    <p:sldId id="536" r:id="rId7"/>
    <p:sldId id="518" r:id="rId8"/>
    <p:sldId id="491" r:id="rId9"/>
    <p:sldId id="537" r:id="rId10"/>
    <p:sldId id="538" r:id="rId11"/>
    <p:sldId id="539" r:id="rId12"/>
    <p:sldId id="520" r:id="rId13"/>
    <p:sldId id="521" r:id="rId14"/>
    <p:sldId id="522" r:id="rId15"/>
    <p:sldId id="535" r:id="rId16"/>
    <p:sldId id="484" r:id="rId17"/>
    <p:sldId id="531" r:id="rId18"/>
    <p:sldId id="532" r:id="rId19"/>
    <p:sldId id="533" r:id="rId20"/>
    <p:sldId id="534" r:id="rId21"/>
    <p:sldId id="425" r:id="rId22"/>
    <p:sldId id="496" r:id="rId23"/>
    <p:sldId id="501" r:id="rId24"/>
    <p:sldId id="510" r:id="rId25"/>
    <p:sldId id="263" r:id="rId26"/>
    <p:sldId id="526" r:id="rId27"/>
    <p:sldId id="527" r:id="rId28"/>
    <p:sldId id="528" r:id="rId29"/>
    <p:sldId id="529" r:id="rId30"/>
  </p:sldIdLst>
  <p:sldSz cx="12192000" cy="6858000"/>
  <p:notesSz cx="7102475" cy="9388475"/>
  <p:defaultTextStyle>
    <a:defPPr>
      <a:defRPr lang="en-US"/>
    </a:defPPr>
    <a:lvl1pPr marL="0" algn="l" defTabSz="913856" rtl="0" eaLnBrk="1" latinLnBrk="0" hangingPunct="1">
      <a:defRPr sz="1900" kern="1200">
        <a:solidFill>
          <a:schemeClr val="tx1"/>
        </a:solidFill>
        <a:latin typeface="+mn-lt"/>
        <a:ea typeface="+mn-ea"/>
        <a:cs typeface="+mn-cs"/>
      </a:defRPr>
    </a:lvl1pPr>
    <a:lvl2pPr marL="456915" algn="l" defTabSz="913856" rtl="0" eaLnBrk="1" latinLnBrk="0" hangingPunct="1">
      <a:defRPr sz="1900" kern="1200">
        <a:solidFill>
          <a:schemeClr val="tx1"/>
        </a:solidFill>
        <a:latin typeface="+mn-lt"/>
        <a:ea typeface="+mn-ea"/>
        <a:cs typeface="+mn-cs"/>
      </a:defRPr>
    </a:lvl2pPr>
    <a:lvl3pPr marL="913856" algn="l" defTabSz="913856" rtl="0" eaLnBrk="1" latinLnBrk="0" hangingPunct="1">
      <a:defRPr sz="1900" kern="1200">
        <a:solidFill>
          <a:schemeClr val="tx1"/>
        </a:solidFill>
        <a:latin typeface="+mn-lt"/>
        <a:ea typeface="+mn-ea"/>
        <a:cs typeface="+mn-cs"/>
      </a:defRPr>
    </a:lvl3pPr>
    <a:lvl4pPr marL="1370784" algn="l" defTabSz="913856" rtl="0" eaLnBrk="1" latinLnBrk="0" hangingPunct="1">
      <a:defRPr sz="1900" kern="1200">
        <a:solidFill>
          <a:schemeClr val="tx1"/>
        </a:solidFill>
        <a:latin typeface="+mn-lt"/>
        <a:ea typeface="+mn-ea"/>
        <a:cs typeface="+mn-cs"/>
      </a:defRPr>
    </a:lvl4pPr>
    <a:lvl5pPr marL="1827712" algn="l" defTabSz="913856" rtl="0" eaLnBrk="1" latinLnBrk="0" hangingPunct="1">
      <a:defRPr sz="1900" kern="1200">
        <a:solidFill>
          <a:schemeClr val="tx1"/>
        </a:solidFill>
        <a:latin typeface="+mn-lt"/>
        <a:ea typeface="+mn-ea"/>
        <a:cs typeface="+mn-cs"/>
      </a:defRPr>
    </a:lvl5pPr>
    <a:lvl6pPr marL="2284654" algn="l" defTabSz="913856" rtl="0" eaLnBrk="1" latinLnBrk="0" hangingPunct="1">
      <a:defRPr sz="1900" kern="1200">
        <a:solidFill>
          <a:schemeClr val="tx1"/>
        </a:solidFill>
        <a:latin typeface="+mn-lt"/>
        <a:ea typeface="+mn-ea"/>
        <a:cs typeface="+mn-cs"/>
      </a:defRPr>
    </a:lvl6pPr>
    <a:lvl7pPr marL="2741566" algn="l" defTabSz="913856" rtl="0" eaLnBrk="1" latinLnBrk="0" hangingPunct="1">
      <a:defRPr sz="1900" kern="1200">
        <a:solidFill>
          <a:schemeClr val="tx1"/>
        </a:solidFill>
        <a:latin typeface="+mn-lt"/>
        <a:ea typeface="+mn-ea"/>
        <a:cs typeface="+mn-cs"/>
      </a:defRPr>
    </a:lvl7pPr>
    <a:lvl8pPr marL="3198480" algn="l" defTabSz="913856" rtl="0" eaLnBrk="1" latinLnBrk="0" hangingPunct="1">
      <a:defRPr sz="1900" kern="1200">
        <a:solidFill>
          <a:schemeClr val="tx1"/>
        </a:solidFill>
        <a:latin typeface="+mn-lt"/>
        <a:ea typeface="+mn-ea"/>
        <a:cs typeface="+mn-cs"/>
      </a:defRPr>
    </a:lvl8pPr>
    <a:lvl9pPr marL="3655395" algn="l" defTabSz="913856"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24" autoAdjust="0"/>
    <p:restoredTop sz="94660"/>
  </p:normalViewPr>
  <p:slideViewPr>
    <p:cSldViewPr snapToGrid="0">
      <p:cViewPr varScale="1">
        <p:scale>
          <a:sx n="98" d="100"/>
          <a:sy n="98" d="100"/>
        </p:scale>
        <p:origin x="78" y="4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69424"/>
          </a:xfrm>
          <a:prstGeom prst="rect">
            <a:avLst/>
          </a:prstGeom>
        </p:spPr>
        <p:txBody>
          <a:bodyPr vert="horz" lIns="94231" tIns="47115" rIns="94231" bIns="47115" rtlCol="0"/>
          <a:lstStyle>
            <a:lvl1pPr algn="l">
              <a:defRPr sz="1200"/>
            </a:lvl1pPr>
          </a:lstStyle>
          <a:p>
            <a:endParaRPr lang="en-GB"/>
          </a:p>
        </p:txBody>
      </p:sp>
      <p:sp>
        <p:nvSpPr>
          <p:cNvPr id="3" name="Date Placeholder 2"/>
          <p:cNvSpPr>
            <a:spLocks noGrp="1"/>
          </p:cNvSpPr>
          <p:nvPr>
            <p:ph type="dt" sz="quarter" idx="1"/>
          </p:nvPr>
        </p:nvSpPr>
        <p:spPr>
          <a:xfrm>
            <a:off x="4023093" y="1"/>
            <a:ext cx="3077739" cy="469424"/>
          </a:xfrm>
          <a:prstGeom prst="rect">
            <a:avLst/>
          </a:prstGeom>
        </p:spPr>
        <p:txBody>
          <a:bodyPr vert="horz" lIns="94231" tIns="47115" rIns="94231" bIns="47115" rtlCol="0"/>
          <a:lstStyle>
            <a:lvl1pPr algn="r">
              <a:defRPr sz="1200"/>
            </a:lvl1pPr>
          </a:lstStyle>
          <a:p>
            <a:fld id="{FE7DB67A-CD4D-4973-B152-326E87247DF9}" type="datetimeFigureOut">
              <a:rPr lang="en-GB" smtClean="0"/>
              <a:t>25/02/2020</a:t>
            </a:fld>
            <a:endParaRPr lang="en-GB"/>
          </a:p>
        </p:txBody>
      </p:sp>
      <p:sp>
        <p:nvSpPr>
          <p:cNvPr id="4" name="Footer Placeholder 3"/>
          <p:cNvSpPr>
            <a:spLocks noGrp="1"/>
          </p:cNvSpPr>
          <p:nvPr>
            <p:ph type="ftr" sz="quarter" idx="2"/>
          </p:nvPr>
        </p:nvSpPr>
        <p:spPr>
          <a:xfrm>
            <a:off x="1" y="8917422"/>
            <a:ext cx="3077739" cy="469424"/>
          </a:xfrm>
          <a:prstGeom prst="rect">
            <a:avLst/>
          </a:prstGeom>
        </p:spPr>
        <p:txBody>
          <a:bodyPr vert="horz" lIns="94231" tIns="47115" rIns="94231" bIns="47115" rtlCol="0" anchor="b"/>
          <a:lstStyle>
            <a:lvl1pPr algn="l">
              <a:defRPr sz="1200"/>
            </a:lvl1pPr>
          </a:lstStyle>
          <a:p>
            <a:endParaRPr lang="en-GB"/>
          </a:p>
        </p:txBody>
      </p:sp>
      <p:sp>
        <p:nvSpPr>
          <p:cNvPr id="5" name="Slide Number Placeholder 4"/>
          <p:cNvSpPr>
            <a:spLocks noGrp="1"/>
          </p:cNvSpPr>
          <p:nvPr>
            <p:ph type="sldNum" sz="quarter" idx="3"/>
          </p:nvPr>
        </p:nvSpPr>
        <p:spPr>
          <a:xfrm>
            <a:off x="4023093" y="8917422"/>
            <a:ext cx="3077739" cy="469424"/>
          </a:xfrm>
          <a:prstGeom prst="rect">
            <a:avLst/>
          </a:prstGeom>
        </p:spPr>
        <p:txBody>
          <a:bodyPr vert="horz" lIns="94231" tIns="47115" rIns="94231" bIns="47115" rtlCol="0" anchor="b"/>
          <a:lstStyle>
            <a:lvl1pPr algn="r">
              <a:defRPr sz="1200"/>
            </a:lvl1pPr>
          </a:lstStyle>
          <a:p>
            <a:fld id="{BBC4F7E9-BA78-4BDA-8C70-C6F92C8C8C25}" type="slidenum">
              <a:rPr lang="en-GB" smtClean="0"/>
              <a:t>‹#›</a:t>
            </a:fld>
            <a:endParaRPr lang="en-GB"/>
          </a:p>
        </p:txBody>
      </p:sp>
    </p:spTree>
    <p:extLst>
      <p:ext uri="{BB962C8B-B14F-4D97-AF65-F5344CB8AC3E}">
        <p14:creationId xmlns:p14="http://schemas.microsoft.com/office/powerpoint/2010/main" val="1068542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69424"/>
          </a:xfrm>
          <a:prstGeom prst="rect">
            <a:avLst/>
          </a:prstGeom>
        </p:spPr>
        <p:txBody>
          <a:bodyPr vert="horz" lIns="94231" tIns="47115" rIns="94231" bIns="47115" rtlCol="0"/>
          <a:lstStyle>
            <a:lvl1pPr algn="l">
              <a:defRPr sz="1200"/>
            </a:lvl1pPr>
          </a:lstStyle>
          <a:p>
            <a:endParaRPr lang="en-GB"/>
          </a:p>
        </p:txBody>
      </p:sp>
      <p:sp>
        <p:nvSpPr>
          <p:cNvPr id="3" name="Date Placeholder 2"/>
          <p:cNvSpPr>
            <a:spLocks noGrp="1"/>
          </p:cNvSpPr>
          <p:nvPr>
            <p:ph type="dt" idx="1"/>
          </p:nvPr>
        </p:nvSpPr>
        <p:spPr>
          <a:xfrm>
            <a:off x="4023093" y="1"/>
            <a:ext cx="3077739" cy="469424"/>
          </a:xfrm>
          <a:prstGeom prst="rect">
            <a:avLst/>
          </a:prstGeom>
        </p:spPr>
        <p:txBody>
          <a:bodyPr vert="horz" lIns="94231" tIns="47115" rIns="94231" bIns="47115" rtlCol="0"/>
          <a:lstStyle>
            <a:lvl1pPr algn="r">
              <a:defRPr sz="1200"/>
            </a:lvl1pPr>
          </a:lstStyle>
          <a:p>
            <a:fld id="{CE19AFCF-A9BD-42DD-BD5E-F39E41885B8E}" type="datetimeFigureOut">
              <a:rPr lang="en-GB" smtClean="0"/>
              <a:t>25/02/2020</a:t>
            </a:fld>
            <a:endParaRPr lang="en-GB"/>
          </a:p>
        </p:txBody>
      </p:sp>
      <p:sp>
        <p:nvSpPr>
          <p:cNvPr id="4" name="Slide Image Placeholder 3"/>
          <p:cNvSpPr>
            <a:spLocks noGrp="1" noRot="1" noChangeAspect="1"/>
          </p:cNvSpPr>
          <p:nvPr>
            <p:ph type="sldImg" idx="2"/>
          </p:nvPr>
        </p:nvSpPr>
        <p:spPr>
          <a:xfrm>
            <a:off x="420688" y="703263"/>
            <a:ext cx="6261100" cy="3522662"/>
          </a:xfrm>
          <a:prstGeom prst="rect">
            <a:avLst/>
          </a:prstGeom>
          <a:noFill/>
          <a:ln w="12700">
            <a:solidFill>
              <a:prstClr val="black"/>
            </a:solidFill>
          </a:ln>
        </p:spPr>
        <p:txBody>
          <a:bodyPr vert="horz" lIns="94231" tIns="47115" rIns="94231" bIns="47115" rtlCol="0" anchor="ctr"/>
          <a:lstStyle/>
          <a:p>
            <a:endParaRPr lang="en-GB"/>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4231" tIns="47115" rIns="94231" bIns="471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8917422"/>
            <a:ext cx="3077739" cy="469424"/>
          </a:xfrm>
          <a:prstGeom prst="rect">
            <a:avLst/>
          </a:prstGeom>
        </p:spPr>
        <p:txBody>
          <a:bodyPr vert="horz" lIns="94231" tIns="47115" rIns="94231" bIns="47115" rtlCol="0" anchor="b"/>
          <a:lstStyle>
            <a:lvl1pPr algn="l">
              <a:defRPr sz="1200"/>
            </a:lvl1pPr>
          </a:lstStyle>
          <a:p>
            <a:endParaRPr lang="en-GB"/>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31" tIns="47115" rIns="94231" bIns="47115" rtlCol="0" anchor="b"/>
          <a:lstStyle>
            <a:lvl1pPr algn="r">
              <a:defRPr sz="1200"/>
            </a:lvl1pPr>
          </a:lstStyle>
          <a:p>
            <a:fld id="{D9623E7F-853D-4122-B5B1-32E82EA4A24F}" type="slidenum">
              <a:rPr lang="en-GB" smtClean="0"/>
              <a:t>‹#›</a:t>
            </a:fld>
            <a:endParaRPr lang="en-GB"/>
          </a:p>
        </p:txBody>
      </p:sp>
    </p:spTree>
    <p:extLst>
      <p:ext uri="{BB962C8B-B14F-4D97-AF65-F5344CB8AC3E}">
        <p14:creationId xmlns:p14="http://schemas.microsoft.com/office/powerpoint/2010/main" val="2424569625"/>
      </p:ext>
    </p:extLst>
  </p:cSld>
  <p:clrMap bg1="lt1" tx1="dk1" bg2="lt2" tx2="dk2" accent1="accent1" accent2="accent2" accent3="accent3" accent4="accent4" accent5="accent5" accent6="accent6" hlink="hlink" folHlink="folHlink"/>
  <p:notesStyle>
    <a:lvl1pPr marL="0" algn="l" defTabSz="913856" rtl="0" eaLnBrk="1" latinLnBrk="0" hangingPunct="1">
      <a:defRPr sz="1200" kern="1200">
        <a:solidFill>
          <a:schemeClr val="tx1"/>
        </a:solidFill>
        <a:latin typeface="+mn-lt"/>
        <a:ea typeface="+mn-ea"/>
        <a:cs typeface="+mn-cs"/>
      </a:defRPr>
    </a:lvl1pPr>
    <a:lvl2pPr marL="456915" algn="l" defTabSz="913856" rtl="0" eaLnBrk="1" latinLnBrk="0" hangingPunct="1">
      <a:defRPr sz="1200" kern="1200">
        <a:solidFill>
          <a:schemeClr val="tx1"/>
        </a:solidFill>
        <a:latin typeface="+mn-lt"/>
        <a:ea typeface="+mn-ea"/>
        <a:cs typeface="+mn-cs"/>
      </a:defRPr>
    </a:lvl2pPr>
    <a:lvl3pPr marL="913856" algn="l" defTabSz="913856" rtl="0" eaLnBrk="1" latinLnBrk="0" hangingPunct="1">
      <a:defRPr sz="1200" kern="1200">
        <a:solidFill>
          <a:schemeClr val="tx1"/>
        </a:solidFill>
        <a:latin typeface="+mn-lt"/>
        <a:ea typeface="+mn-ea"/>
        <a:cs typeface="+mn-cs"/>
      </a:defRPr>
    </a:lvl3pPr>
    <a:lvl4pPr marL="1370784" algn="l" defTabSz="913856" rtl="0" eaLnBrk="1" latinLnBrk="0" hangingPunct="1">
      <a:defRPr sz="1200" kern="1200">
        <a:solidFill>
          <a:schemeClr val="tx1"/>
        </a:solidFill>
        <a:latin typeface="+mn-lt"/>
        <a:ea typeface="+mn-ea"/>
        <a:cs typeface="+mn-cs"/>
      </a:defRPr>
    </a:lvl4pPr>
    <a:lvl5pPr marL="1827712" algn="l" defTabSz="913856" rtl="0" eaLnBrk="1" latinLnBrk="0" hangingPunct="1">
      <a:defRPr sz="1200" kern="1200">
        <a:solidFill>
          <a:schemeClr val="tx1"/>
        </a:solidFill>
        <a:latin typeface="+mn-lt"/>
        <a:ea typeface="+mn-ea"/>
        <a:cs typeface="+mn-cs"/>
      </a:defRPr>
    </a:lvl5pPr>
    <a:lvl6pPr marL="2284654" algn="l" defTabSz="913856" rtl="0" eaLnBrk="1" latinLnBrk="0" hangingPunct="1">
      <a:defRPr sz="1200" kern="1200">
        <a:solidFill>
          <a:schemeClr val="tx1"/>
        </a:solidFill>
        <a:latin typeface="+mn-lt"/>
        <a:ea typeface="+mn-ea"/>
        <a:cs typeface="+mn-cs"/>
      </a:defRPr>
    </a:lvl6pPr>
    <a:lvl7pPr marL="2741566" algn="l" defTabSz="913856" rtl="0" eaLnBrk="1" latinLnBrk="0" hangingPunct="1">
      <a:defRPr sz="1200" kern="1200">
        <a:solidFill>
          <a:schemeClr val="tx1"/>
        </a:solidFill>
        <a:latin typeface="+mn-lt"/>
        <a:ea typeface="+mn-ea"/>
        <a:cs typeface="+mn-cs"/>
      </a:defRPr>
    </a:lvl7pPr>
    <a:lvl8pPr marL="3198480" algn="l" defTabSz="913856" rtl="0" eaLnBrk="1" latinLnBrk="0" hangingPunct="1">
      <a:defRPr sz="1200" kern="1200">
        <a:solidFill>
          <a:schemeClr val="tx1"/>
        </a:solidFill>
        <a:latin typeface="+mn-lt"/>
        <a:ea typeface="+mn-ea"/>
        <a:cs typeface="+mn-cs"/>
      </a:defRPr>
    </a:lvl8pPr>
    <a:lvl9pPr marL="3655395" algn="l" defTabSz="913856"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6915" indent="0" algn="ctr">
              <a:buNone/>
              <a:defRPr sz="2000"/>
            </a:lvl2pPr>
            <a:lvl3pPr marL="913856" indent="0" algn="ctr">
              <a:buNone/>
              <a:defRPr sz="1900"/>
            </a:lvl3pPr>
            <a:lvl4pPr marL="1370784" indent="0" algn="ctr">
              <a:buNone/>
              <a:defRPr sz="1600"/>
            </a:lvl4pPr>
            <a:lvl5pPr marL="1827712" indent="0" algn="ctr">
              <a:buNone/>
              <a:defRPr sz="1600"/>
            </a:lvl5pPr>
            <a:lvl6pPr marL="2284654" indent="0" algn="ctr">
              <a:buNone/>
              <a:defRPr sz="1600"/>
            </a:lvl6pPr>
            <a:lvl7pPr marL="2741566" indent="0" algn="ctr">
              <a:buNone/>
              <a:defRPr sz="1600"/>
            </a:lvl7pPr>
            <a:lvl8pPr marL="3198480" indent="0" algn="ctr">
              <a:buNone/>
              <a:defRPr sz="1600"/>
            </a:lvl8pPr>
            <a:lvl9pPr marL="3655395"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B5BD92-873C-4E0A-8A8C-3D9ECAB2A969}" type="slidenum">
              <a:rPr lang="en-GB" smtClean="0"/>
              <a:t>‹#›</a:t>
            </a:fld>
            <a:endParaRPr lang="en-GB" dirty="0"/>
          </a:p>
        </p:txBody>
      </p:sp>
    </p:spTree>
    <p:extLst>
      <p:ext uri="{BB962C8B-B14F-4D97-AF65-F5344CB8AC3E}">
        <p14:creationId xmlns:p14="http://schemas.microsoft.com/office/powerpoint/2010/main" val="256668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30CC4C-80A5-430A-A9A8-7B94A7537C73}" type="datetimeFigureOut">
              <a:rPr lang="en-GB" smtClean="0"/>
              <a:t>25/02/2020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B5BD92-873C-4E0A-8A8C-3D9ECAB2A969}" type="slidenum">
              <a:rPr lang="en-GB" smtClean="0"/>
              <a:t>‹#›</a:t>
            </a:fld>
            <a:endParaRPr lang="en-GB"/>
          </a:p>
        </p:txBody>
      </p:sp>
    </p:spTree>
    <p:extLst>
      <p:ext uri="{BB962C8B-B14F-4D97-AF65-F5344CB8AC3E}">
        <p14:creationId xmlns:p14="http://schemas.microsoft.com/office/powerpoint/2010/main" val="3376483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57"/>
            <a:ext cx="2628900" cy="581183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3" y="365157"/>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30CC4C-80A5-430A-A9A8-7B94A7537C73}" type="datetimeFigureOut">
              <a:rPr lang="en-GB" smtClean="0"/>
              <a:t>25/02/2020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B5BD92-873C-4E0A-8A8C-3D9ECAB2A969}" type="slidenum">
              <a:rPr lang="en-GB" smtClean="0"/>
              <a:t>‹#›</a:t>
            </a:fld>
            <a:endParaRPr lang="en-GB"/>
          </a:p>
        </p:txBody>
      </p:sp>
    </p:spTree>
    <p:extLst>
      <p:ext uri="{BB962C8B-B14F-4D97-AF65-F5344CB8AC3E}">
        <p14:creationId xmlns:p14="http://schemas.microsoft.com/office/powerpoint/2010/main" val="1051940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6915" indent="0" algn="ctr">
              <a:buNone/>
              <a:defRPr sz="2000"/>
            </a:lvl2pPr>
            <a:lvl3pPr marL="913856" indent="0" algn="ctr">
              <a:buNone/>
              <a:defRPr sz="1900"/>
            </a:lvl3pPr>
            <a:lvl4pPr marL="1370784" indent="0" algn="ctr">
              <a:buNone/>
              <a:defRPr sz="1600"/>
            </a:lvl4pPr>
            <a:lvl5pPr marL="1827712" indent="0" algn="ctr">
              <a:buNone/>
              <a:defRPr sz="1600"/>
            </a:lvl5pPr>
            <a:lvl6pPr marL="2284654" indent="0" algn="ctr">
              <a:buNone/>
              <a:defRPr sz="1600"/>
            </a:lvl6pPr>
            <a:lvl7pPr marL="2741566" indent="0" algn="ctr">
              <a:buNone/>
              <a:defRPr sz="1600"/>
            </a:lvl7pPr>
            <a:lvl8pPr marL="3198480" indent="0" algn="ctr">
              <a:buNone/>
              <a:defRPr sz="1600"/>
            </a:lvl8pPr>
            <a:lvl9pPr marL="3655395"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30CC4C-80A5-430A-A9A8-7B94A7537C73}" type="datetimeFigureOut">
              <a:rPr lang="en-GB" smtClean="0">
                <a:solidFill>
                  <a:prstClr val="black">
                    <a:tint val="75000"/>
                  </a:prstClr>
                </a:solidFill>
              </a:rPr>
              <a:pPr/>
              <a:t>25/02/2020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B5BD92-873C-4E0A-8A8C-3D9ECAB2A9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9618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30CC4C-80A5-430A-A9A8-7B94A7537C73}" type="datetimeFigureOut">
              <a:rPr lang="en-GB" smtClean="0">
                <a:solidFill>
                  <a:prstClr val="black">
                    <a:tint val="75000"/>
                  </a:prstClr>
                </a:solidFill>
              </a:rPr>
              <a:pPr/>
              <a:t>25/02/2020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B5BD92-873C-4E0A-8A8C-3D9ECAB2A9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74089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70"/>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915" indent="0">
              <a:buNone/>
              <a:defRPr sz="2000">
                <a:solidFill>
                  <a:schemeClr val="tx1">
                    <a:tint val="75000"/>
                  </a:schemeClr>
                </a:solidFill>
              </a:defRPr>
            </a:lvl2pPr>
            <a:lvl3pPr marL="913856" indent="0">
              <a:buNone/>
              <a:defRPr sz="1900">
                <a:solidFill>
                  <a:schemeClr val="tx1">
                    <a:tint val="75000"/>
                  </a:schemeClr>
                </a:solidFill>
              </a:defRPr>
            </a:lvl3pPr>
            <a:lvl4pPr marL="1370784" indent="0">
              <a:buNone/>
              <a:defRPr sz="1600">
                <a:solidFill>
                  <a:schemeClr val="tx1">
                    <a:tint val="75000"/>
                  </a:schemeClr>
                </a:solidFill>
              </a:defRPr>
            </a:lvl4pPr>
            <a:lvl5pPr marL="1827712" indent="0">
              <a:buNone/>
              <a:defRPr sz="1600">
                <a:solidFill>
                  <a:schemeClr val="tx1">
                    <a:tint val="75000"/>
                  </a:schemeClr>
                </a:solidFill>
              </a:defRPr>
            </a:lvl5pPr>
            <a:lvl6pPr marL="2284654" indent="0">
              <a:buNone/>
              <a:defRPr sz="1600">
                <a:solidFill>
                  <a:schemeClr val="tx1">
                    <a:tint val="75000"/>
                  </a:schemeClr>
                </a:solidFill>
              </a:defRPr>
            </a:lvl6pPr>
            <a:lvl7pPr marL="2741566" indent="0">
              <a:buNone/>
              <a:defRPr sz="1600">
                <a:solidFill>
                  <a:schemeClr val="tx1">
                    <a:tint val="75000"/>
                  </a:schemeClr>
                </a:solidFill>
              </a:defRPr>
            </a:lvl7pPr>
            <a:lvl8pPr marL="3198480" indent="0">
              <a:buNone/>
              <a:defRPr sz="1600">
                <a:solidFill>
                  <a:schemeClr val="tx1">
                    <a:tint val="75000"/>
                  </a:schemeClr>
                </a:solidFill>
              </a:defRPr>
            </a:lvl8pPr>
            <a:lvl9pPr marL="3655395"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30CC4C-80A5-430A-A9A8-7B94A7537C73}" type="datetimeFigureOut">
              <a:rPr lang="en-GB" smtClean="0">
                <a:solidFill>
                  <a:prstClr val="black">
                    <a:tint val="75000"/>
                  </a:prstClr>
                </a:solidFill>
              </a:rPr>
              <a:pPr/>
              <a:t>25/02/2020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B5BD92-873C-4E0A-8A8C-3D9ECAB2A9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8846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C30CC4C-80A5-430A-A9A8-7B94A7537C73}" type="datetimeFigureOut">
              <a:rPr lang="en-GB" smtClean="0">
                <a:solidFill>
                  <a:prstClr val="black">
                    <a:tint val="75000"/>
                  </a:prstClr>
                </a:solidFill>
              </a:rPr>
              <a:pPr/>
              <a:t>25/02/2020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1B5BD92-873C-4E0A-8A8C-3D9ECAB2A9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9471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6915" indent="0">
              <a:buNone/>
              <a:defRPr sz="2000" b="1"/>
            </a:lvl2pPr>
            <a:lvl3pPr marL="913856" indent="0">
              <a:buNone/>
              <a:defRPr sz="1900" b="1"/>
            </a:lvl3pPr>
            <a:lvl4pPr marL="1370784" indent="0">
              <a:buNone/>
              <a:defRPr sz="1600" b="1"/>
            </a:lvl4pPr>
            <a:lvl5pPr marL="1827712" indent="0">
              <a:buNone/>
              <a:defRPr sz="1600" b="1"/>
            </a:lvl5pPr>
            <a:lvl6pPr marL="2284654" indent="0">
              <a:buNone/>
              <a:defRPr sz="1600" b="1"/>
            </a:lvl6pPr>
            <a:lvl7pPr marL="2741566" indent="0">
              <a:buNone/>
              <a:defRPr sz="1600" b="1"/>
            </a:lvl7pPr>
            <a:lvl8pPr marL="3198480" indent="0">
              <a:buNone/>
              <a:defRPr sz="1600" b="1"/>
            </a:lvl8pPr>
            <a:lvl9pPr marL="3655395"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6915" indent="0">
              <a:buNone/>
              <a:defRPr sz="2000" b="1"/>
            </a:lvl2pPr>
            <a:lvl3pPr marL="913856" indent="0">
              <a:buNone/>
              <a:defRPr sz="1900" b="1"/>
            </a:lvl3pPr>
            <a:lvl4pPr marL="1370784" indent="0">
              <a:buNone/>
              <a:defRPr sz="1600" b="1"/>
            </a:lvl4pPr>
            <a:lvl5pPr marL="1827712" indent="0">
              <a:buNone/>
              <a:defRPr sz="1600" b="1"/>
            </a:lvl5pPr>
            <a:lvl6pPr marL="2284654" indent="0">
              <a:buNone/>
              <a:defRPr sz="1600" b="1"/>
            </a:lvl6pPr>
            <a:lvl7pPr marL="2741566" indent="0">
              <a:buNone/>
              <a:defRPr sz="1600" b="1"/>
            </a:lvl7pPr>
            <a:lvl8pPr marL="3198480" indent="0">
              <a:buNone/>
              <a:defRPr sz="1600" b="1"/>
            </a:lvl8pPr>
            <a:lvl9pPr marL="365539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C30CC4C-80A5-430A-A9A8-7B94A7537C73}" type="datetimeFigureOut">
              <a:rPr lang="en-GB" smtClean="0">
                <a:solidFill>
                  <a:prstClr val="black">
                    <a:tint val="75000"/>
                  </a:prstClr>
                </a:solidFill>
              </a:rPr>
              <a:pPr/>
              <a:t>25/02/2020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1B5BD92-873C-4E0A-8A8C-3D9ECAB2A9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96676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C30CC4C-80A5-430A-A9A8-7B94A7537C73}" type="datetimeFigureOut">
              <a:rPr lang="en-GB" smtClean="0">
                <a:solidFill>
                  <a:prstClr val="black">
                    <a:tint val="75000"/>
                  </a:prstClr>
                </a:solidFill>
              </a:rPr>
              <a:pPr/>
              <a:t>25/02/2020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1B5BD92-873C-4E0A-8A8C-3D9ECAB2A9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69628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30CC4C-80A5-430A-A9A8-7B94A7537C73}" type="datetimeFigureOut">
              <a:rPr lang="en-GB" smtClean="0">
                <a:solidFill>
                  <a:prstClr val="black">
                    <a:tint val="75000"/>
                  </a:prstClr>
                </a:solidFill>
              </a:rPr>
              <a:pPr/>
              <a:t>25/02/2020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1B5BD92-873C-4E0A-8A8C-3D9ECAB2A9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5021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5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6915" indent="0">
              <a:buNone/>
              <a:defRPr sz="1500"/>
            </a:lvl2pPr>
            <a:lvl3pPr marL="913856" indent="0">
              <a:buNone/>
              <a:defRPr sz="1200"/>
            </a:lvl3pPr>
            <a:lvl4pPr marL="1370784" indent="0">
              <a:buNone/>
              <a:defRPr sz="1100"/>
            </a:lvl4pPr>
            <a:lvl5pPr marL="1827712" indent="0">
              <a:buNone/>
              <a:defRPr sz="1100"/>
            </a:lvl5pPr>
            <a:lvl6pPr marL="2284654" indent="0">
              <a:buNone/>
              <a:defRPr sz="1100"/>
            </a:lvl6pPr>
            <a:lvl7pPr marL="2741566" indent="0">
              <a:buNone/>
              <a:defRPr sz="1100"/>
            </a:lvl7pPr>
            <a:lvl8pPr marL="3198480" indent="0">
              <a:buNone/>
              <a:defRPr sz="1100"/>
            </a:lvl8pPr>
            <a:lvl9pPr marL="3655395"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CC30CC4C-80A5-430A-A9A8-7B94A7537C73}" type="datetimeFigureOut">
              <a:rPr lang="en-GB" smtClean="0">
                <a:solidFill>
                  <a:prstClr val="black">
                    <a:tint val="75000"/>
                  </a:prstClr>
                </a:solidFill>
              </a:rPr>
              <a:pPr/>
              <a:t>25/02/2020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1B5BD92-873C-4E0A-8A8C-3D9ECAB2A9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6916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30CC4C-80A5-430A-A9A8-7B94A7537C73}" type="datetimeFigureOut">
              <a:rPr lang="en-GB" smtClean="0"/>
              <a:t>25/02/2020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B5BD92-873C-4E0A-8A8C-3D9ECAB2A969}" type="slidenum">
              <a:rPr lang="en-GB" smtClean="0"/>
              <a:t>‹#›</a:t>
            </a:fld>
            <a:endParaRPr lang="en-GB"/>
          </a:p>
        </p:txBody>
      </p:sp>
    </p:spTree>
    <p:extLst>
      <p:ext uri="{BB962C8B-B14F-4D97-AF65-F5344CB8AC3E}">
        <p14:creationId xmlns:p14="http://schemas.microsoft.com/office/powerpoint/2010/main" val="33310497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57"/>
            <a:ext cx="6172200" cy="4873625"/>
          </a:xfrm>
        </p:spPr>
        <p:txBody>
          <a:bodyPr/>
          <a:lstStyle>
            <a:lvl1pPr marL="0" indent="0">
              <a:buNone/>
              <a:defRPr sz="3200"/>
            </a:lvl1pPr>
            <a:lvl2pPr marL="456915" indent="0">
              <a:buNone/>
              <a:defRPr sz="2800"/>
            </a:lvl2pPr>
            <a:lvl3pPr marL="913856" indent="0">
              <a:buNone/>
              <a:defRPr sz="2400"/>
            </a:lvl3pPr>
            <a:lvl4pPr marL="1370784" indent="0">
              <a:buNone/>
              <a:defRPr sz="2000"/>
            </a:lvl4pPr>
            <a:lvl5pPr marL="1827712" indent="0">
              <a:buNone/>
              <a:defRPr sz="2000"/>
            </a:lvl5pPr>
            <a:lvl6pPr marL="2284654" indent="0">
              <a:buNone/>
              <a:defRPr sz="2000"/>
            </a:lvl6pPr>
            <a:lvl7pPr marL="2741566" indent="0">
              <a:buNone/>
              <a:defRPr sz="2000"/>
            </a:lvl7pPr>
            <a:lvl8pPr marL="3198480" indent="0">
              <a:buNone/>
              <a:defRPr sz="2000"/>
            </a:lvl8pPr>
            <a:lvl9pPr marL="3655395" indent="0">
              <a:buNone/>
              <a:defRPr sz="2000"/>
            </a:lvl9pPr>
          </a:lstStyle>
          <a:p>
            <a:endParaRPr lang="en-GB"/>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6915" indent="0">
              <a:buNone/>
              <a:defRPr sz="1500"/>
            </a:lvl2pPr>
            <a:lvl3pPr marL="913856" indent="0">
              <a:buNone/>
              <a:defRPr sz="1200"/>
            </a:lvl3pPr>
            <a:lvl4pPr marL="1370784" indent="0">
              <a:buNone/>
              <a:defRPr sz="1100"/>
            </a:lvl4pPr>
            <a:lvl5pPr marL="1827712" indent="0">
              <a:buNone/>
              <a:defRPr sz="1100"/>
            </a:lvl5pPr>
            <a:lvl6pPr marL="2284654" indent="0">
              <a:buNone/>
              <a:defRPr sz="1100"/>
            </a:lvl6pPr>
            <a:lvl7pPr marL="2741566" indent="0">
              <a:buNone/>
              <a:defRPr sz="1100"/>
            </a:lvl7pPr>
            <a:lvl8pPr marL="3198480" indent="0">
              <a:buNone/>
              <a:defRPr sz="1100"/>
            </a:lvl8pPr>
            <a:lvl9pPr marL="3655395"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CC30CC4C-80A5-430A-A9A8-7B94A7537C73}" type="datetimeFigureOut">
              <a:rPr lang="en-GB" smtClean="0">
                <a:solidFill>
                  <a:prstClr val="black">
                    <a:tint val="75000"/>
                  </a:prstClr>
                </a:solidFill>
              </a:rPr>
              <a:pPr/>
              <a:t>25/02/2020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1B5BD92-873C-4E0A-8A8C-3D9ECAB2A9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2771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30CC4C-80A5-430A-A9A8-7B94A7537C73}" type="datetimeFigureOut">
              <a:rPr lang="en-GB" smtClean="0">
                <a:solidFill>
                  <a:prstClr val="black">
                    <a:tint val="75000"/>
                  </a:prstClr>
                </a:solidFill>
              </a:rPr>
              <a:pPr/>
              <a:t>25/02/2020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B5BD92-873C-4E0A-8A8C-3D9ECAB2A9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81665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57"/>
            <a:ext cx="2628900" cy="581183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3" y="365157"/>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30CC4C-80A5-430A-A9A8-7B94A7537C73}" type="datetimeFigureOut">
              <a:rPr lang="en-GB" smtClean="0">
                <a:solidFill>
                  <a:prstClr val="black">
                    <a:tint val="75000"/>
                  </a:prstClr>
                </a:solidFill>
              </a:rPr>
              <a:pPr/>
              <a:t>25/02/2020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B5BD92-873C-4E0A-8A8C-3D9ECAB2A9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58162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6915" indent="0" algn="ctr">
              <a:buNone/>
              <a:defRPr sz="2000"/>
            </a:lvl2pPr>
            <a:lvl3pPr marL="913856" indent="0" algn="ctr">
              <a:buNone/>
              <a:defRPr sz="1900"/>
            </a:lvl3pPr>
            <a:lvl4pPr marL="1370784" indent="0" algn="ctr">
              <a:buNone/>
              <a:defRPr sz="1600"/>
            </a:lvl4pPr>
            <a:lvl5pPr marL="1827712" indent="0" algn="ctr">
              <a:buNone/>
              <a:defRPr sz="1600"/>
            </a:lvl5pPr>
            <a:lvl6pPr marL="2284654" indent="0" algn="ctr">
              <a:buNone/>
              <a:defRPr sz="1600"/>
            </a:lvl6pPr>
            <a:lvl7pPr marL="2741566" indent="0" algn="ctr">
              <a:buNone/>
              <a:defRPr sz="1600"/>
            </a:lvl7pPr>
            <a:lvl8pPr marL="3198480" indent="0" algn="ctr">
              <a:buNone/>
              <a:defRPr sz="1600"/>
            </a:lvl8pPr>
            <a:lvl9pPr marL="3655395"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30CC4C-80A5-430A-A9A8-7B94A7537C73}" type="datetimeFigureOut">
              <a:rPr lang="en-GB" smtClean="0">
                <a:solidFill>
                  <a:prstClr val="black">
                    <a:tint val="75000"/>
                  </a:prstClr>
                </a:solidFill>
              </a:rPr>
              <a:pPr/>
              <a:t>25/02/2020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B5BD92-873C-4E0A-8A8C-3D9ECAB2A9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2977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30CC4C-80A5-430A-A9A8-7B94A7537C73}" type="datetimeFigureOut">
              <a:rPr lang="en-GB" smtClean="0">
                <a:solidFill>
                  <a:prstClr val="black">
                    <a:tint val="75000"/>
                  </a:prstClr>
                </a:solidFill>
              </a:rPr>
              <a:pPr/>
              <a:t>25/02/2020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B5BD92-873C-4E0A-8A8C-3D9ECAB2A9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710737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70"/>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915" indent="0">
              <a:buNone/>
              <a:defRPr sz="2000">
                <a:solidFill>
                  <a:schemeClr val="tx1">
                    <a:tint val="75000"/>
                  </a:schemeClr>
                </a:solidFill>
              </a:defRPr>
            </a:lvl2pPr>
            <a:lvl3pPr marL="913856" indent="0">
              <a:buNone/>
              <a:defRPr sz="1900">
                <a:solidFill>
                  <a:schemeClr val="tx1">
                    <a:tint val="75000"/>
                  </a:schemeClr>
                </a:solidFill>
              </a:defRPr>
            </a:lvl3pPr>
            <a:lvl4pPr marL="1370784" indent="0">
              <a:buNone/>
              <a:defRPr sz="1600">
                <a:solidFill>
                  <a:schemeClr val="tx1">
                    <a:tint val="75000"/>
                  </a:schemeClr>
                </a:solidFill>
              </a:defRPr>
            </a:lvl4pPr>
            <a:lvl5pPr marL="1827712" indent="0">
              <a:buNone/>
              <a:defRPr sz="1600">
                <a:solidFill>
                  <a:schemeClr val="tx1">
                    <a:tint val="75000"/>
                  </a:schemeClr>
                </a:solidFill>
              </a:defRPr>
            </a:lvl5pPr>
            <a:lvl6pPr marL="2284654" indent="0">
              <a:buNone/>
              <a:defRPr sz="1600">
                <a:solidFill>
                  <a:schemeClr val="tx1">
                    <a:tint val="75000"/>
                  </a:schemeClr>
                </a:solidFill>
              </a:defRPr>
            </a:lvl6pPr>
            <a:lvl7pPr marL="2741566" indent="0">
              <a:buNone/>
              <a:defRPr sz="1600">
                <a:solidFill>
                  <a:schemeClr val="tx1">
                    <a:tint val="75000"/>
                  </a:schemeClr>
                </a:solidFill>
              </a:defRPr>
            </a:lvl7pPr>
            <a:lvl8pPr marL="3198480" indent="0">
              <a:buNone/>
              <a:defRPr sz="1600">
                <a:solidFill>
                  <a:schemeClr val="tx1">
                    <a:tint val="75000"/>
                  </a:schemeClr>
                </a:solidFill>
              </a:defRPr>
            </a:lvl8pPr>
            <a:lvl9pPr marL="3655395"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30CC4C-80A5-430A-A9A8-7B94A7537C73}" type="datetimeFigureOut">
              <a:rPr lang="en-GB" smtClean="0">
                <a:solidFill>
                  <a:prstClr val="black">
                    <a:tint val="75000"/>
                  </a:prstClr>
                </a:solidFill>
              </a:rPr>
              <a:pPr/>
              <a:t>25/02/2020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B5BD92-873C-4E0A-8A8C-3D9ECAB2A9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43903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C30CC4C-80A5-430A-A9A8-7B94A7537C73}" type="datetimeFigureOut">
              <a:rPr lang="en-GB" smtClean="0">
                <a:solidFill>
                  <a:prstClr val="black">
                    <a:tint val="75000"/>
                  </a:prstClr>
                </a:solidFill>
              </a:rPr>
              <a:pPr/>
              <a:t>25/02/2020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1B5BD92-873C-4E0A-8A8C-3D9ECAB2A9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27453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6915" indent="0">
              <a:buNone/>
              <a:defRPr sz="2000" b="1"/>
            </a:lvl2pPr>
            <a:lvl3pPr marL="913856" indent="0">
              <a:buNone/>
              <a:defRPr sz="1900" b="1"/>
            </a:lvl3pPr>
            <a:lvl4pPr marL="1370784" indent="0">
              <a:buNone/>
              <a:defRPr sz="1600" b="1"/>
            </a:lvl4pPr>
            <a:lvl5pPr marL="1827712" indent="0">
              <a:buNone/>
              <a:defRPr sz="1600" b="1"/>
            </a:lvl5pPr>
            <a:lvl6pPr marL="2284654" indent="0">
              <a:buNone/>
              <a:defRPr sz="1600" b="1"/>
            </a:lvl6pPr>
            <a:lvl7pPr marL="2741566" indent="0">
              <a:buNone/>
              <a:defRPr sz="1600" b="1"/>
            </a:lvl7pPr>
            <a:lvl8pPr marL="3198480" indent="0">
              <a:buNone/>
              <a:defRPr sz="1600" b="1"/>
            </a:lvl8pPr>
            <a:lvl9pPr marL="3655395"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6915" indent="0">
              <a:buNone/>
              <a:defRPr sz="2000" b="1"/>
            </a:lvl2pPr>
            <a:lvl3pPr marL="913856" indent="0">
              <a:buNone/>
              <a:defRPr sz="1900" b="1"/>
            </a:lvl3pPr>
            <a:lvl4pPr marL="1370784" indent="0">
              <a:buNone/>
              <a:defRPr sz="1600" b="1"/>
            </a:lvl4pPr>
            <a:lvl5pPr marL="1827712" indent="0">
              <a:buNone/>
              <a:defRPr sz="1600" b="1"/>
            </a:lvl5pPr>
            <a:lvl6pPr marL="2284654" indent="0">
              <a:buNone/>
              <a:defRPr sz="1600" b="1"/>
            </a:lvl6pPr>
            <a:lvl7pPr marL="2741566" indent="0">
              <a:buNone/>
              <a:defRPr sz="1600" b="1"/>
            </a:lvl7pPr>
            <a:lvl8pPr marL="3198480" indent="0">
              <a:buNone/>
              <a:defRPr sz="1600" b="1"/>
            </a:lvl8pPr>
            <a:lvl9pPr marL="365539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C30CC4C-80A5-430A-A9A8-7B94A7537C73}" type="datetimeFigureOut">
              <a:rPr lang="en-GB" smtClean="0">
                <a:solidFill>
                  <a:prstClr val="black">
                    <a:tint val="75000"/>
                  </a:prstClr>
                </a:solidFill>
              </a:rPr>
              <a:pPr/>
              <a:t>25/02/2020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1B5BD92-873C-4E0A-8A8C-3D9ECAB2A9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307072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C30CC4C-80A5-430A-A9A8-7B94A7537C73}" type="datetimeFigureOut">
              <a:rPr lang="en-GB" smtClean="0">
                <a:solidFill>
                  <a:prstClr val="black">
                    <a:tint val="75000"/>
                  </a:prstClr>
                </a:solidFill>
              </a:rPr>
              <a:pPr/>
              <a:t>25/02/2020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1B5BD92-873C-4E0A-8A8C-3D9ECAB2A9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9731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30CC4C-80A5-430A-A9A8-7B94A7537C73}" type="datetimeFigureOut">
              <a:rPr lang="en-GB" smtClean="0">
                <a:solidFill>
                  <a:prstClr val="black">
                    <a:tint val="75000"/>
                  </a:prstClr>
                </a:solidFill>
              </a:rPr>
              <a:pPr/>
              <a:t>25/02/2020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1B5BD92-873C-4E0A-8A8C-3D9ECAB2A9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68526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70"/>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915" indent="0">
              <a:buNone/>
              <a:defRPr sz="2000">
                <a:solidFill>
                  <a:schemeClr val="tx1">
                    <a:tint val="75000"/>
                  </a:schemeClr>
                </a:solidFill>
              </a:defRPr>
            </a:lvl2pPr>
            <a:lvl3pPr marL="913856" indent="0">
              <a:buNone/>
              <a:defRPr sz="1900">
                <a:solidFill>
                  <a:schemeClr val="tx1">
                    <a:tint val="75000"/>
                  </a:schemeClr>
                </a:solidFill>
              </a:defRPr>
            </a:lvl3pPr>
            <a:lvl4pPr marL="1370784" indent="0">
              <a:buNone/>
              <a:defRPr sz="1600">
                <a:solidFill>
                  <a:schemeClr val="tx1">
                    <a:tint val="75000"/>
                  </a:schemeClr>
                </a:solidFill>
              </a:defRPr>
            </a:lvl4pPr>
            <a:lvl5pPr marL="1827712" indent="0">
              <a:buNone/>
              <a:defRPr sz="1600">
                <a:solidFill>
                  <a:schemeClr val="tx1">
                    <a:tint val="75000"/>
                  </a:schemeClr>
                </a:solidFill>
              </a:defRPr>
            </a:lvl5pPr>
            <a:lvl6pPr marL="2284654" indent="0">
              <a:buNone/>
              <a:defRPr sz="1600">
                <a:solidFill>
                  <a:schemeClr val="tx1">
                    <a:tint val="75000"/>
                  </a:schemeClr>
                </a:solidFill>
              </a:defRPr>
            </a:lvl6pPr>
            <a:lvl7pPr marL="2741566" indent="0">
              <a:buNone/>
              <a:defRPr sz="1600">
                <a:solidFill>
                  <a:schemeClr val="tx1">
                    <a:tint val="75000"/>
                  </a:schemeClr>
                </a:solidFill>
              </a:defRPr>
            </a:lvl7pPr>
            <a:lvl8pPr marL="3198480" indent="0">
              <a:buNone/>
              <a:defRPr sz="1600">
                <a:solidFill>
                  <a:schemeClr val="tx1">
                    <a:tint val="75000"/>
                  </a:schemeClr>
                </a:solidFill>
              </a:defRPr>
            </a:lvl8pPr>
            <a:lvl9pPr marL="3655395"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30CC4C-80A5-430A-A9A8-7B94A7537C73}" type="datetimeFigureOut">
              <a:rPr lang="en-GB" smtClean="0"/>
              <a:t>25/02/2020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B5BD92-873C-4E0A-8A8C-3D9ECAB2A969}" type="slidenum">
              <a:rPr lang="en-GB" smtClean="0"/>
              <a:t>‹#›</a:t>
            </a:fld>
            <a:endParaRPr lang="en-GB"/>
          </a:p>
        </p:txBody>
      </p:sp>
    </p:spTree>
    <p:extLst>
      <p:ext uri="{BB962C8B-B14F-4D97-AF65-F5344CB8AC3E}">
        <p14:creationId xmlns:p14="http://schemas.microsoft.com/office/powerpoint/2010/main" val="28575860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5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6915" indent="0">
              <a:buNone/>
              <a:defRPr sz="1500"/>
            </a:lvl2pPr>
            <a:lvl3pPr marL="913856" indent="0">
              <a:buNone/>
              <a:defRPr sz="1200"/>
            </a:lvl3pPr>
            <a:lvl4pPr marL="1370784" indent="0">
              <a:buNone/>
              <a:defRPr sz="1100"/>
            </a:lvl4pPr>
            <a:lvl5pPr marL="1827712" indent="0">
              <a:buNone/>
              <a:defRPr sz="1100"/>
            </a:lvl5pPr>
            <a:lvl6pPr marL="2284654" indent="0">
              <a:buNone/>
              <a:defRPr sz="1100"/>
            </a:lvl6pPr>
            <a:lvl7pPr marL="2741566" indent="0">
              <a:buNone/>
              <a:defRPr sz="1100"/>
            </a:lvl7pPr>
            <a:lvl8pPr marL="3198480" indent="0">
              <a:buNone/>
              <a:defRPr sz="1100"/>
            </a:lvl8pPr>
            <a:lvl9pPr marL="3655395"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CC30CC4C-80A5-430A-A9A8-7B94A7537C73}" type="datetimeFigureOut">
              <a:rPr lang="en-GB" smtClean="0">
                <a:solidFill>
                  <a:prstClr val="black">
                    <a:tint val="75000"/>
                  </a:prstClr>
                </a:solidFill>
              </a:rPr>
              <a:pPr/>
              <a:t>25/02/2020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1B5BD92-873C-4E0A-8A8C-3D9ECAB2A9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684133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57"/>
            <a:ext cx="6172200" cy="4873625"/>
          </a:xfrm>
        </p:spPr>
        <p:txBody>
          <a:bodyPr/>
          <a:lstStyle>
            <a:lvl1pPr marL="0" indent="0">
              <a:buNone/>
              <a:defRPr sz="3200"/>
            </a:lvl1pPr>
            <a:lvl2pPr marL="456915" indent="0">
              <a:buNone/>
              <a:defRPr sz="2800"/>
            </a:lvl2pPr>
            <a:lvl3pPr marL="913856" indent="0">
              <a:buNone/>
              <a:defRPr sz="2400"/>
            </a:lvl3pPr>
            <a:lvl4pPr marL="1370784" indent="0">
              <a:buNone/>
              <a:defRPr sz="2000"/>
            </a:lvl4pPr>
            <a:lvl5pPr marL="1827712" indent="0">
              <a:buNone/>
              <a:defRPr sz="2000"/>
            </a:lvl5pPr>
            <a:lvl6pPr marL="2284654" indent="0">
              <a:buNone/>
              <a:defRPr sz="2000"/>
            </a:lvl6pPr>
            <a:lvl7pPr marL="2741566" indent="0">
              <a:buNone/>
              <a:defRPr sz="2000"/>
            </a:lvl7pPr>
            <a:lvl8pPr marL="3198480" indent="0">
              <a:buNone/>
              <a:defRPr sz="2000"/>
            </a:lvl8pPr>
            <a:lvl9pPr marL="3655395" indent="0">
              <a:buNone/>
              <a:defRPr sz="2000"/>
            </a:lvl9pPr>
          </a:lstStyle>
          <a:p>
            <a:endParaRPr lang="en-GB"/>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6915" indent="0">
              <a:buNone/>
              <a:defRPr sz="1500"/>
            </a:lvl2pPr>
            <a:lvl3pPr marL="913856" indent="0">
              <a:buNone/>
              <a:defRPr sz="1200"/>
            </a:lvl3pPr>
            <a:lvl4pPr marL="1370784" indent="0">
              <a:buNone/>
              <a:defRPr sz="1100"/>
            </a:lvl4pPr>
            <a:lvl5pPr marL="1827712" indent="0">
              <a:buNone/>
              <a:defRPr sz="1100"/>
            </a:lvl5pPr>
            <a:lvl6pPr marL="2284654" indent="0">
              <a:buNone/>
              <a:defRPr sz="1100"/>
            </a:lvl6pPr>
            <a:lvl7pPr marL="2741566" indent="0">
              <a:buNone/>
              <a:defRPr sz="1100"/>
            </a:lvl7pPr>
            <a:lvl8pPr marL="3198480" indent="0">
              <a:buNone/>
              <a:defRPr sz="1100"/>
            </a:lvl8pPr>
            <a:lvl9pPr marL="3655395"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CC30CC4C-80A5-430A-A9A8-7B94A7537C73}" type="datetimeFigureOut">
              <a:rPr lang="en-GB" smtClean="0">
                <a:solidFill>
                  <a:prstClr val="black">
                    <a:tint val="75000"/>
                  </a:prstClr>
                </a:solidFill>
              </a:rPr>
              <a:pPr/>
              <a:t>25/02/2020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1B5BD92-873C-4E0A-8A8C-3D9ECAB2A9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76390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30CC4C-80A5-430A-A9A8-7B94A7537C73}" type="datetimeFigureOut">
              <a:rPr lang="en-GB" smtClean="0">
                <a:solidFill>
                  <a:prstClr val="black">
                    <a:tint val="75000"/>
                  </a:prstClr>
                </a:solidFill>
              </a:rPr>
              <a:pPr/>
              <a:t>25/02/2020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B5BD92-873C-4E0A-8A8C-3D9ECAB2A9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85283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57"/>
            <a:ext cx="2628900" cy="581183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3" y="365157"/>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30CC4C-80A5-430A-A9A8-7B94A7537C73}" type="datetimeFigureOut">
              <a:rPr lang="en-GB" smtClean="0">
                <a:solidFill>
                  <a:prstClr val="black">
                    <a:tint val="75000"/>
                  </a:prstClr>
                </a:solidFill>
              </a:rPr>
              <a:pPr/>
              <a:t>25/02/2020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B5BD92-873C-4E0A-8A8C-3D9ECAB2A9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23539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198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27384" y="332656"/>
            <a:ext cx="9697077" cy="720080"/>
          </a:xfrm>
        </p:spPr>
        <p:txBody>
          <a:bodyPr>
            <a:normAutofit/>
          </a:bodyPr>
          <a:lstStyle>
            <a:lvl1pPr>
              <a:defRPr sz="4800" b="1">
                <a:solidFill>
                  <a:srgbClr val="006686"/>
                </a:solidFill>
                <a:latin typeface="+mn-lt"/>
              </a:defRPr>
            </a:lvl1pPr>
          </a:lstStyle>
          <a:p>
            <a:r>
              <a:rPr lang="en-US"/>
              <a:t>Click to edit Master title style</a:t>
            </a:r>
            <a:endParaRPr lang="en-GB" dirty="0"/>
          </a:p>
        </p:txBody>
      </p:sp>
      <p:sp>
        <p:nvSpPr>
          <p:cNvPr id="3" name="Subtitle 2"/>
          <p:cNvSpPr>
            <a:spLocks noGrp="1"/>
          </p:cNvSpPr>
          <p:nvPr>
            <p:ph type="subTitle" idx="1"/>
          </p:nvPr>
        </p:nvSpPr>
        <p:spPr>
          <a:xfrm>
            <a:off x="527381" y="1556792"/>
            <a:ext cx="11233248" cy="4608512"/>
          </a:xfrm>
        </p:spPr>
        <p:txBody>
          <a:bodyPr>
            <a:normAutofit/>
          </a:bodyPr>
          <a:lstStyle>
            <a:lvl1pPr marL="0" indent="0" algn="l">
              <a:buNone/>
              <a:defRPr sz="3700">
                <a:solidFill>
                  <a:schemeClr val="tx1"/>
                </a:solidFill>
              </a:defRPr>
            </a:lvl1pPr>
            <a:lvl2pPr marL="609203" indent="0" algn="ctr">
              <a:buNone/>
              <a:defRPr>
                <a:solidFill>
                  <a:schemeClr val="tx1">
                    <a:tint val="75000"/>
                  </a:schemeClr>
                </a:solidFill>
              </a:defRPr>
            </a:lvl2pPr>
            <a:lvl3pPr marL="1218450" indent="0" algn="ctr">
              <a:buNone/>
              <a:defRPr>
                <a:solidFill>
                  <a:schemeClr val="tx1">
                    <a:tint val="75000"/>
                  </a:schemeClr>
                </a:solidFill>
              </a:defRPr>
            </a:lvl3pPr>
            <a:lvl4pPr marL="1827666" indent="0" algn="ctr">
              <a:buNone/>
              <a:defRPr>
                <a:solidFill>
                  <a:schemeClr val="tx1">
                    <a:tint val="75000"/>
                  </a:schemeClr>
                </a:solidFill>
              </a:defRPr>
            </a:lvl4pPr>
            <a:lvl5pPr marL="2436898" indent="0" algn="ctr">
              <a:buNone/>
              <a:defRPr>
                <a:solidFill>
                  <a:schemeClr val="tx1">
                    <a:tint val="75000"/>
                  </a:schemeClr>
                </a:solidFill>
              </a:defRPr>
            </a:lvl5pPr>
            <a:lvl6pPr marL="3046100" indent="0" algn="ctr">
              <a:buNone/>
              <a:defRPr>
                <a:solidFill>
                  <a:schemeClr val="tx1">
                    <a:tint val="75000"/>
                  </a:schemeClr>
                </a:solidFill>
              </a:defRPr>
            </a:lvl6pPr>
            <a:lvl7pPr marL="3655303" indent="0" algn="ctr">
              <a:buNone/>
              <a:defRPr>
                <a:solidFill>
                  <a:schemeClr val="tx1">
                    <a:tint val="75000"/>
                  </a:schemeClr>
                </a:solidFill>
              </a:defRPr>
            </a:lvl7pPr>
            <a:lvl8pPr marL="4264533" indent="0" algn="ctr">
              <a:buNone/>
              <a:defRPr>
                <a:solidFill>
                  <a:schemeClr val="tx1">
                    <a:tint val="75000"/>
                  </a:schemeClr>
                </a:solidFill>
              </a:defRPr>
            </a:lvl8pPr>
            <a:lvl9pPr marL="4873751"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16599182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65498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Arial" charset="0"/>
                <a:ea typeface="ＭＳ Ｐゴシック" pitchFamily="34" charset="-128"/>
              </a:defRPr>
            </a:lvl1pPr>
          </a:lstStyle>
          <a:p>
            <a:pPr>
              <a:defRPr/>
            </a:pPr>
            <a:fld id="{B7464432-371F-4EA1-8028-2B7C6414279F}" type="datetimeFigureOut">
              <a:rPr lang="en-GB"/>
              <a:pPr>
                <a:defRPr/>
              </a:pPr>
              <a:t>25/02/2020</a:t>
            </a:fld>
            <a:endParaRPr lang="en-GB"/>
          </a:p>
        </p:txBody>
      </p:sp>
      <p:sp>
        <p:nvSpPr>
          <p:cNvPr id="3" name="Footer Placeholder 4"/>
          <p:cNvSpPr>
            <a:spLocks noGrp="1"/>
          </p:cNvSpPr>
          <p:nvPr>
            <p:ph type="ftr" sz="quarter" idx="11"/>
          </p:nvPr>
        </p:nvSpPr>
        <p:spPr/>
        <p:txBody>
          <a:bodyPr/>
          <a:lstStyle>
            <a:lvl1pPr>
              <a:defRPr>
                <a:latin typeface="Arial" charset="0"/>
                <a:ea typeface="ＭＳ Ｐゴシック" pitchFamily="34" charset="-128"/>
              </a:defRPr>
            </a:lvl1pPr>
          </a:lstStyle>
          <a:p>
            <a:pPr>
              <a:defRPr/>
            </a:pPr>
            <a:endParaRPr lang="en-GB"/>
          </a:p>
        </p:txBody>
      </p:sp>
      <p:sp>
        <p:nvSpPr>
          <p:cNvPr id="4" name="Slide Number Placeholder 5"/>
          <p:cNvSpPr>
            <a:spLocks noGrp="1"/>
          </p:cNvSpPr>
          <p:nvPr>
            <p:ph type="sldNum" sz="quarter" idx="12"/>
          </p:nvPr>
        </p:nvSpPr>
        <p:spPr/>
        <p:txBody>
          <a:bodyPr/>
          <a:lstStyle>
            <a:lvl1pPr>
              <a:defRPr>
                <a:latin typeface="Arial" charset="0"/>
              </a:defRPr>
            </a:lvl1pPr>
          </a:lstStyle>
          <a:p>
            <a:pPr>
              <a:defRPr/>
            </a:pPr>
            <a:fld id="{D30B86BC-2691-4020-AC40-4990625856E3}" type="slidenum">
              <a:rPr lang="en-GB" altLang="en-US"/>
              <a:pPr>
                <a:defRPr/>
              </a:pPr>
              <a:t>‹#›</a:t>
            </a:fld>
            <a:endParaRPr lang="en-GB" altLang="en-US"/>
          </a:p>
        </p:txBody>
      </p:sp>
    </p:spTree>
    <p:extLst>
      <p:ext uri="{BB962C8B-B14F-4D97-AF65-F5344CB8AC3E}">
        <p14:creationId xmlns:p14="http://schemas.microsoft.com/office/powerpoint/2010/main" val="3176051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C30CC4C-80A5-430A-A9A8-7B94A7537C73}" type="datetimeFigureOut">
              <a:rPr lang="en-GB" smtClean="0"/>
              <a:t>25/02/2020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B5BD92-873C-4E0A-8A8C-3D9ECAB2A969}" type="slidenum">
              <a:rPr lang="en-GB" smtClean="0"/>
              <a:t>‹#›</a:t>
            </a:fld>
            <a:endParaRPr lang="en-GB"/>
          </a:p>
        </p:txBody>
      </p:sp>
    </p:spTree>
    <p:extLst>
      <p:ext uri="{BB962C8B-B14F-4D97-AF65-F5344CB8AC3E}">
        <p14:creationId xmlns:p14="http://schemas.microsoft.com/office/powerpoint/2010/main" val="3369706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6915" indent="0">
              <a:buNone/>
              <a:defRPr sz="2000" b="1"/>
            </a:lvl2pPr>
            <a:lvl3pPr marL="913856" indent="0">
              <a:buNone/>
              <a:defRPr sz="1900" b="1"/>
            </a:lvl3pPr>
            <a:lvl4pPr marL="1370784" indent="0">
              <a:buNone/>
              <a:defRPr sz="1600" b="1"/>
            </a:lvl4pPr>
            <a:lvl5pPr marL="1827712" indent="0">
              <a:buNone/>
              <a:defRPr sz="1600" b="1"/>
            </a:lvl5pPr>
            <a:lvl6pPr marL="2284654" indent="0">
              <a:buNone/>
              <a:defRPr sz="1600" b="1"/>
            </a:lvl6pPr>
            <a:lvl7pPr marL="2741566" indent="0">
              <a:buNone/>
              <a:defRPr sz="1600" b="1"/>
            </a:lvl7pPr>
            <a:lvl8pPr marL="3198480" indent="0">
              <a:buNone/>
              <a:defRPr sz="1600" b="1"/>
            </a:lvl8pPr>
            <a:lvl9pPr marL="3655395"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6915" indent="0">
              <a:buNone/>
              <a:defRPr sz="2000" b="1"/>
            </a:lvl2pPr>
            <a:lvl3pPr marL="913856" indent="0">
              <a:buNone/>
              <a:defRPr sz="1900" b="1"/>
            </a:lvl3pPr>
            <a:lvl4pPr marL="1370784" indent="0">
              <a:buNone/>
              <a:defRPr sz="1600" b="1"/>
            </a:lvl4pPr>
            <a:lvl5pPr marL="1827712" indent="0">
              <a:buNone/>
              <a:defRPr sz="1600" b="1"/>
            </a:lvl5pPr>
            <a:lvl6pPr marL="2284654" indent="0">
              <a:buNone/>
              <a:defRPr sz="1600" b="1"/>
            </a:lvl6pPr>
            <a:lvl7pPr marL="2741566" indent="0">
              <a:buNone/>
              <a:defRPr sz="1600" b="1"/>
            </a:lvl7pPr>
            <a:lvl8pPr marL="3198480" indent="0">
              <a:buNone/>
              <a:defRPr sz="1600" b="1"/>
            </a:lvl8pPr>
            <a:lvl9pPr marL="365539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C30CC4C-80A5-430A-A9A8-7B94A7537C73}" type="datetimeFigureOut">
              <a:rPr lang="en-GB" smtClean="0"/>
              <a:t>25/02/2020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B5BD92-873C-4E0A-8A8C-3D9ECAB2A969}" type="slidenum">
              <a:rPr lang="en-GB" smtClean="0"/>
              <a:t>‹#›</a:t>
            </a:fld>
            <a:endParaRPr lang="en-GB"/>
          </a:p>
        </p:txBody>
      </p:sp>
    </p:spTree>
    <p:extLst>
      <p:ext uri="{BB962C8B-B14F-4D97-AF65-F5344CB8AC3E}">
        <p14:creationId xmlns:p14="http://schemas.microsoft.com/office/powerpoint/2010/main" val="4149931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C30CC4C-80A5-430A-A9A8-7B94A7537C73}" type="datetimeFigureOut">
              <a:rPr lang="en-GB" smtClean="0"/>
              <a:t>25/02/2020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B5BD92-873C-4E0A-8A8C-3D9ECAB2A969}" type="slidenum">
              <a:rPr lang="en-GB" smtClean="0"/>
              <a:t>‹#›</a:t>
            </a:fld>
            <a:endParaRPr lang="en-GB"/>
          </a:p>
        </p:txBody>
      </p:sp>
    </p:spTree>
    <p:extLst>
      <p:ext uri="{BB962C8B-B14F-4D97-AF65-F5344CB8AC3E}">
        <p14:creationId xmlns:p14="http://schemas.microsoft.com/office/powerpoint/2010/main" val="4196888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30CC4C-80A5-430A-A9A8-7B94A7537C73}" type="datetimeFigureOut">
              <a:rPr lang="en-GB" smtClean="0"/>
              <a:t>25/02/2020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B5BD92-873C-4E0A-8A8C-3D9ECAB2A969}" type="slidenum">
              <a:rPr lang="en-GB" smtClean="0"/>
              <a:t>‹#›</a:t>
            </a:fld>
            <a:endParaRPr lang="en-GB"/>
          </a:p>
        </p:txBody>
      </p:sp>
    </p:spTree>
    <p:extLst>
      <p:ext uri="{BB962C8B-B14F-4D97-AF65-F5344CB8AC3E}">
        <p14:creationId xmlns:p14="http://schemas.microsoft.com/office/powerpoint/2010/main" val="3294322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5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6915" indent="0">
              <a:buNone/>
              <a:defRPr sz="1500"/>
            </a:lvl2pPr>
            <a:lvl3pPr marL="913856" indent="0">
              <a:buNone/>
              <a:defRPr sz="1200"/>
            </a:lvl3pPr>
            <a:lvl4pPr marL="1370784" indent="0">
              <a:buNone/>
              <a:defRPr sz="1100"/>
            </a:lvl4pPr>
            <a:lvl5pPr marL="1827712" indent="0">
              <a:buNone/>
              <a:defRPr sz="1100"/>
            </a:lvl5pPr>
            <a:lvl6pPr marL="2284654" indent="0">
              <a:buNone/>
              <a:defRPr sz="1100"/>
            </a:lvl6pPr>
            <a:lvl7pPr marL="2741566" indent="0">
              <a:buNone/>
              <a:defRPr sz="1100"/>
            </a:lvl7pPr>
            <a:lvl8pPr marL="3198480" indent="0">
              <a:buNone/>
              <a:defRPr sz="1100"/>
            </a:lvl8pPr>
            <a:lvl9pPr marL="3655395"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CC30CC4C-80A5-430A-A9A8-7B94A7537C73}" type="datetimeFigureOut">
              <a:rPr lang="en-GB" smtClean="0"/>
              <a:t>25/02/2020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B5BD92-873C-4E0A-8A8C-3D9ECAB2A969}" type="slidenum">
              <a:rPr lang="en-GB" smtClean="0"/>
              <a:t>‹#›</a:t>
            </a:fld>
            <a:endParaRPr lang="en-GB"/>
          </a:p>
        </p:txBody>
      </p:sp>
    </p:spTree>
    <p:extLst>
      <p:ext uri="{BB962C8B-B14F-4D97-AF65-F5344CB8AC3E}">
        <p14:creationId xmlns:p14="http://schemas.microsoft.com/office/powerpoint/2010/main" val="3852601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57"/>
            <a:ext cx="6172200" cy="4873625"/>
          </a:xfrm>
        </p:spPr>
        <p:txBody>
          <a:bodyPr/>
          <a:lstStyle>
            <a:lvl1pPr marL="0" indent="0">
              <a:buNone/>
              <a:defRPr sz="3200"/>
            </a:lvl1pPr>
            <a:lvl2pPr marL="456915" indent="0">
              <a:buNone/>
              <a:defRPr sz="2800"/>
            </a:lvl2pPr>
            <a:lvl3pPr marL="913856" indent="0">
              <a:buNone/>
              <a:defRPr sz="2400"/>
            </a:lvl3pPr>
            <a:lvl4pPr marL="1370784" indent="0">
              <a:buNone/>
              <a:defRPr sz="2000"/>
            </a:lvl4pPr>
            <a:lvl5pPr marL="1827712" indent="0">
              <a:buNone/>
              <a:defRPr sz="2000"/>
            </a:lvl5pPr>
            <a:lvl6pPr marL="2284654" indent="0">
              <a:buNone/>
              <a:defRPr sz="2000"/>
            </a:lvl6pPr>
            <a:lvl7pPr marL="2741566" indent="0">
              <a:buNone/>
              <a:defRPr sz="2000"/>
            </a:lvl7pPr>
            <a:lvl8pPr marL="3198480" indent="0">
              <a:buNone/>
              <a:defRPr sz="2000"/>
            </a:lvl8pPr>
            <a:lvl9pPr marL="3655395" indent="0">
              <a:buNone/>
              <a:defRPr sz="2000"/>
            </a:lvl9pPr>
          </a:lstStyle>
          <a:p>
            <a:endParaRPr lang="en-GB"/>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6915" indent="0">
              <a:buNone/>
              <a:defRPr sz="1500"/>
            </a:lvl2pPr>
            <a:lvl3pPr marL="913856" indent="0">
              <a:buNone/>
              <a:defRPr sz="1200"/>
            </a:lvl3pPr>
            <a:lvl4pPr marL="1370784" indent="0">
              <a:buNone/>
              <a:defRPr sz="1100"/>
            </a:lvl4pPr>
            <a:lvl5pPr marL="1827712" indent="0">
              <a:buNone/>
              <a:defRPr sz="1100"/>
            </a:lvl5pPr>
            <a:lvl6pPr marL="2284654" indent="0">
              <a:buNone/>
              <a:defRPr sz="1100"/>
            </a:lvl6pPr>
            <a:lvl7pPr marL="2741566" indent="0">
              <a:buNone/>
              <a:defRPr sz="1100"/>
            </a:lvl7pPr>
            <a:lvl8pPr marL="3198480" indent="0">
              <a:buNone/>
              <a:defRPr sz="1100"/>
            </a:lvl8pPr>
            <a:lvl9pPr marL="3655395"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CC30CC4C-80A5-430A-A9A8-7B94A7537C73}" type="datetimeFigureOut">
              <a:rPr lang="en-GB" smtClean="0"/>
              <a:t>25/02/2020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B5BD92-873C-4E0A-8A8C-3D9ECAB2A969}" type="slidenum">
              <a:rPr lang="en-GB" smtClean="0"/>
              <a:t>‹#›</a:t>
            </a:fld>
            <a:endParaRPr lang="en-GB"/>
          </a:p>
        </p:txBody>
      </p:sp>
    </p:spTree>
    <p:extLst>
      <p:ext uri="{BB962C8B-B14F-4D97-AF65-F5344CB8AC3E}">
        <p14:creationId xmlns:p14="http://schemas.microsoft.com/office/powerpoint/2010/main" val="728644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392" tIns="45718" rIns="91392" bIns="45718"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392" tIns="45718" rIns="91392"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392" tIns="45718" rIns="91392" bIns="45718"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392" tIns="45718" rIns="91392" bIns="45718"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392" tIns="45718" rIns="91392" bIns="45718" rtlCol="0" anchor="ctr"/>
          <a:lstStyle>
            <a:lvl1pPr algn="r">
              <a:defRPr sz="1200">
                <a:solidFill>
                  <a:schemeClr val="tx1">
                    <a:tint val="75000"/>
                  </a:schemeClr>
                </a:solidFill>
              </a:defRPr>
            </a:lvl1pPr>
          </a:lstStyle>
          <a:p>
            <a:fld id="{51B5BD92-873C-4E0A-8A8C-3D9ECAB2A969}" type="slidenum">
              <a:rPr lang="en-GB" smtClean="0"/>
              <a:t>‹#›</a:t>
            </a:fld>
            <a:endParaRPr lang="en-GB"/>
          </a:p>
        </p:txBody>
      </p:sp>
      <p:pic>
        <p:nvPicPr>
          <p:cNvPr id="7" name="Picture 6">
            <a:extLst>
              <a:ext uri="{FF2B5EF4-FFF2-40B4-BE49-F238E27FC236}">
                <a16:creationId xmlns:a16="http://schemas.microsoft.com/office/drawing/2014/main" id="{04E8E151-A946-4F83-A1E0-1F80EC7065FE}"/>
              </a:ext>
            </a:extLst>
          </p:cNvPr>
          <p:cNvPicPr>
            <a:picLocks noChangeAspect="1"/>
          </p:cNvPicPr>
          <p:nvPr userDrawn="1"/>
        </p:nvPicPr>
        <p:blipFill>
          <a:blip r:embed="rId13"/>
          <a:stretch>
            <a:fillRect/>
          </a:stretch>
        </p:blipFill>
        <p:spPr>
          <a:xfrm>
            <a:off x="10072603" y="512749"/>
            <a:ext cx="1463167" cy="1030313"/>
          </a:xfrm>
          <a:prstGeom prst="rect">
            <a:avLst/>
          </a:prstGeom>
        </p:spPr>
      </p:pic>
    </p:spTree>
    <p:extLst>
      <p:ext uri="{BB962C8B-B14F-4D97-AF65-F5344CB8AC3E}">
        <p14:creationId xmlns:p14="http://schemas.microsoft.com/office/powerpoint/2010/main" val="246032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385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72" indent="-228472" algn="l" defTabSz="91385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414" indent="-228472" algn="l" defTabSz="9138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326" indent="-228472" algn="l" defTabSz="9138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240" indent="-228472" algn="l" defTabSz="91385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6155" indent="-228472" algn="l" defTabSz="91385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3096" indent="-228472" algn="l" defTabSz="91385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0024" indent="-228472" algn="l" defTabSz="91385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6952" indent="-228472" algn="l" defTabSz="91385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3894" indent="-228472" algn="l" defTabSz="91385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856" rtl="0" eaLnBrk="1" latinLnBrk="0" hangingPunct="1">
        <a:defRPr sz="1900" kern="1200">
          <a:solidFill>
            <a:schemeClr val="tx1"/>
          </a:solidFill>
          <a:latin typeface="+mn-lt"/>
          <a:ea typeface="+mn-ea"/>
          <a:cs typeface="+mn-cs"/>
        </a:defRPr>
      </a:lvl1pPr>
      <a:lvl2pPr marL="456915" algn="l" defTabSz="913856" rtl="0" eaLnBrk="1" latinLnBrk="0" hangingPunct="1">
        <a:defRPr sz="1900" kern="1200">
          <a:solidFill>
            <a:schemeClr val="tx1"/>
          </a:solidFill>
          <a:latin typeface="+mn-lt"/>
          <a:ea typeface="+mn-ea"/>
          <a:cs typeface="+mn-cs"/>
        </a:defRPr>
      </a:lvl2pPr>
      <a:lvl3pPr marL="913856" algn="l" defTabSz="913856" rtl="0" eaLnBrk="1" latinLnBrk="0" hangingPunct="1">
        <a:defRPr sz="1900" kern="1200">
          <a:solidFill>
            <a:schemeClr val="tx1"/>
          </a:solidFill>
          <a:latin typeface="+mn-lt"/>
          <a:ea typeface="+mn-ea"/>
          <a:cs typeface="+mn-cs"/>
        </a:defRPr>
      </a:lvl3pPr>
      <a:lvl4pPr marL="1370784" algn="l" defTabSz="913856" rtl="0" eaLnBrk="1" latinLnBrk="0" hangingPunct="1">
        <a:defRPr sz="1900" kern="1200">
          <a:solidFill>
            <a:schemeClr val="tx1"/>
          </a:solidFill>
          <a:latin typeface="+mn-lt"/>
          <a:ea typeface="+mn-ea"/>
          <a:cs typeface="+mn-cs"/>
        </a:defRPr>
      </a:lvl4pPr>
      <a:lvl5pPr marL="1827712" algn="l" defTabSz="913856" rtl="0" eaLnBrk="1" latinLnBrk="0" hangingPunct="1">
        <a:defRPr sz="1900" kern="1200">
          <a:solidFill>
            <a:schemeClr val="tx1"/>
          </a:solidFill>
          <a:latin typeface="+mn-lt"/>
          <a:ea typeface="+mn-ea"/>
          <a:cs typeface="+mn-cs"/>
        </a:defRPr>
      </a:lvl5pPr>
      <a:lvl6pPr marL="2284654" algn="l" defTabSz="913856" rtl="0" eaLnBrk="1" latinLnBrk="0" hangingPunct="1">
        <a:defRPr sz="1900" kern="1200">
          <a:solidFill>
            <a:schemeClr val="tx1"/>
          </a:solidFill>
          <a:latin typeface="+mn-lt"/>
          <a:ea typeface="+mn-ea"/>
          <a:cs typeface="+mn-cs"/>
        </a:defRPr>
      </a:lvl6pPr>
      <a:lvl7pPr marL="2741566" algn="l" defTabSz="913856" rtl="0" eaLnBrk="1" latinLnBrk="0" hangingPunct="1">
        <a:defRPr sz="1900" kern="1200">
          <a:solidFill>
            <a:schemeClr val="tx1"/>
          </a:solidFill>
          <a:latin typeface="+mn-lt"/>
          <a:ea typeface="+mn-ea"/>
          <a:cs typeface="+mn-cs"/>
        </a:defRPr>
      </a:lvl7pPr>
      <a:lvl8pPr marL="3198480" algn="l" defTabSz="913856" rtl="0" eaLnBrk="1" latinLnBrk="0" hangingPunct="1">
        <a:defRPr sz="1900" kern="1200">
          <a:solidFill>
            <a:schemeClr val="tx1"/>
          </a:solidFill>
          <a:latin typeface="+mn-lt"/>
          <a:ea typeface="+mn-ea"/>
          <a:cs typeface="+mn-cs"/>
        </a:defRPr>
      </a:lvl8pPr>
      <a:lvl9pPr marL="3655395" algn="l" defTabSz="913856"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392" tIns="45718" rIns="91392" bIns="45718"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9"/>
          </a:xfrm>
          <a:prstGeom prst="rect">
            <a:avLst/>
          </a:prstGeom>
        </p:spPr>
        <p:txBody>
          <a:bodyPr vert="horz" lIns="91392" tIns="45718" rIns="91392"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392" tIns="45718" rIns="91392" bIns="45718" rtlCol="0" anchor="ctr"/>
          <a:lstStyle>
            <a:lvl1pPr algn="l">
              <a:defRPr sz="1200">
                <a:solidFill>
                  <a:schemeClr val="tx1">
                    <a:tint val="75000"/>
                  </a:schemeClr>
                </a:solidFill>
              </a:defRPr>
            </a:lvl1pPr>
          </a:lstStyle>
          <a:p>
            <a:fld id="{CC30CC4C-80A5-430A-A9A8-7B94A7537C73}" type="datetimeFigureOut">
              <a:rPr lang="en-GB" smtClean="0">
                <a:solidFill>
                  <a:prstClr val="black">
                    <a:tint val="75000"/>
                  </a:prstClr>
                </a:solidFill>
              </a:rPr>
              <a:pPr/>
              <a:t>25/02/2020</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392" tIns="45718" rIns="91392" bIns="45718"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392" tIns="45718" rIns="91392" bIns="45718" rtlCol="0" anchor="ctr"/>
          <a:lstStyle>
            <a:lvl1pPr algn="r">
              <a:defRPr sz="1200">
                <a:solidFill>
                  <a:schemeClr val="tx1">
                    <a:tint val="75000"/>
                  </a:schemeClr>
                </a:solidFill>
              </a:defRPr>
            </a:lvl1pPr>
          </a:lstStyle>
          <a:p>
            <a:fld id="{51B5BD92-873C-4E0A-8A8C-3D9ECAB2A9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486030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385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72" indent="-228472" algn="l" defTabSz="91385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414" indent="-228472" algn="l" defTabSz="9138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326" indent="-228472" algn="l" defTabSz="9138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240" indent="-228472" algn="l" defTabSz="91385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6155" indent="-228472" algn="l" defTabSz="91385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3096" indent="-228472" algn="l" defTabSz="91385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0024" indent="-228472" algn="l" defTabSz="91385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6952" indent="-228472" algn="l" defTabSz="91385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3894" indent="-228472" algn="l" defTabSz="91385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856" rtl="0" eaLnBrk="1" latinLnBrk="0" hangingPunct="1">
        <a:defRPr sz="1900" kern="1200">
          <a:solidFill>
            <a:schemeClr val="tx1"/>
          </a:solidFill>
          <a:latin typeface="+mn-lt"/>
          <a:ea typeface="+mn-ea"/>
          <a:cs typeface="+mn-cs"/>
        </a:defRPr>
      </a:lvl1pPr>
      <a:lvl2pPr marL="456915" algn="l" defTabSz="913856" rtl="0" eaLnBrk="1" latinLnBrk="0" hangingPunct="1">
        <a:defRPr sz="1900" kern="1200">
          <a:solidFill>
            <a:schemeClr val="tx1"/>
          </a:solidFill>
          <a:latin typeface="+mn-lt"/>
          <a:ea typeface="+mn-ea"/>
          <a:cs typeface="+mn-cs"/>
        </a:defRPr>
      </a:lvl2pPr>
      <a:lvl3pPr marL="913856" algn="l" defTabSz="913856" rtl="0" eaLnBrk="1" latinLnBrk="0" hangingPunct="1">
        <a:defRPr sz="1900" kern="1200">
          <a:solidFill>
            <a:schemeClr val="tx1"/>
          </a:solidFill>
          <a:latin typeface="+mn-lt"/>
          <a:ea typeface="+mn-ea"/>
          <a:cs typeface="+mn-cs"/>
        </a:defRPr>
      </a:lvl3pPr>
      <a:lvl4pPr marL="1370784" algn="l" defTabSz="913856" rtl="0" eaLnBrk="1" latinLnBrk="0" hangingPunct="1">
        <a:defRPr sz="1900" kern="1200">
          <a:solidFill>
            <a:schemeClr val="tx1"/>
          </a:solidFill>
          <a:latin typeface="+mn-lt"/>
          <a:ea typeface="+mn-ea"/>
          <a:cs typeface="+mn-cs"/>
        </a:defRPr>
      </a:lvl4pPr>
      <a:lvl5pPr marL="1827712" algn="l" defTabSz="913856" rtl="0" eaLnBrk="1" latinLnBrk="0" hangingPunct="1">
        <a:defRPr sz="1900" kern="1200">
          <a:solidFill>
            <a:schemeClr val="tx1"/>
          </a:solidFill>
          <a:latin typeface="+mn-lt"/>
          <a:ea typeface="+mn-ea"/>
          <a:cs typeface="+mn-cs"/>
        </a:defRPr>
      </a:lvl5pPr>
      <a:lvl6pPr marL="2284654" algn="l" defTabSz="913856" rtl="0" eaLnBrk="1" latinLnBrk="0" hangingPunct="1">
        <a:defRPr sz="1900" kern="1200">
          <a:solidFill>
            <a:schemeClr val="tx1"/>
          </a:solidFill>
          <a:latin typeface="+mn-lt"/>
          <a:ea typeface="+mn-ea"/>
          <a:cs typeface="+mn-cs"/>
        </a:defRPr>
      </a:lvl6pPr>
      <a:lvl7pPr marL="2741566" algn="l" defTabSz="913856" rtl="0" eaLnBrk="1" latinLnBrk="0" hangingPunct="1">
        <a:defRPr sz="1900" kern="1200">
          <a:solidFill>
            <a:schemeClr val="tx1"/>
          </a:solidFill>
          <a:latin typeface="+mn-lt"/>
          <a:ea typeface="+mn-ea"/>
          <a:cs typeface="+mn-cs"/>
        </a:defRPr>
      </a:lvl7pPr>
      <a:lvl8pPr marL="3198480" algn="l" defTabSz="913856" rtl="0" eaLnBrk="1" latinLnBrk="0" hangingPunct="1">
        <a:defRPr sz="1900" kern="1200">
          <a:solidFill>
            <a:schemeClr val="tx1"/>
          </a:solidFill>
          <a:latin typeface="+mn-lt"/>
          <a:ea typeface="+mn-ea"/>
          <a:cs typeface="+mn-cs"/>
        </a:defRPr>
      </a:lvl8pPr>
      <a:lvl9pPr marL="3655395" algn="l" defTabSz="913856"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392" tIns="45718" rIns="91392" bIns="45718"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9"/>
          </a:xfrm>
          <a:prstGeom prst="rect">
            <a:avLst/>
          </a:prstGeom>
        </p:spPr>
        <p:txBody>
          <a:bodyPr vert="horz" lIns="91392" tIns="45718" rIns="91392"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392" tIns="45718" rIns="91392" bIns="45718" rtlCol="0" anchor="ctr"/>
          <a:lstStyle>
            <a:lvl1pPr algn="l">
              <a:defRPr sz="1200">
                <a:solidFill>
                  <a:schemeClr val="tx1">
                    <a:tint val="75000"/>
                  </a:schemeClr>
                </a:solidFill>
              </a:defRPr>
            </a:lvl1pPr>
          </a:lstStyle>
          <a:p>
            <a:fld id="{CC30CC4C-80A5-430A-A9A8-7B94A7537C73}" type="datetimeFigureOut">
              <a:rPr lang="en-GB" smtClean="0">
                <a:solidFill>
                  <a:prstClr val="black">
                    <a:tint val="75000"/>
                  </a:prstClr>
                </a:solidFill>
              </a:rPr>
              <a:pPr/>
              <a:t>25/02/2020</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392" tIns="45718" rIns="91392" bIns="45718"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392" tIns="45718" rIns="91392" bIns="45718" rtlCol="0" anchor="ctr"/>
          <a:lstStyle>
            <a:lvl1pPr algn="r">
              <a:defRPr sz="1200">
                <a:solidFill>
                  <a:schemeClr val="tx1">
                    <a:tint val="75000"/>
                  </a:schemeClr>
                </a:solidFill>
              </a:defRPr>
            </a:lvl1pPr>
          </a:lstStyle>
          <a:p>
            <a:fld id="{51B5BD92-873C-4E0A-8A8C-3D9ECAB2A9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1728993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4155" r:id="rId12"/>
  </p:sldLayoutIdLst>
  <p:txStyles>
    <p:titleStyle>
      <a:lvl1pPr algn="l" defTabSz="91385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72" indent="-228472" algn="l" defTabSz="91385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414" indent="-228472" algn="l" defTabSz="9138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326" indent="-228472" algn="l" defTabSz="9138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240" indent="-228472" algn="l" defTabSz="91385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6155" indent="-228472" algn="l" defTabSz="91385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3096" indent="-228472" algn="l" defTabSz="91385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0024" indent="-228472" algn="l" defTabSz="91385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6952" indent="-228472" algn="l" defTabSz="91385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3894" indent="-228472" algn="l" defTabSz="91385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856" rtl="0" eaLnBrk="1" latinLnBrk="0" hangingPunct="1">
        <a:defRPr sz="1900" kern="1200">
          <a:solidFill>
            <a:schemeClr val="tx1"/>
          </a:solidFill>
          <a:latin typeface="+mn-lt"/>
          <a:ea typeface="+mn-ea"/>
          <a:cs typeface="+mn-cs"/>
        </a:defRPr>
      </a:lvl1pPr>
      <a:lvl2pPr marL="456915" algn="l" defTabSz="913856" rtl="0" eaLnBrk="1" latinLnBrk="0" hangingPunct="1">
        <a:defRPr sz="1900" kern="1200">
          <a:solidFill>
            <a:schemeClr val="tx1"/>
          </a:solidFill>
          <a:latin typeface="+mn-lt"/>
          <a:ea typeface="+mn-ea"/>
          <a:cs typeface="+mn-cs"/>
        </a:defRPr>
      </a:lvl2pPr>
      <a:lvl3pPr marL="913856" algn="l" defTabSz="913856" rtl="0" eaLnBrk="1" latinLnBrk="0" hangingPunct="1">
        <a:defRPr sz="1900" kern="1200">
          <a:solidFill>
            <a:schemeClr val="tx1"/>
          </a:solidFill>
          <a:latin typeface="+mn-lt"/>
          <a:ea typeface="+mn-ea"/>
          <a:cs typeface="+mn-cs"/>
        </a:defRPr>
      </a:lvl3pPr>
      <a:lvl4pPr marL="1370784" algn="l" defTabSz="913856" rtl="0" eaLnBrk="1" latinLnBrk="0" hangingPunct="1">
        <a:defRPr sz="1900" kern="1200">
          <a:solidFill>
            <a:schemeClr val="tx1"/>
          </a:solidFill>
          <a:latin typeface="+mn-lt"/>
          <a:ea typeface="+mn-ea"/>
          <a:cs typeface="+mn-cs"/>
        </a:defRPr>
      </a:lvl4pPr>
      <a:lvl5pPr marL="1827712" algn="l" defTabSz="913856" rtl="0" eaLnBrk="1" latinLnBrk="0" hangingPunct="1">
        <a:defRPr sz="1900" kern="1200">
          <a:solidFill>
            <a:schemeClr val="tx1"/>
          </a:solidFill>
          <a:latin typeface="+mn-lt"/>
          <a:ea typeface="+mn-ea"/>
          <a:cs typeface="+mn-cs"/>
        </a:defRPr>
      </a:lvl5pPr>
      <a:lvl6pPr marL="2284654" algn="l" defTabSz="913856" rtl="0" eaLnBrk="1" latinLnBrk="0" hangingPunct="1">
        <a:defRPr sz="1900" kern="1200">
          <a:solidFill>
            <a:schemeClr val="tx1"/>
          </a:solidFill>
          <a:latin typeface="+mn-lt"/>
          <a:ea typeface="+mn-ea"/>
          <a:cs typeface="+mn-cs"/>
        </a:defRPr>
      </a:lvl6pPr>
      <a:lvl7pPr marL="2741566" algn="l" defTabSz="913856" rtl="0" eaLnBrk="1" latinLnBrk="0" hangingPunct="1">
        <a:defRPr sz="1900" kern="1200">
          <a:solidFill>
            <a:schemeClr val="tx1"/>
          </a:solidFill>
          <a:latin typeface="+mn-lt"/>
          <a:ea typeface="+mn-ea"/>
          <a:cs typeface="+mn-cs"/>
        </a:defRPr>
      </a:lvl7pPr>
      <a:lvl8pPr marL="3198480" algn="l" defTabSz="913856" rtl="0" eaLnBrk="1" latinLnBrk="0" hangingPunct="1">
        <a:defRPr sz="1900" kern="1200">
          <a:solidFill>
            <a:schemeClr val="tx1"/>
          </a:solidFill>
          <a:latin typeface="+mn-lt"/>
          <a:ea typeface="+mn-ea"/>
          <a:cs typeface="+mn-cs"/>
        </a:defRPr>
      </a:lvl8pPr>
      <a:lvl9pPr marL="3655395" algn="l" defTabSz="913856"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53" tIns="60926" rIns="121853" bIns="60926"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609600" y="1530384"/>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53" tIns="60926" rIns="121853" bIns="6092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609600" y="6356383"/>
            <a:ext cx="2844800" cy="366183"/>
          </a:xfrm>
          <a:prstGeom prst="rect">
            <a:avLst/>
          </a:prstGeom>
        </p:spPr>
        <p:txBody>
          <a:bodyPr vert="horz" wrap="square" lIns="121853" tIns="60926" rIns="121853" bIns="60926" numCol="1" anchor="ctr" anchorCtr="0" compatLnSpc="1">
            <a:prstTxWarp prst="textNoShape">
              <a:avLst/>
            </a:prstTxWarp>
          </a:bodyPr>
          <a:lstStyle>
            <a:lvl1pPr eaLnBrk="1" hangingPunct="1">
              <a:defRPr sz="1600">
                <a:solidFill>
                  <a:srgbClr val="898989"/>
                </a:solidFill>
                <a:latin typeface="Calibri" pitchFamily="34" charset="0"/>
              </a:defRPr>
            </a:lvl1pPr>
          </a:lstStyle>
          <a:p>
            <a:pPr fontAlgn="base">
              <a:spcBef>
                <a:spcPct val="0"/>
              </a:spcBef>
              <a:spcAft>
                <a:spcPct val="0"/>
              </a:spcAft>
              <a:defRPr/>
            </a:pPr>
            <a:fld id="{09B27DCE-F828-4603-A647-694B094F2FCD}" type="datetimeFigureOut">
              <a:rPr lang="en-GB" altLang="en-US">
                <a:ea typeface="ＭＳ Ｐゴシック" pitchFamily="34" charset="-128"/>
              </a:rPr>
              <a:pPr fontAlgn="base">
                <a:spcBef>
                  <a:spcPct val="0"/>
                </a:spcBef>
                <a:spcAft>
                  <a:spcPct val="0"/>
                </a:spcAft>
                <a:defRPr/>
              </a:pPr>
              <a:t>25/02/2020</a:t>
            </a:fld>
            <a:endParaRPr lang="en-GB" altLang="en-US">
              <a:ea typeface="ＭＳ Ｐゴシック" pitchFamily="34" charset="-128"/>
            </a:endParaRPr>
          </a:p>
        </p:txBody>
      </p:sp>
      <p:sp>
        <p:nvSpPr>
          <p:cNvPr id="5" name="Footer Placeholder 4"/>
          <p:cNvSpPr>
            <a:spLocks noGrp="1"/>
          </p:cNvSpPr>
          <p:nvPr>
            <p:ph type="ftr" sz="quarter" idx="3"/>
          </p:nvPr>
        </p:nvSpPr>
        <p:spPr>
          <a:xfrm>
            <a:off x="4165600" y="6356383"/>
            <a:ext cx="3860800" cy="366183"/>
          </a:xfrm>
          <a:prstGeom prst="rect">
            <a:avLst/>
          </a:prstGeom>
        </p:spPr>
        <p:txBody>
          <a:bodyPr vert="horz" lIns="121853" tIns="60926" rIns="121853" bIns="60926" rtlCol="0" anchor="ctr"/>
          <a:lstStyle>
            <a:lvl1pPr algn="ctr" eaLnBrk="1" fontAlgn="auto" hangingPunct="1">
              <a:spcBef>
                <a:spcPts val="0"/>
              </a:spcBef>
              <a:spcAft>
                <a:spcPts val="0"/>
              </a:spcAft>
              <a:defRPr sz="1600">
                <a:solidFill>
                  <a:prstClr val="black">
                    <a:tint val="75000"/>
                  </a:prstClr>
                </a:solidFill>
                <a:latin typeface="Calibri"/>
                <a:ea typeface="+mn-ea"/>
                <a:cs typeface="+mn-cs"/>
              </a:defRPr>
            </a:lvl1pPr>
          </a:lstStyle>
          <a:p>
            <a:pPr>
              <a:defRPr/>
            </a:pPr>
            <a:endParaRPr lang="en-GB"/>
          </a:p>
        </p:txBody>
      </p:sp>
      <p:sp>
        <p:nvSpPr>
          <p:cNvPr id="6" name="Slide Number Placeholder 5"/>
          <p:cNvSpPr>
            <a:spLocks noGrp="1"/>
          </p:cNvSpPr>
          <p:nvPr>
            <p:ph type="sldNum" sz="quarter" idx="4"/>
          </p:nvPr>
        </p:nvSpPr>
        <p:spPr>
          <a:xfrm>
            <a:off x="8737600" y="6356383"/>
            <a:ext cx="2844800" cy="366183"/>
          </a:xfrm>
          <a:prstGeom prst="rect">
            <a:avLst/>
          </a:prstGeom>
        </p:spPr>
        <p:txBody>
          <a:bodyPr vert="horz" wrap="square" lIns="121853" tIns="60926" rIns="121853" bIns="60926" numCol="1" anchor="ctr" anchorCtr="0" compatLnSpc="1">
            <a:prstTxWarp prst="textNoShape">
              <a:avLst/>
            </a:prstTxWarp>
          </a:bodyPr>
          <a:lstStyle>
            <a:lvl1pPr algn="r" eaLnBrk="1" hangingPunct="1">
              <a:defRPr sz="1600">
                <a:solidFill>
                  <a:srgbClr val="898989"/>
                </a:solidFill>
                <a:latin typeface="Calibri" pitchFamily="34" charset="0"/>
              </a:defRPr>
            </a:lvl1pPr>
          </a:lstStyle>
          <a:p>
            <a:pPr fontAlgn="base">
              <a:spcBef>
                <a:spcPct val="0"/>
              </a:spcBef>
              <a:spcAft>
                <a:spcPct val="0"/>
              </a:spcAft>
              <a:defRPr/>
            </a:pPr>
            <a:fld id="{6AD37A47-D9C0-4B21-AAE0-8DE1A6B0D45C}" type="slidenum">
              <a:rPr lang="en-GB" altLang="en-US">
                <a:ea typeface="ＭＳ Ｐゴシック" pitchFamily="34" charset="-128"/>
              </a:rPr>
              <a:pPr fontAlgn="base">
                <a:spcBef>
                  <a:spcPct val="0"/>
                </a:spcBef>
                <a:spcAft>
                  <a:spcPct val="0"/>
                </a:spcAft>
                <a:defRPr/>
              </a:pPr>
              <a:t>‹#›</a:t>
            </a:fld>
            <a:endParaRPr lang="en-GB" altLang="en-US">
              <a:ea typeface="ＭＳ Ｐゴシック" pitchFamily="34" charset="-128"/>
            </a:endParaRPr>
          </a:p>
        </p:txBody>
      </p:sp>
      <p:pic>
        <p:nvPicPr>
          <p:cNvPr id="1031"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24533" y="357720"/>
            <a:ext cx="2017184" cy="141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0"/>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39185" y="6394483"/>
            <a:ext cx="6144683" cy="39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2801430"/>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Lst>
  <p:txStyles>
    <p:titleStyle>
      <a:lvl1pPr algn="ctr" rtl="0" eaLnBrk="0" fontAlgn="base" hangingPunct="0">
        <a:spcBef>
          <a:spcPct val="0"/>
        </a:spcBef>
        <a:spcAft>
          <a:spcPct val="0"/>
        </a:spcAft>
        <a:defRPr sz="59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59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59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59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5900">
          <a:solidFill>
            <a:schemeClr val="tx1"/>
          </a:solidFill>
          <a:latin typeface="Calibri" pitchFamily="34" charset="0"/>
          <a:ea typeface="ＭＳ Ｐゴシック" charset="0"/>
          <a:cs typeface="ＭＳ Ｐゴシック" charset="0"/>
        </a:defRPr>
      </a:lvl5pPr>
      <a:lvl6pPr marL="609203" algn="ctr" rtl="0" fontAlgn="base">
        <a:spcBef>
          <a:spcPct val="0"/>
        </a:spcBef>
        <a:spcAft>
          <a:spcPct val="0"/>
        </a:spcAft>
        <a:defRPr sz="5900">
          <a:solidFill>
            <a:schemeClr val="tx1"/>
          </a:solidFill>
          <a:latin typeface="Calibri" pitchFamily="34" charset="0"/>
        </a:defRPr>
      </a:lvl6pPr>
      <a:lvl7pPr marL="1218450" algn="ctr" rtl="0" fontAlgn="base">
        <a:spcBef>
          <a:spcPct val="0"/>
        </a:spcBef>
        <a:spcAft>
          <a:spcPct val="0"/>
        </a:spcAft>
        <a:defRPr sz="5900">
          <a:solidFill>
            <a:schemeClr val="tx1"/>
          </a:solidFill>
          <a:latin typeface="Calibri" pitchFamily="34" charset="0"/>
        </a:defRPr>
      </a:lvl7pPr>
      <a:lvl8pPr marL="1827666" algn="ctr" rtl="0" fontAlgn="base">
        <a:spcBef>
          <a:spcPct val="0"/>
        </a:spcBef>
        <a:spcAft>
          <a:spcPct val="0"/>
        </a:spcAft>
        <a:defRPr sz="5900">
          <a:solidFill>
            <a:schemeClr val="tx1"/>
          </a:solidFill>
          <a:latin typeface="Calibri" pitchFamily="34" charset="0"/>
        </a:defRPr>
      </a:lvl8pPr>
      <a:lvl9pPr marL="2436898" algn="ctr" rtl="0" fontAlgn="base">
        <a:spcBef>
          <a:spcPct val="0"/>
        </a:spcBef>
        <a:spcAft>
          <a:spcPct val="0"/>
        </a:spcAft>
        <a:defRPr sz="5900">
          <a:solidFill>
            <a:schemeClr val="tx1"/>
          </a:solidFill>
          <a:latin typeface="Calibri" pitchFamily="34" charset="0"/>
        </a:defRPr>
      </a:lvl9pPr>
    </p:titleStyle>
    <p:bodyStyle>
      <a:lvl1pPr marL="456903" indent="-456903" algn="l" rtl="0" eaLnBrk="0" fontAlgn="base" hangingPunct="0">
        <a:spcBef>
          <a:spcPct val="20000"/>
        </a:spcBef>
        <a:spcAft>
          <a:spcPct val="0"/>
        </a:spcAft>
        <a:buFont typeface="Arial" charset="0"/>
        <a:buChar char="•"/>
        <a:defRPr sz="4300" kern="1200">
          <a:solidFill>
            <a:schemeClr val="tx1"/>
          </a:solidFill>
          <a:latin typeface="+mn-lt"/>
          <a:ea typeface="ＭＳ Ｐゴシック" charset="0"/>
          <a:cs typeface="ＭＳ Ｐゴシック" charset="0"/>
        </a:defRPr>
      </a:lvl1pPr>
      <a:lvl2pPr marL="989998" indent="-380766" algn="l"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3051" indent="-3046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2267" indent="-304600" algn="l" rtl="0" eaLnBrk="0" fontAlgn="base" hangingPunct="0">
        <a:spcBef>
          <a:spcPct val="20000"/>
        </a:spcBef>
        <a:spcAft>
          <a:spcPct val="0"/>
        </a:spcAft>
        <a:buFont typeface="Arial" charset="0"/>
        <a:buChar char="–"/>
        <a:defRPr sz="2700" kern="1200">
          <a:solidFill>
            <a:schemeClr val="tx1"/>
          </a:solidFill>
          <a:latin typeface="+mn-lt"/>
          <a:ea typeface="ＭＳ Ｐゴシック" charset="0"/>
          <a:cs typeface="+mn-cs"/>
        </a:defRPr>
      </a:lvl4pPr>
      <a:lvl5pPr marL="2741498" indent="-304600" algn="l" rtl="0" eaLnBrk="0" fontAlgn="base" hangingPunct="0">
        <a:spcBef>
          <a:spcPct val="20000"/>
        </a:spcBef>
        <a:spcAft>
          <a:spcPct val="0"/>
        </a:spcAft>
        <a:buFont typeface="Arial" charset="0"/>
        <a:buChar char="»"/>
        <a:defRPr sz="2700" kern="1200">
          <a:solidFill>
            <a:schemeClr val="tx1"/>
          </a:solidFill>
          <a:latin typeface="+mn-lt"/>
          <a:ea typeface="ＭＳ Ｐゴシック" charset="0"/>
          <a:cs typeface="+mn-cs"/>
        </a:defRPr>
      </a:lvl5pPr>
      <a:lvl6pPr marL="3350700" indent="-304600" algn="l" defTabSz="121845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9933" indent="-304600" algn="l" defTabSz="121845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9150" indent="-304600" algn="l" defTabSz="121845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8367" indent="-304600" algn="l" defTabSz="121845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450" rtl="0" eaLnBrk="1" latinLnBrk="0" hangingPunct="1">
        <a:defRPr sz="2400" kern="1200">
          <a:solidFill>
            <a:schemeClr val="tx1"/>
          </a:solidFill>
          <a:latin typeface="+mn-lt"/>
          <a:ea typeface="+mn-ea"/>
          <a:cs typeface="+mn-cs"/>
        </a:defRPr>
      </a:lvl1pPr>
      <a:lvl2pPr marL="609203" algn="l" defTabSz="1218450" rtl="0" eaLnBrk="1" latinLnBrk="0" hangingPunct="1">
        <a:defRPr sz="2400" kern="1200">
          <a:solidFill>
            <a:schemeClr val="tx1"/>
          </a:solidFill>
          <a:latin typeface="+mn-lt"/>
          <a:ea typeface="+mn-ea"/>
          <a:cs typeface="+mn-cs"/>
        </a:defRPr>
      </a:lvl2pPr>
      <a:lvl3pPr marL="1218450" algn="l" defTabSz="1218450" rtl="0" eaLnBrk="1" latinLnBrk="0" hangingPunct="1">
        <a:defRPr sz="2400" kern="1200">
          <a:solidFill>
            <a:schemeClr val="tx1"/>
          </a:solidFill>
          <a:latin typeface="+mn-lt"/>
          <a:ea typeface="+mn-ea"/>
          <a:cs typeface="+mn-cs"/>
        </a:defRPr>
      </a:lvl3pPr>
      <a:lvl4pPr marL="1827666" algn="l" defTabSz="1218450" rtl="0" eaLnBrk="1" latinLnBrk="0" hangingPunct="1">
        <a:defRPr sz="2400" kern="1200">
          <a:solidFill>
            <a:schemeClr val="tx1"/>
          </a:solidFill>
          <a:latin typeface="+mn-lt"/>
          <a:ea typeface="+mn-ea"/>
          <a:cs typeface="+mn-cs"/>
        </a:defRPr>
      </a:lvl4pPr>
      <a:lvl5pPr marL="2436898" algn="l" defTabSz="1218450" rtl="0" eaLnBrk="1" latinLnBrk="0" hangingPunct="1">
        <a:defRPr sz="2400" kern="1200">
          <a:solidFill>
            <a:schemeClr val="tx1"/>
          </a:solidFill>
          <a:latin typeface="+mn-lt"/>
          <a:ea typeface="+mn-ea"/>
          <a:cs typeface="+mn-cs"/>
        </a:defRPr>
      </a:lvl5pPr>
      <a:lvl6pPr marL="3046100" algn="l" defTabSz="1218450" rtl="0" eaLnBrk="1" latinLnBrk="0" hangingPunct="1">
        <a:defRPr sz="2400" kern="1200">
          <a:solidFill>
            <a:schemeClr val="tx1"/>
          </a:solidFill>
          <a:latin typeface="+mn-lt"/>
          <a:ea typeface="+mn-ea"/>
          <a:cs typeface="+mn-cs"/>
        </a:defRPr>
      </a:lvl6pPr>
      <a:lvl7pPr marL="3655303" algn="l" defTabSz="1218450" rtl="0" eaLnBrk="1" latinLnBrk="0" hangingPunct="1">
        <a:defRPr sz="2400" kern="1200">
          <a:solidFill>
            <a:schemeClr val="tx1"/>
          </a:solidFill>
          <a:latin typeface="+mn-lt"/>
          <a:ea typeface="+mn-ea"/>
          <a:cs typeface="+mn-cs"/>
        </a:defRPr>
      </a:lvl7pPr>
      <a:lvl8pPr marL="4264533" algn="l" defTabSz="1218450" rtl="0" eaLnBrk="1" latinLnBrk="0" hangingPunct="1">
        <a:defRPr sz="2400" kern="1200">
          <a:solidFill>
            <a:schemeClr val="tx1"/>
          </a:solidFill>
          <a:latin typeface="+mn-lt"/>
          <a:ea typeface="+mn-ea"/>
          <a:cs typeface="+mn-cs"/>
        </a:defRPr>
      </a:lvl8pPr>
      <a:lvl9pPr marL="4873751" algn="l" defTabSz="121845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hyperlink" Target="http://www.talkingmenopause.co.uk/" TargetMode="External"/><Relationship Id="rId13" Type="http://schemas.openxmlformats.org/officeDocument/2006/relationships/image" Target="../media/image1.png"/><Relationship Id="rId3" Type="http://schemas.openxmlformats.org/officeDocument/2006/relationships/hyperlink" Target="http://www.womens-health-concern.org/" TargetMode="External"/><Relationship Id="rId7" Type="http://schemas.openxmlformats.org/officeDocument/2006/relationships/hyperlink" Target="http://www.menopausecafe.net/" TargetMode="External"/><Relationship Id="rId12" Type="http://schemas.openxmlformats.org/officeDocument/2006/relationships/hyperlink" Target="https://megsmenopause.com/menopause" TargetMode="External"/><Relationship Id="rId2" Type="http://schemas.openxmlformats.org/officeDocument/2006/relationships/hyperlink" Target="http://www.nhs.uk/conditions/menopause" TargetMode="External"/><Relationship Id="rId1" Type="http://schemas.openxmlformats.org/officeDocument/2006/relationships/slideLayout" Target="../slideLayouts/slideLayout13.xml"/><Relationship Id="rId6" Type="http://schemas.openxmlformats.org/officeDocument/2006/relationships/hyperlink" Target="https://menopauseintheworkplace.co.uk/" TargetMode="External"/><Relationship Id="rId11" Type="http://schemas.openxmlformats.org/officeDocument/2006/relationships/hyperlink" Target="https://menopausesupport.co.uk/" TargetMode="External"/><Relationship Id="rId5" Type="http://schemas.openxmlformats.org/officeDocument/2006/relationships/hyperlink" Target="http://www.daisynetwork.org.uk/" TargetMode="External"/><Relationship Id="rId10" Type="http://schemas.openxmlformats.org/officeDocument/2006/relationships/hyperlink" Target="http://www.menopausematters.co.uk/" TargetMode="External"/><Relationship Id="rId4" Type="http://schemas.openxmlformats.org/officeDocument/2006/relationships/hyperlink" Target="https://thebms.org.uk/" TargetMode="External"/><Relationship Id="rId9" Type="http://schemas.openxmlformats.org/officeDocument/2006/relationships/hyperlink" Target="http://www.menopause-exchange.co.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cipd.co.uk/knowledge/culture/well-being/menopause/printable-resources"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www.womens-health-concern.org/" TargetMode="External"/><Relationship Id="rId2" Type="http://schemas.openxmlformats.org/officeDocument/2006/relationships/hyperlink" Target="http://www.nhs.uk/conditions/menopause/" TargetMode="Externa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thebms.org.uk/"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fom.ac.uk/health-at-work-2/information-foremployers/dealing-with-health-problems-in-the-workplace/advice-on-the-menopause" TargetMode="External"/><Relationship Id="rId2" Type="http://schemas.openxmlformats.org/officeDocument/2006/relationships/hyperlink" Target="http://www.daisynetwork.org.uk/" TargetMode="Externa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www.menopausecafe.net/" TargetMode="External"/><Relationship Id="rId2" Type="http://schemas.openxmlformats.org/officeDocument/2006/relationships/hyperlink" Target="https://menopauseintheworkplace.co.uk/" TargetMode="Externa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www.menopause-exchange.co.uk/" TargetMode="External"/><Relationship Id="rId4" Type="http://schemas.openxmlformats.org/officeDocument/2006/relationships/hyperlink" Target="http://www.talkingmenopause.co.uk/"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menopausesupport.co.uk/" TargetMode="External"/><Relationship Id="rId2" Type="http://schemas.openxmlformats.org/officeDocument/2006/relationships/hyperlink" Target="http://www.menopausematters.co.uk/" TargetMode="Externa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s://www.hse.gov.uk/stress/standards/downloads.htm" TargetMode="External"/><Relationship Id="rId4" Type="http://schemas.openxmlformats.org/officeDocument/2006/relationships/hyperlink" Target="https://megsmenopause.com/menopaus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34.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7.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746628" y="1783959"/>
            <a:ext cx="4645250" cy="2889114"/>
          </a:xfrm>
        </p:spPr>
        <p:txBody>
          <a:bodyPr anchor="b">
            <a:normAutofit/>
          </a:bodyPr>
          <a:lstStyle/>
          <a:p>
            <a:pPr algn="l"/>
            <a:r>
              <a:rPr lang="en-GB" sz="5100" b="1" dirty="0">
                <a:solidFill>
                  <a:schemeClr val="bg1"/>
                </a:solidFill>
              </a:rPr>
              <a:t>Inclusivity and the menopause</a:t>
            </a:r>
          </a:p>
        </p:txBody>
      </p:sp>
      <p:sp>
        <p:nvSpPr>
          <p:cNvPr id="3" name="Subtitle 2"/>
          <p:cNvSpPr>
            <a:spLocks noGrp="1"/>
          </p:cNvSpPr>
          <p:nvPr>
            <p:ph type="subTitle" idx="1"/>
          </p:nvPr>
        </p:nvSpPr>
        <p:spPr>
          <a:xfrm>
            <a:off x="6746627" y="4750893"/>
            <a:ext cx="4645250" cy="1147863"/>
          </a:xfrm>
        </p:spPr>
        <p:txBody>
          <a:bodyPr anchor="t">
            <a:normAutofit/>
          </a:bodyPr>
          <a:lstStyle/>
          <a:p>
            <a:pPr algn="l"/>
            <a:endParaRPr lang="en-GB" sz="1900" dirty="0">
              <a:solidFill>
                <a:schemeClr val="bg1"/>
              </a:solidFill>
            </a:endParaRPr>
          </a:p>
          <a:p>
            <a:pPr algn="l"/>
            <a:endParaRPr lang="en-GB" sz="1900" dirty="0">
              <a:solidFill>
                <a:schemeClr val="bg1"/>
              </a:solidFill>
            </a:endParaRPr>
          </a:p>
          <a:p>
            <a:pPr algn="l"/>
            <a:r>
              <a:rPr lang="en-GB" sz="1900" dirty="0">
                <a:solidFill>
                  <a:schemeClr val="bg1"/>
                </a:solidFill>
              </a:rPr>
              <a:t>26 February 2020</a:t>
            </a: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a:extLst>
              <a:ext uri="{FF2B5EF4-FFF2-40B4-BE49-F238E27FC236}">
                <a16:creationId xmlns:a16="http://schemas.microsoft.com/office/drawing/2014/main" id="{DF5E2395-2866-47A9-A929-96E14EB3D123}"/>
              </a:ext>
            </a:extLst>
          </p:cNvPr>
          <p:cNvPicPr>
            <a:picLocks noChangeAspect="1" noChangeArrowheads="1"/>
          </p:cNvPicPr>
          <p:nvPr/>
        </p:nvPicPr>
        <p:blipFill>
          <a:blip r:embed="rId2"/>
          <a:stretch>
            <a:fillRect/>
          </a:stretch>
        </p:blipFill>
        <p:spPr bwMode="auto">
          <a:xfrm>
            <a:off x="419382" y="1312825"/>
            <a:ext cx="4047843" cy="286417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375151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E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848465" y="3298722"/>
            <a:ext cx="8746830" cy="1784402"/>
          </a:xfrm>
        </p:spPr>
        <p:txBody>
          <a:bodyPr vert="horz" lIns="91440" tIns="45720" rIns="91440" bIns="45720" rtlCol="0" anchor="b">
            <a:normAutofit/>
          </a:bodyPr>
          <a:lstStyle/>
          <a:p>
            <a:pPr algn="ctr" defTabSz="914400"/>
            <a:r>
              <a:rPr lang="en-US" sz="6000" kern="1200" dirty="0">
                <a:solidFill>
                  <a:srgbClr val="FFFFFF"/>
                </a:solidFill>
                <a:latin typeface="+mj-lt"/>
                <a:ea typeface="+mj-ea"/>
                <a:cs typeface="+mj-cs"/>
              </a:rPr>
              <a:t>Legal and compliance</a:t>
            </a:r>
            <a:endParaRPr lang="en-US" kern="1200" dirty="0">
              <a:solidFill>
                <a:srgbClr val="FFFFFF"/>
              </a:solidFill>
              <a:latin typeface="+mj-lt"/>
              <a:ea typeface="+mj-ea"/>
              <a:cs typeface="+mj-cs"/>
            </a:endParaRPr>
          </a:p>
        </p:txBody>
      </p:sp>
      <p:sp>
        <p:nvSpPr>
          <p:cNvPr id="11" name="Oval 10">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rgbClr val="E0F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3E100B8-A784-40FF-B423-DDDFC9EF6C53}"/>
              </a:ext>
            </a:extLst>
          </p:cNvPr>
          <p:cNvPicPr>
            <a:picLocks noChangeAspect="1"/>
          </p:cNvPicPr>
          <p:nvPr/>
        </p:nvPicPr>
        <p:blipFill>
          <a:blip r:embed="rId2"/>
          <a:stretch>
            <a:fillRect/>
          </a:stretch>
        </p:blipFill>
        <p:spPr>
          <a:xfrm>
            <a:off x="5337115" y="1424956"/>
            <a:ext cx="1517772" cy="1068764"/>
          </a:xfrm>
          <a:prstGeom prst="rect">
            <a:avLst/>
          </a:prstGeom>
        </p:spPr>
      </p:pic>
    </p:spTree>
    <p:extLst>
      <p:ext uri="{BB962C8B-B14F-4D97-AF65-F5344CB8AC3E}">
        <p14:creationId xmlns:p14="http://schemas.microsoft.com/office/powerpoint/2010/main" val="2465302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E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848465" y="3298722"/>
            <a:ext cx="8746830" cy="1784402"/>
          </a:xfrm>
        </p:spPr>
        <p:txBody>
          <a:bodyPr vert="horz" lIns="91440" tIns="45720" rIns="91440" bIns="45720" rtlCol="0" anchor="b">
            <a:normAutofit/>
          </a:bodyPr>
          <a:lstStyle/>
          <a:p>
            <a:pPr algn="ctr" defTabSz="914400"/>
            <a:r>
              <a:rPr lang="en-US" sz="6000" kern="1200" dirty="0">
                <a:solidFill>
                  <a:srgbClr val="FFFFFF"/>
                </a:solidFill>
                <a:latin typeface="+mj-lt"/>
                <a:ea typeface="+mj-ea"/>
                <a:cs typeface="+mj-cs"/>
              </a:rPr>
              <a:t>Sources of help</a:t>
            </a:r>
            <a:endParaRPr lang="en-US" kern="1200" dirty="0">
              <a:solidFill>
                <a:srgbClr val="FFFFFF"/>
              </a:solidFill>
              <a:latin typeface="+mj-lt"/>
              <a:ea typeface="+mj-ea"/>
              <a:cs typeface="+mj-cs"/>
            </a:endParaRPr>
          </a:p>
        </p:txBody>
      </p:sp>
      <p:sp>
        <p:nvSpPr>
          <p:cNvPr id="11" name="Oval 10">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rgbClr val="E0F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3E100B8-A784-40FF-B423-DDDFC9EF6C53}"/>
              </a:ext>
            </a:extLst>
          </p:cNvPr>
          <p:cNvPicPr>
            <a:picLocks noChangeAspect="1"/>
          </p:cNvPicPr>
          <p:nvPr/>
        </p:nvPicPr>
        <p:blipFill>
          <a:blip r:embed="rId2"/>
          <a:stretch>
            <a:fillRect/>
          </a:stretch>
        </p:blipFill>
        <p:spPr>
          <a:xfrm>
            <a:off x="5337115" y="1424956"/>
            <a:ext cx="1517772" cy="1068764"/>
          </a:xfrm>
          <a:prstGeom prst="rect">
            <a:avLst/>
          </a:prstGeom>
        </p:spPr>
      </p:pic>
    </p:spTree>
    <p:extLst>
      <p:ext uri="{BB962C8B-B14F-4D97-AF65-F5344CB8AC3E}">
        <p14:creationId xmlns:p14="http://schemas.microsoft.com/office/powerpoint/2010/main" val="3300026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6"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631825"/>
            <a:ext cx="10515600" cy="1325563"/>
          </a:xfrm>
        </p:spPr>
        <p:txBody>
          <a:bodyPr>
            <a:normAutofit/>
          </a:bodyPr>
          <a:lstStyle/>
          <a:p>
            <a:r>
              <a:rPr lang="en-GB" sz="4000" dirty="0">
                <a:latin typeface="Arial" panose="020B0604020202020204" pitchFamily="34" charset="0"/>
                <a:cs typeface="Arial" panose="020B0604020202020204" pitchFamily="34" charset="0"/>
              </a:rPr>
              <a:t>Sources of help</a:t>
            </a:r>
          </a:p>
        </p:txBody>
      </p:sp>
      <p:sp>
        <p:nvSpPr>
          <p:cNvPr id="3" name="Content Placeholder 2"/>
          <p:cNvSpPr>
            <a:spLocks noGrp="1"/>
          </p:cNvSpPr>
          <p:nvPr>
            <p:ph idx="1"/>
          </p:nvPr>
        </p:nvSpPr>
        <p:spPr>
          <a:xfrm>
            <a:off x="1311465" y="2048916"/>
            <a:ext cx="9569069" cy="3871762"/>
          </a:xfrm>
        </p:spPr>
        <p:txBody>
          <a:bodyPr>
            <a:normAutofit fontScale="85000" lnSpcReduction="20000"/>
          </a:bodyPr>
          <a:lstStyle/>
          <a:p>
            <a:pPr lvl="0"/>
            <a:r>
              <a:rPr lang="en-US" sz="2400" dirty="0">
                <a:solidFill>
                  <a:prstClr val="black"/>
                </a:solidFill>
                <a:hlinkClick r:id="rId2"/>
              </a:rPr>
              <a:t>www.nhs.uk/conditions/menopause</a:t>
            </a:r>
            <a:r>
              <a:rPr lang="en-US" sz="2400" dirty="0">
                <a:solidFill>
                  <a:prstClr val="black"/>
                </a:solidFill>
              </a:rPr>
              <a:t> </a:t>
            </a:r>
          </a:p>
          <a:p>
            <a:pPr lvl="0"/>
            <a:r>
              <a:rPr lang="en-US" sz="2400" dirty="0">
                <a:solidFill>
                  <a:prstClr val="black"/>
                </a:solidFill>
                <a:hlinkClick r:id="rId3"/>
              </a:rPr>
              <a:t>www.womens-health-concern.org</a:t>
            </a:r>
            <a:r>
              <a:rPr lang="en-US" sz="2400" dirty="0">
                <a:solidFill>
                  <a:prstClr val="black"/>
                </a:solidFill>
              </a:rPr>
              <a:t> </a:t>
            </a:r>
          </a:p>
          <a:p>
            <a:pPr lvl="0"/>
            <a:r>
              <a:rPr lang="en-US" sz="2400" dirty="0">
                <a:solidFill>
                  <a:prstClr val="black"/>
                </a:solidFill>
                <a:hlinkClick r:id="rId4"/>
              </a:rPr>
              <a:t>https://thebms.org.uk</a:t>
            </a:r>
            <a:r>
              <a:rPr lang="en-US" sz="2400" dirty="0">
                <a:solidFill>
                  <a:prstClr val="black"/>
                </a:solidFill>
              </a:rPr>
              <a:t> </a:t>
            </a:r>
          </a:p>
          <a:p>
            <a:pPr lvl="0"/>
            <a:r>
              <a:rPr lang="en-US" sz="2400" dirty="0">
                <a:solidFill>
                  <a:prstClr val="black"/>
                </a:solidFill>
                <a:hlinkClick r:id="rId5"/>
              </a:rPr>
              <a:t>www.daisynetwork.org.uk</a:t>
            </a:r>
            <a:r>
              <a:rPr lang="en-US" sz="2400" dirty="0">
                <a:solidFill>
                  <a:prstClr val="black"/>
                </a:solidFill>
              </a:rPr>
              <a:t> </a:t>
            </a:r>
          </a:p>
          <a:p>
            <a:pPr lvl="0"/>
            <a:r>
              <a:rPr lang="en-US" sz="2400" dirty="0">
                <a:solidFill>
                  <a:prstClr val="black"/>
                </a:solidFill>
                <a:hlinkClick r:id="rId6"/>
              </a:rPr>
              <a:t>https://menopauseintheworkplace.co.uk</a:t>
            </a:r>
            <a:r>
              <a:rPr lang="en-US" sz="2400" dirty="0">
                <a:solidFill>
                  <a:prstClr val="black"/>
                </a:solidFill>
              </a:rPr>
              <a:t> </a:t>
            </a:r>
          </a:p>
          <a:p>
            <a:pPr lvl="0"/>
            <a:r>
              <a:rPr lang="en-US" sz="2400" dirty="0">
                <a:solidFill>
                  <a:prstClr val="black"/>
                </a:solidFill>
                <a:hlinkClick r:id="rId7"/>
              </a:rPr>
              <a:t>www.menopausecafe.net</a:t>
            </a:r>
            <a:r>
              <a:rPr lang="en-US" sz="2400" dirty="0">
                <a:solidFill>
                  <a:prstClr val="black"/>
                </a:solidFill>
              </a:rPr>
              <a:t> </a:t>
            </a:r>
          </a:p>
          <a:p>
            <a:pPr lvl="0"/>
            <a:r>
              <a:rPr lang="en-US" sz="2400" dirty="0">
                <a:solidFill>
                  <a:prstClr val="black"/>
                </a:solidFill>
                <a:hlinkClick r:id="rId8"/>
              </a:rPr>
              <a:t>www.talkingmenopause.co.uk</a:t>
            </a:r>
            <a:r>
              <a:rPr lang="en-US" sz="2400" dirty="0">
                <a:solidFill>
                  <a:prstClr val="black"/>
                </a:solidFill>
              </a:rPr>
              <a:t> </a:t>
            </a:r>
          </a:p>
          <a:p>
            <a:pPr lvl="0"/>
            <a:r>
              <a:rPr lang="en-US" sz="2400" dirty="0">
                <a:solidFill>
                  <a:prstClr val="black"/>
                </a:solidFill>
                <a:hlinkClick r:id="rId9"/>
              </a:rPr>
              <a:t>www.menopause-exchange.co.uk</a:t>
            </a:r>
            <a:r>
              <a:rPr lang="en-US" sz="2400" dirty="0">
                <a:solidFill>
                  <a:prstClr val="black"/>
                </a:solidFill>
              </a:rPr>
              <a:t> </a:t>
            </a:r>
          </a:p>
          <a:p>
            <a:pPr lvl="0"/>
            <a:r>
              <a:rPr lang="en-US" sz="2400" dirty="0">
                <a:solidFill>
                  <a:prstClr val="black"/>
                </a:solidFill>
                <a:hlinkClick r:id="rId10"/>
              </a:rPr>
              <a:t>www.menopausematters.co.uk</a:t>
            </a:r>
            <a:r>
              <a:rPr lang="en-US" sz="2400" dirty="0">
                <a:solidFill>
                  <a:prstClr val="black"/>
                </a:solidFill>
              </a:rPr>
              <a:t> </a:t>
            </a:r>
          </a:p>
          <a:p>
            <a:pPr lvl="0"/>
            <a:r>
              <a:rPr lang="en-US" sz="2400" dirty="0">
                <a:solidFill>
                  <a:prstClr val="black"/>
                </a:solidFill>
                <a:hlinkClick r:id="rId11"/>
              </a:rPr>
              <a:t>https://menopausesupport.co.uk</a:t>
            </a:r>
            <a:r>
              <a:rPr lang="en-US" sz="2400" dirty="0">
                <a:solidFill>
                  <a:prstClr val="black"/>
                </a:solidFill>
              </a:rPr>
              <a:t> </a:t>
            </a:r>
          </a:p>
          <a:p>
            <a:pPr lvl="0"/>
            <a:r>
              <a:rPr lang="en-US" sz="2400" dirty="0">
                <a:solidFill>
                  <a:prstClr val="black"/>
                </a:solidFill>
                <a:hlinkClick r:id="rId12"/>
              </a:rPr>
              <a:t>https://megsmenopause.com/menopause</a:t>
            </a:r>
            <a:r>
              <a:rPr lang="en-US" sz="2400" dirty="0">
                <a:solidFill>
                  <a:prstClr val="black"/>
                </a:solidFill>
              </a:rPr>
              <a:t> </a:t>
            </a:r>
          </a:p>
          <a:p>
            <a:pPr lvl="0"/>
            <a:endParaRPr lang="en-US" sz="2400" dirty="0">
              <a:solidFill>
                <a:prstClr val="black"/>
              </a:solidFill>
            </a:endParaRPr>
          </a:p>
        </p:txBody>
      </p:sp>
      <p:pic>
        <p:nvPicPr>
          <p:cNvPr id="4" name="Picture 3">
            <a:extLst>
              <a:ext uri="{FF2B5EF4-FFF2-40B4-BE49-F238E27FC236}">
                <a16:creationId xmlns:a16="http://schemas.microsoft.com/office/drawing/2014/main" id="{792E7336-B11E-4137-BBCF-974FA6D67C7C}"/>
              </a:ext>
            </a:extLst>
          </p:cNvPr>
          <p:cNvPicPr>
            <a:picLocks noChangeAspect="1"/>
          </p:cNvPicPr>
          <p:nvPr/>
        </p:nvPicPr>
        <p:blipFill>
          <a:blip r:embed="rId13"/>
          <a:stretch>
            <a:fillRect/>
          </a:stretch>
        </p:blipFill>
        <p:spPr>
          <a:xfrm>
            <a:off x="10407269" y="540297"/>
            <a:ext cx="1463167" cy="1030313"/>
          </a:xfrm>
          <a:prstGeom prst="rect">
            <a:avLst/>
          </a:prstGeom>
        </p:spPr>
      </p:pic>
    </p:spTree>
    <p:extLst>
      <p:ext uri="{BB962C8B-B14F-4D97-AF65-F5344CB8AC3E}">
        <p14:creationId xmlns:p14="http://schemas.microsoft.com/office/powerpoint/2010/main" val="3637326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6"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631825"/>
            <a:ext cx="10515600" cy="1325563"/>
          </a:xfrm>
        </p:spPr>
        <p:txBody>
          <a:bodyPr>
            <a:normAutofit/>
          </a:bodyPr>
          <a:lstStyle/>
          <a:p>
            <a:r>
              <a:rPr lang="en-GB" sz="4000" dirty="0">
                <a:latin typeface="Arial" panose="020B0604020202020204" pitchFamily="34" charset="0"/>
                <a:cs typeface="Arial" panose="020B0604020202020204" pitchFamily="34" charset="0"/>
              </a:rPr>
              <a:t>Resources for employers</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&amp; managers (</a:t>
            </a:r>
            <a:r>
              <a:rPr lang="en-GB" sz="4000" dirty="0" err="1">
                <a:latin typeface="Arial" panose="020B0604020202020204" pitchFamily="34" charset="0"/>
                <a:cs typeface="Arial" panose="020B0604020202020204" pitchFamily="34" charset="0"/>
              </a:rPr>
              <a:t>i</a:t>
            </a:r>
            <a:r>
              <a:rPr lang="en-GB" sz="4000" dirty="0">
                <a:latin typeface="Arial" panose="020B0604020202020204" pitchFamily="34" charset="0"/>
                <a:cs typeface="Arial" panose="020B0604020202020204" pitchFamily="34" charset="0"/>
              </a:rPr>
              <a:t>)</a:t>
            </a:r>
          </a:p>
        </p:txBody>
      </p:sp>
      <p:sp>
        <p:nvSpPr>
          <p:cNvPr id="3" name="Content Placeholder 2"/>
          <p:cNvSpPr>
            <a:spLocks noGrp="1"/>
          </p:cNvSpPr>
          <p:nvPr>
            <p:ph idx="1"/>
          </p:nvPr>
        </p:nvSpPr>
        <p:spPr>
          <a:xfrm>
            <a:off x="838200" y="2445941"/>
            <a:ext cx="9569069" cy="3871762"/>
          </a:xfrm>
        </p:spPr>
        <p:txBody>
          <a:bodyPr>
            <a:normAutofit/>
          </a:bodyPr>
          <a:lstStyle/>
          <a:p>
            <a:pPr lvl="0"/>
            <a:r>
              <a:rPr lang="en-US" sz="2400" dirty="0">
                <a:solidFill>
                  <a:prstClr val="black"/>
                </a:solidFill>
              </a:rPr>
              <a:t>The Chartered Institute of Personnel and Development (CIPD):</a:t>
            </a:r>
          </a:p>
          <a:p>
            <a:pPr lvl="1"/>
            <a:r>
              <a:rPr lang="en-US" sz="2000" dirty="0">
                <a:solidFill>
                  <a:prstClr val="black"/>
                </a:solidFill>
                <a:hlinkClick r:id="rId2"/>
              </a:rPr>
              <a:t>https://www.cipd.co.uk/knowledge/culture/well-being/menopause/printable-resources</a:t>
            </a:r>
            <a:r>
              <a:rPr lang="en-US" sz="2000" dirty="0">
                <a:solidFill>
                  <a:prstClr val="black"/>
                </a:solidFill>
              </a:rPr>
              <a:t> </a:t>
            </a:r>
          </a:p>
          <a:p>
            <a:pPr lvl="1"/>
            <a:r>
              <a:rPr lang="en-US" sz="2000" dirty="0">
                <a:solidFill>
                  <a:prstClr val="black"/>
                </a:solidFill>
              </a:rPr>
              <a:t>Downloadable guides, posters, leaflets</a:t>
            </a:r>
          </a:p>
          <a:p>
            <a:pPr lvl="1"/>
            <a:r>
              <a:rPr lang="en-US" sz="2000" dirty="0">
                <a:solidFill>
                  <a:prstClr val="black"/>
                </a:solidFill>
              </a:rPr>
              <a:t>Do’s and don’ts for supporting your colleagues</a:t>
            </a:r>
          </a:p>
          <a:p>
            <a:pPr lvl="1"/>
            <a:r>
              <a:rPr lang="en-US" sz="2000" dirty="0">
                <a:solidFill>
                  <a:prstClr val="black"/>
                </a:solidFill>
              </a:rPr>
              <a:t>Resources for HR teams and people line managers</a:t>
            </a:r>
          </a:p>
          <a:p>
            <a:pPr lvl="0"/>
            <a:endParaRPr lang="en-GB" sz="2400" dirty="0">
              <a:solidFill>
                <a:prstClr val="black"/>
              </a:solidFill>
            </a:endParaRPr>
          </a:p>
        </p:txBody>
      </p:sp>
      <p:pic>
        <p:nvPicPr>
          <p:cNvPr id="4" name="Picture 3">
            <a:extLst>
              <a:ext uri="{FF2B5EF4-FFF2-40B4-BE49-F238E27FC236}">
                <a16:creationId xmlns:a16="http://schemas.microsoft.com/office/drawing/2014/main" id="{792E7336-B11E-4137-BBCF-974FA6D67C7C}"/>
              </a:ext>
            </a:extLst>
          </p:cNvPr>
          <p:cNvPicPr>
            <a:picLocks noChangeAspect="1"/>
          </p:cNvPicPr>
          <p:nvPr/>
        </p:nvPicPr>
        <p:blipFill>
          <a:blip r:embed="rId3"/>
          <a:stretch>
            <a:fillRect/>
          </a:stretch>
        </p:blipFill>
        <p:spPr>
          <a:xfrm>
            <a:off x="10407269" y="540297"/>
            <a:ext cx="1463167" cy="1030313"/>
          </a:xfrm>
          <a:prstGeom prst="rect">
            <a:avLst/>
          </a:prstGeom>
        </p:spPr>
      </p:pic>
    </p:spTree>
    <p:extLst>
      <p:ext uri="{BB962C8B-B14F-4D97-AF65-F5344CB8AC3E}">
        <p14:creationId xmlns:p14="http://schemas.microsoft.com/office/powerpoint/2010/main" val="3856832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6"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631825"/>
            <a:ext cx="10515600" cy="1325563"/>
          </a:xfrm>
        </p:spPr>
        <p:txBody>
          <a:bodyPr>
            <a:normAutofit/>
          </a:bodyPr>
          <a:lstStyle/>
          <a:p>
            <a:r>
              <a:rPr lang="en-GB" sz="4000" dirty="0">
                <a:latin typeface="Arial" panose="020B0604020202020204" pitchFamily="34" charset="0"/>
                <a:cs typeface="Arial" panose="020B0604020202020204" pitchFamily="34" charset="0"/>
              </a:rPr>
              <a:t>Resources for employers</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&amp; managers (ii)</a:t>
            </a:r>
          </a:p>
        </p:txBody>
      </p:sp>
      <p:sp>
        <p:nvSpPr>
          <p:cNvPr id="3" name="Content Placeholder 2"/>
          <p:cNvSpPr>
            <a:spLocks noGrp="1"/>
          </p:cNvSpPr>
          <p:nvPr>
            <p:ph idx="1"/>
          </p:nvPr>
        </p:nvSpPr>
        <p:spPr>
          <a:xfrm>
            <a:off x="838200" y="2445941"/>
            <a:ext cx="8330967" cy="3871762"/>
          </a:xfrm>
        </p:spPr>
        <p:txBody>
          <a:bodyPr>
            <a:normAutofit/>
          </a:bodyPr>
          <a:lstStyle/>
          <a:p>
            <a:pPr lvl="0"/>
            <a:r>
              <a:rPr lang="en-US" sz="2400" dirty="0">
                <a:solidFill>
                  <a:prstClr val="black"/>
                </a:solidFill>
              </a:rPr>
              <a:t>NHS guidance on menopause</a:t>
            </a:r>
          </a:p>
          <a:p>
            <a:pPr lvl="1"/>
            <a:r>
              <a:rPr lang="en-US" sz="2000" dirty="0">
                <a:solidFill>
                  <a:prstClr val="black"/>
                </a:solidFill>
                <a:hlinkClick r:id="rId2"/>
              </a:rPr>
              <a:t>www.nhs.uk/conditions/menopause/</a:t>
            </a:r>
            <a:r>
              <a:rPr lang="en-US" sz="2000" dirty="0">
                <a:solidFill>
                  <a:prstClr val="black"/>
                </a:solidFill>
              </a:rPr>
              <a:t> </a:t>
            </a:r>
          </a:p>
          <a:p>
            <a:pPr lvl="0"/>
            <a:r>
              <a:rPr lang="en-US" sz="2400" dirty="0">
                <a:solidFill>
                  <a:prstClr val="black"/>
                </a:solidFill>
              </a:rPr>
              <a:t>Women’s Health Concern (the patient arm of the British Menopause Society)</a:t>
            </a:r>
          </a:p>
          <a:p>
            <a:pPr lvl="1"/>
            <a:r>
              <a:rPr lang="en-US" sz="2000" dirty="0">
                <a:solidFill>
                  <a:prstClr val="black"/>
                </a:solidFill>
                <a:hlinkClick r:id="rId3"/>
              </a:rPr>
              <a:t>www.womens-health-concern.org</a:t>
            </a:r>
            <a:r>
              <a:rPr lang="en-US" sz="2000" dirty="0">
                <a:solidFill>
                  <a:prstClr val="black"/>
                </a:solidFill>
              </a:rPr>
              <a:t> </a:t>
            </a:r>
          </a:p>
          <a:p>
            <a:pPr lvl="0"/>
            <a:r>
              <a:rPr lang="en-US" sz="2400" dirty="0">
                <a:solidFill>
                  <a:prstClr val="black"/>
                </a:solidFill>
              </a:rPr>
              <a:t>British Menopause Society</a:t>
            </a:r>
          </a:p>
          <a:p>
            <a:pPr lvl="1"/>
            <a:r>
              <a:rPr lang="en-US" sz="2000" dirty="0">
                <a:solidFill>
                  <a:prstClr val="black"/>
                </a:solidFill>
                <a:hlinkClick r:id="rId4"/>
              </a:rPr>
              <a:t>https://thebms.org.uk</a:t>
            </a:r>
            <a:r>
              <a:rPr lang="en-US" sz="2000" dirty="0">
                <a:solidFill>
                  <a:prstClr val="black"/>
                </a:solidFill>
              </a:rPr>
              <a:t> </a:t>
            </a:r>
          </a:p>
          <a:p>
            <a:pPr lvl="0"/>
            <a:endParaRPr lang="en-GB" sz="2400" dirty="0">
              <a:solidFill>
                <a:prstClr val="black"/>
              </a:solidFill>
            </a:endParaRPr>
          </a:p>
        </p:txBody>
      </p:sp>
      <p:pic>
        <p:nvPicPr>
          <p:cNvPr id="4" name="Picture 3">
            <a:extLst>
              <a:ext uri="{FF2B5EF4-FFF2-40B4-BE49-F238E27FC236}">
                <a16:creationId xmlns:a16="http://schemas.microsoft.com/office/drawing/2014/main" id="{792E7336-B11E-4137-BBCF-974FA6D67C7C}"/>
              </a:ext>
            </a:extLst>
          </p:cNvPr>
          <p:cNvPicPr>
            <a:picLocks noChangeAspect="1"/>
          </p:cNvPicPr>
          <p:nvPr/>
        </p:nvPicPr>
        <p:blipFill>
          <a:blip r:embed="rId5"/>
          <a:stretch>
            <a:fillRect/>
          </a:stretch>
        </p:blipFill>
        <p:spPr>
          <a:xfrm>
            <a:off x="10407269" y="540297"/>
            <a:ext cx="1463167" cy="1030313"/>
          </a:xfrm>
          <a:prstGeom prst="rect">
            <a:avLst/>
          </a:prstGeom>
        </p:spPr>
      </p:pic>
    </p:spTree>
    <p:extLst>
      <p:ext uri="{BB962C8B-B14F-4D97-AF65-F5344CB8AC3E}">
        <p14:creationId xmlns:p14="http://schemas.microsoft.com/office/powerpoint/2010/main" val="1983208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6"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631825"/>
            <a:ext cx="10515600" cy="1325563"/>
          </a:xfrm>
        </p:spPr>
        <p:txBody>
          <a:bodyPr>
            <a:normAutofit/>
          </a:bodyPr>
          <a:lstStyle/>
          <a:p>
            <a:r>
              <a:rPr lang="en-GB" sz="4000" dirty="0">
                <a:latin typeface="Arial" panose="020B0604020202020204" pitchFamily="34" charset="0"/>
                <a:cs typeface="Arial" panose="020B0604020202020204" pitchFamily="34" charset="0"/>
              </a:rPr>
              <a:t>Resources for employers</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&amp; managers (iii)</a:t>
            </a:r>
          </a:p>
        </p:txBody>
      </p:sp>
      <p:sp>
        <p:nvSpPr>
          <p:cNvPr id="3" name="Content Placeholder 2"/>
          <p:cNvSpPr>
            <a:spLocks noGrp="1"/>
          </p:cNvSpPr>
          <p:nvPr>
            <p:ph idx="1"/>
          </p:nvPr>
        </p:nvSpPr>
        <p:spPr>
          <a:xfrm>
            <a:off x="838200" y="2445941"/>
            <a:ext cx="9569069" cy="3871762"/>
          </a:xfrm>
        </p:spPr>
        <p:txBody>
          <a:bodyPr>
            <a:normAutofit/>
          </a:bodyPr>
          <a:lstStyle/>
          <a:p>
            <a:pPr lvl="0"/>
            <a:r>
              <a:rPr lang="en-US" sz="2400" dirty="0">
                <a:solidFill>
                  <a:prstClr val="black"/>
                </a:solidFill>
              </a:rPr>
              <a:t>Support for premature menopause</a:t>
            </a:r>
          </a:p>
          <a:p>
            <a:pPr lvl="1"/>
            <a:r>
              <a:rPr lang="en-US" sz="2000" dirty="0">
                <a:solidFill>
                  <a:prstClr val="black"/>
                </a:solidFill>
                <a:hlinkClick r:id="rId2"/>
              </a:rPr>
              <a:t>www.daisynetwork.org.uk</a:t>
            </a:r>
            <a:r>
              <a:rPr lang="en-US" sz="2000" dirty="0">
                <a:solidFill>
                  <a:prstClr val="black"/>
                </a:solidFill>
              </a:rPr>
              <a:t> </a:t>
            </a:r>
          </a:p>
          <a:p>
            <a:pPr lvl="0"/>
            <a:r>
              <a:rPr lang="en-US" sz="2400" dirty="0">
                <a:solidFill>
                  <a:prstClr val="black"/>
                </a:solidFill>
              </a:rPr>
              <a:t>Faculty of Occupational Medicine</a:t>
            </a:r>
          </a:p>
          <a:p>
            <a:pPr lvl="1"/>
            <a:r>
              <a:rPr lang="en-US" sz="2200" dirty="0">
                <a:solidFill>
                  <a:prstClr val="black"/>
                </a:solidFill>
                <a:hlinkClick r:id="rId3"/>
              </a:rPr>
              <a:t>www.fom.ac.uk/health-at-work-2/information-foremployers/dealing-with-health-problems-in-the-workplace/advice-on-the-menopause</a:t>
            </a:r>
            <a:r>
              <a:rPr lang="en-US" sz="2200" dirty="0">
                <a:solidFill>
                  <a:prstClr val="black"/>
                </a:solidFill>
              </a:rPr>
              <a:t> </a:t>
            </a:r>
          </a:p>
          <a:p>
            <a:pPr lvl="0"/>
            <a:endParaRPr lang="en-GB" sz="2400" dirty="0">
              <a:solidFill>
                <a:prstClr val="black"/>
              </a:solidFill>
            </a:endParaRPr>
          </a:p>
        </p:txBody>
      </p:sp>
      <p:pic>
        <p:nvPicPr>
          <p:cNvPr id="4" name="Picture 3">
            <a:extLst>
              <a:ext uri="{FF2B5EF4-FFF2-40B4-BE49-F238E27FC236}">
                <a16:creationId xmlns:a16="http://schemas.microsoft.com/office/drawing/2014/main" id="{792E7336-B11E-4137-BBCF-974FA6D67C7C}"/>
              </a:ext>
            </a:extLst>
          </p:cNvPr>
          <p:cNvPicPr>
            <a:picLocks noChangeAspect="1"/>
          </p:cNvPicPr>
          <p:nvPr/>
        </p:nvPicPr>
        <p:blipFill>
          <a:blip r:embed="rId4"/>
          <a:stretch>
            <a:fillRect/>
          </a:stretch>
        </p:blipFill>
        <p:spPr>
          <a:xfrm>
            <a:off x="10407269" y="540297"/>
            <a:ext cx="1463167" cy="1030313"/>
          </a:xfrm>
          <a:prstGeom prst="rect">
            <a:avLst/>
          </a:prstGeom>
        </p:spPr>
      </p:pic>
    </p:spTree>
    <p:extLst>
      <p:ext uri="{BB962C8B-B14F-4D97-AF65-F5344CB8AC3E}">
        <p14:creationId xmlns:p14="http://schemas.microsoft.com/office/powerpoint/2010/main" val="2817603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6"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631825"/>
            <a:ext cx="10515600" cy="1325563"/>
          </a:xfrm>
        </p:spPr>
        <p:txBody>
          <a:bodyPr>
            <a:normAutofit/>
          </a:bodyPr>
          <a:lstStyle/>
          <a:p>
            <a:r>
              <a:rPr lang="en-GB" sz="4000" dirty="0">
                <a:latin typeface="Arial" panose="020B0604020202020204" pitchFamily="34" charset="0"/>
                <a:cs typeface="Arial" panose="020B0604020202020204" pitchFamily="34" charset="0"/>
              </a:rPr>
              <a:t>Resources for employers</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&amp; managers (iv)</a:t>
            </a:r>
          </a:p>
        </p:txBody>
      </p:sp>
      <p:sp>
        <p:nvSpPr>
          <p:cNvPr id="3" name="Content Placeholder 2"/>
          <p:cNvSpPr>
            <a:spLocks noGrp="1"/>
          </p:cNvSpPr>
          <p:nvPr>
            <p:ph idx="1"/>
          </p:nvPr>
        </p:nvSpPr>
        <p:spPr>
          <a:xfrm>
            <a:off x="838200" y="2445941"/>
            <a:ext cx="10515600" cy="3871762"/>
          </a:xfrm>
        </p:spPr>
        <p:txBody>
          <a:bodyPr>
            <a:normAutofit/>
          </a:bodyPr>
          <a:lstStyle/>
          <a:p>
            <a:pPr lvl="0"/>
            <a:r>
              <a:rPr lang="en-US" sz="2400" dirty="0" err="1">
                <a:solidFill>
                  <a:prstClr val="black"/>
                </a:solidFill>
              </a:rPr>
              <a:t>Henpicked</a:t>
            </a:r>
            <a:r>
              <a:rPr lang="en-US" sz="2400" dirty="0">
                <a:solidFill>
                  <a:prstClr val="black"/>
                </a:solidFill>
              </a:rPr>
              <a:t>, Menopause in the Workplace</a:t>
            </a:r>
          </a:p>
          <a:p>
            <a:pPr lvl="1"/>
            <a:r>
              <a:rPr lang="en-US" sz="2000" dirty="0">
                <a:solidFill>
                  <a:prstClr val="black"/>
                </a:solidFill>
                <a:hlinkClick r:id="rId2"/>
              </a:rPr>
              <a:t>https://menopauseintheworkplace.co.uk</a:t>
            </a:r>
            <a:r>
              <a:rPr lang="en-US" sz="2000" dirty="0">
                <a:solidFill>
                  <a:prstClr val="black"/>
                </a:solidFill>
              </a:rPr>
              <a:t> </a:t>
            </a:r>
          </a:p>
          <a:p>
            <a:pPr lvl="0"/>
            <a:r>
              <a:rPr lang="en-US" sz="2400" dirty="0">
                <a:solidFill>
                  <a:prstClr val="black"/>
                </a:solidFill>
              </a:rPr>
              <a:t>Menopause Café – ‘gather to eat cake, drink tea and discuss menopause’</a:t>
            </a:r>
          </a:p>
          <a:p>
            <a:pPr lvl="1"/>
            <a:r>
              <a:rPr lang="en-US" sz="2000" dirty="0">
                <a:solidFill>
                  <a:prstClr val="black"/>
                </a:solidFill>
                <a:hlinkClick r:id="rId3"/>
              </a:rPr>
              <a:t>www.menopausecafe.net</a:t>
            </a:r>
            <a:r>
              <a:rPr lang="en-US" sz="2000" dirty="0">
                <a:solidFill>
                  <a:prstClr val="black"/>
                </a:solidFill>
              </a:rPr>
              <a:t> </a:t>
            </a:r>
          </a:p>
          <a:p>
            <a:pPr lvl="0"/>
            <a:r>
              <a:rPr lang="en-US" sz="2400" dirty="0">
                <a:solidFill>
                  <a:prstClr val="black"/>
                </a:solidFill>
              </a:rPr>
              <a:t>Talking Menopause</a:t>
            </a:r>
          </a:p>
          <a:p>
            <a:pPr lvl="1"/>
            <a:r>
              <a:rPr lang="en-US" sz="2000" dirty="0">
                <a:solidFill>
                  <a:prstClr val="black"/>
                </a:solidFill>
                <a:hlinkClick r:id="rId4"/>
              </a:rPr>
              <a:t>www.talkingmenopause.co.uk</a:t>
            </a:r>
            <a:r>
              <a:rPr lang="en-US" sz="2000" dirty="0">
                <a:solidFill>
                  <a:prstClr val="black"/>
                </a:solidFill>
              </a:rPr>
              <a:t> </a:t>
            </a:r>
          </a:p>
          <a:p>
            <a:pPr lvl="0"/>
            <a:r>
              <a:rPr lang="en-US" sz="2400" dirty="0">
                <a:solidFill>
                  <a:prstClr val="black"/>
                </a:solidFill>
              </a:rPr>
              <a:t>The Menopause Exchange</a:t>
            </a:r>
          </a:p>
          <a:p>
            <a:pPr lvl="1"/>
            <a:r>
              <a:rPr lang="en-US" sz="2000" dirty="0">
                <a:solidFill>
                  <a:prstClr val="black"/>
                </a:solidFill>
                <a:hlinkClick r:id="rId5"/>
              </a:rPr>
              <a:t>www.menopause-exchange.co.uk</a:t>
            </a:r>
            <a:r>
              <a:rPr lang="en-US" sz="2000" dirty="0">
                <a:solidFill>
                  <a:prstClr val="black"/>
                </a:solidFill>
              </a:rPr>
              <a:t> </a:t>
            </a:r>
          </a:p>
          <a:p>
            <a:pPr lvl="0"/>
            <a:endParaRPr lang="en-GB" sz="2400" dirty="0">
              <a:solidFill>
                <a:prstClr val="black"/>
              </a:solidFill>
            </a:endParaRPr>
          </a:p>
        </p:txBody>
      </p:sp>
      <p:pic>
        <p:nvPicPr>
          <p:cNvPr id="4" name="Picture 3">
            <a:extLst>
              <a:ext uri="{FF2B5EF4-FFF2-40B4-BE49-F238E27FC236}">
                <a16:creationId xmlns:a16="http://schemas.microsoft.com/office/drawing/2014/main" id="{792E7336-B11E-4137-BBCF-974FA6D67C7C}"/>
              </a:ext>
            </a:extLst>
          </p:cNvPr>
          <p:cNvPicPr>
            <a:picLocks noChangeAspect="1"/>
          </p:cNvPicPr>
          <p:nvPr/>
        </p:nvPicPr>
        <p:blipFill>
          <a:blip r:embed="rId6"/>
          <a:stretch>
            <a:fillRect/>
          </a:stretch>
        </p:blipFill>
        <p:spPr>
          <a:xfrm>
            <a:off x="10407269" y="540297"/>
            <a:ext cx="1463167" cy="1030313"/>
          </a:xfrm>
          <a:prstGeom prst="rect">
            <a:avLst/>
          </a:prstGeom>
        </p:spPr>
      </p:pic>
    </p:spTree>
    <p:extLst>
      <p:ext uri="{BB962C8B-B14F-4D97-AF65-F5344CB8AC3E}">
        <p14:creationId xmlns:p14="http://schemas.microsoft.com/office/powerpoint/2010/main" val="4232188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6"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631825"/>
            <a:ext cx="10515600" cy="1325563"/>
          </a:xfrm>
        </p:spPr>
        <p:txBody>
          <a:bodyPr>
            <a:normAutofit/>
          </a:bodyPr>
          <a:lstStyle/>
          <a:p>
            <a:r>
              <a:rPr lang="en-GB" sz="4000" dirty="0">
                <a:latin typeface="Arial" panose="020B0604020202020204" pitchFamily="34" charset="0"/>
                <a:cs typeface="Arial" panose="020B0604020202020204" pitchFamily="34" charset="0"/>
              </a:rPr>
              <a:t>Resources for employers</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&amp; managers (v)</a:t>
            </a:r>
          </a:p>
        </p:txBody>
      </p:sp>
      <p:sp>
        <p:nvSpPr>
          <p:cNvPr id="3" name="Content Placeholder 2"/>
          <p:cNvSpPr>
            <a:spLocks noGrp="1"/>
          </p:cNvSpPr>
          <p:nvPr>
            <p:ph idx="1"/>
          </p:nvPr>
        </p:nvSpPr>
        <p:spPr>
          <a:xfrm>
            <a:off x="838200" y="2311793"/>
            <a:ext cx="10515600" cy="3871762"/>
          </a:xfrm>
        </p:spPr>
        <p:txBody>
          <a:bodyPr>
            <a:normAutofit/>
          </a:bodyPr>
          <a:lstStyle/>
          <a:p>
            <a:pPr lvl="0"/>
            <a:r>
              <a:rPr lang="en-US" sz="2400" dirty="0">
                <a:solidFill>
                  <a:prstClr val="black"/>
                </a:solidFill>
              </a:rPr>
              <a:t>Menopause Matters</a:t>
            </a:r>
          </a:p>
          <a:p>
            <a:pPr lvl="1"/>
            <a:r>
              <a:rPr lang="en-US" sz="2000" dirty="0">
                <a:solidFill>
                  <a:prstClr val="black"/>
                </a:solidFill>
                <a:hlinkClick r:id="rId2"/>
              </a:rPr>
              <a:t>www.menopausematters.co.uk</a:t>
            </a:r>
            <a:r>
              <a:rPr lang="en-US" sz="2000" dirty="0">
                <a:solidFill>
                  <a:prstClr val="black"/>
                </a:solidFill>
              </a:rPr>
              <a:t> </a:t>
            </a:r>
          </a:p>
          <a:p>
            <a:pPr lvl="0"/>
            <a:r>
              <a:rPr lang="en-US" sz="2400" dirty="0">
                <a:solidFill>
                  <a:prstClr val="black"/>
                </a:solidFill>
              </a:rPr>
              <a:t>Menopause Support</a:t>
            </a:r>
          </a:p>
          <a:p>
            <a:pPr lvl="1"/>
            <a:r>
              <a:rPr lang="en-US" sz="2000" dirty="0">
                <a:solidFill>
                  <a:prstClr val="black"/>
                </a:solidFill>
                <a:hlinkClick r:id="rId3"/>
              </a:rPr>
              <a:t>https://menopausesupport.co.uk/</a:t>
            </a:r>
            <a:r>
              <a:rPr lang="en-US" sz="2000" dirty="0">
                <a:solidFill>
                  <a:prstClr val="black"/>
                </a:solidFill>
              </a:rPr>
              <a:t> </a:t>
            </a:r>
          </a:p>
          <a:p>
            <a:pPr lvl="0"/>
            <a:r>
              <a:rPr lang="en-US" sz="2400" dirty="0">
                <a:solidFill>
                  <a:prstClr val="black"/>
                </a:solidFill>
              </a:rPr>
              <a:t>Meg’s Menopause</a:t>
            </a:r>
          </a:p>
          <a:p>
            <a:pPr lvl="1"/>
            <a:r>
              <a:rPr lang="en-US" sz="2000" dirty="0">
                <a:solidFill>
                  <a:prstClr val="black"/>
                </a:solidFill>
                <a:hlinkClick r:id="rId4"/>
              </a:rPr>
              <a:t>https://megsmenopause.com/menopause/</a:t>
            </a:r>
            <a:r>
              <a:rPr lang="en-US" sz="2000" dirty="0">
                <a:solidFill>
                  <a:prstClr val="black"/>
                </a:solidFill>
              </a:rPr>
              <a:t> </a:t>
            </a:r>
          </a:p>
          <a:p>
            <a:pPr lvl="0"/>
            <a:r>
              <a:rPr lang="en-US" sz="2400" dirty="0">
                <a:solidFill>
                  <a:prstClr val="black"/>
                </a:solidFill>
              </a:rPr>
              <a:t>The Health and Safety Executive Website (good resources, </a:t>
            </a:r>
            <a:r>
              <a:rPr lang="en-US" sz="2400" dirty="0" err="1">
                <a:solidFill>
                  <a:prstClr val="black"/>
                </a:solidFill>
              </a:rPr>
              <a:t>eg</a:t>
            </a:r>
            <a:r>
              <a:rPr lang="en-US" sz="2400" dirty="0">
                <a:solidFill>
                  <a:prstClr val="black"/>
                </a:solidFill>
              </a:rPr>
              <a:t> template for stress risk assessment)</a:t>
            </a:r>
          </a:p>
          <a:p>
            <a:pPr lvl="1"/>
            <a:r>
              <a:rPr lang="en-US" sz="2000" dirty="0">
                <a:solidFill>
                  <a:prstClr val="black"/>
                </a:solidFill>
                <a:hlinkClick r:id="rId5"/>
              </a:rPr>
              <a:t>https://www.hse.gov.uk/stress/standards/downloads</a:t>
            </a:r>
            <a:r>
              <a:rPr lang="en-US" sz="2000">
                <a:solidFill>
                  <a:prstClr val="black"/>
                </a:solidFill>
                <a:hlinkClick r:id="rId5"/>
              </a:rPr>
              <a:t>.htm</a:t>
            </a:r>
            <a:r>
              <a:rPr lang="en-US" sz="2000">
                <a:solidFill>
                  <a:prstClr val="black"/>
                </a:solidFill>
              </a:rPr>
              <a:t> </a:t>
            </a:r>
            <a:endParaRPr lang="en-GB" sz="2000" dirty="0">
              <a:solidFill>
                <a:prstClr val="black"/>
              </a:solidFill>
            </a:endParaRPr>
          </a:p>
        </p:txBody>
      </p:sp>
      <p:pic>
        <p:nvPicPr>
          <p:cNvPr id="4" name="Picture 3">
            <a:extLst>
              <a:ext uri="{FF2B5EF4-FFF2-40B4-BE49-F238E27FC236}">
                <a16:creationId xmlns:a16="http://schemas.microsoft.com/office/drawing/2014/main" id="{792E7336-B11E-4137-BBCF-974FA6D67C7C}"/>
              </a:ext>
            </a:extLst>
          </p:cNvPr>
          <p:cNvPicPr>
            <a:picLocks noChangeAspect="1"/>
          </p:cNvPicPr>
          <p:nvPr/>
        </p:nvPicPr>
        <p:blipFill>
          <a:blip r:embed="rId6"/>
          <a:stretch>
            <a:fillRect/>
          </a:stretch>
        </p:blipFill>
        <p:spPr>
          <a:xfrm>
            <a:off x="10407269" y="540297"/>
            <a:ext cx="1463167" cy="1030313"/>
          </a:xfrm>
          <a:prstGeom prst="rect">
            <a:avLst/>
          </a:prstGeom>
        </p:spPr>
      </p:pic>
    </p:spTree>
    <p:extLst>
      <p:ext uri="{BB962C8B-B14F-4D97-AF65-F5344CB8AC3E}">
        <p14:creationId xmlns:p14="http://schemas.microsoft.com/office/powerpoint/2010/main" val="378578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6"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6"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27839" y="2515035"/>
            <a:ext cx="4328719" cy="2760098"/>
          </a:xfrm>
        </p:spPr>
        <p:txBody>
          <a:bodyPr>
            <a:normAutofit/>
          </a:bodyPr>
          <a:lstStyle/>
          <a:p>
            <a:r>
              <a:rPr lang="en-GB" dirty="0">
                <a:solidFill>
                  <a:srgbClr val="FFFFFF"/>
                </a:solidFill>
                <a:latin typeface="Arial" panose="020B0604020202020204" pitchFamily="34" charset="0"/>
                <a:cs typeface="Arial" panose="020B0604020202020204" pitchFamily="34" charset="0"/>
              </a:rPr>
              <a:t>Where to next..?</a:t>
            </a:r>
          </a:p>
        </p:txBody>
      </p:sp>
      <p:sp>
        <p:nvSpPr>
          <p:cNvPr id="3" name="Content Placeholder 2"/>
          <p:cNvSpPr>
            <a:spLocks noGrp="1"/>
          </p:cNvSpPr>
          <p:nvPr>
            <p:ph idx="1"/>
          </p:nvPr>
        </p:nvSpPr>
        <p:spPr>
          <a:xfrm>
            <a:off x="6090574" y="801866"/>
            <a:ext cx="5306084" cy="5230634"/>
          </a:xfrm>
        </p:spPr>
        <p:txBody>
          <a:bodyPr anchor="ctr">
            <a:normAutofit/>
          </a:bodyPr>
          <a:lstStyle/>
          <a:p>
            <a:pPr lvl="1"/>
            <a:endParaRPr lang="en-GB" dirty="0">
              <a:solidFill>
                <a:srgbClr val="000000"/>
              </a:solidFill>
            </a:endParaRPr>
          </a:p>
          <a:p>
            <a:pPr marL="0" indent="0">
              <a:buNone/>
            </a:pPr>
            <a:endParaRPr lang="en-GB" sz="2400" dirty="0">
              <a:solidFill>
                <a:srgbClr val="000000"/>
              </a:solidFill>
            </a:endParaRPr>
          </a:p>
          <a:p>
            <a:endParaRPr lang="en-GB" sz="2400" dirty="0">
              <a:solidFill>
                <a:srgbClr val="0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5DBB91E-55E8-4F10-A07C-94595F4E61FA}"/>
              </a:ext>
            </a:extLst>
          </p:cNvPr>
          <p:cNvPicPr>
            <a:picLocks noChangeAspect="1"/>
          </p:cNvPicPr>
          <p:nvPr/>
        </p:nvPicPr>
        <p:blipFill>
          <a:blip r:embed="rId3"/>
          <a:stretch>
            <a:fillRect/>
          </a:stretch>
        </p:blipFill>
        <p:spPr>
          <a:xfrm>
            <a:off x="10622216" y="285517"/>
            <a:ext cx="1463167" cy="1030313"/>
          </a:xfrm>
          <a:prstGeom prst="rect">
            <a:avLst/>
          </a:prstGeom>
        </p:spPr>
      </p:pic>
    </p:spTree>
    <p:extLst>
      <p:ext uri="{BB962C8B-B14F-4D97-AF65-F5344CB8AC3E}">
        <p14:creationId xmlns:p14="http://schemas.microsoft.com/office/powerpoint/2010/main" val="4236638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C74EA22-D67E-4BE0-843F-69A2FD4B5255}"/>
              </a:ext>
            </a:extLst>
          </p:cNvPr>
          <p:cNvSpPr txBox="1"/>
          <p:nvPr/>
        </p:nvSpPr>
        <p:spPr>
          <a:xfrm>
            <a:off x="4128368" y="4522156"/>
            <a:ext cx="4937937" cy="1363215"/>
          </a:xfrm>
          <a:prstGeom prst="rect">
            <a:avLst/>
          </a:prstGeom>
        </p:spPr>
        <p:txBody>
          <a:bodyPr vert="horz" lIns="91440" tIns="45720" rIns="91440" bIns="45720" rtlCol="0" anchor="t">
            <a:normAutofit lnSpcReduction="10000"/>
          </a:bodyPr>
          <a:lstStyle/>
          <a:p>
            <a:pPr algn="ctr" defTabSz="914400">
              <a:lnSpc>
                <a:spcPct val="90000"/>
              </a:lnSpc>
              <a:spcBef>
                <a:spcPct val="0"/>
              </a:spcBef>
              <a:spcAft>
                <a:spcPts val="600"/>
              </a:spcAft>
            </a:pPr>
            <a:r>
              <a:rPr lang="en-US" sz="4400" kern="1200" dirty="0">
                <a:solidFill>
                  <a:schemeClr val="tx1"/>
                </a:solidFill>
                <a:latin typeface="+mj-lt"/>
                <a:ea typeface="+mj-ea"/>
                <a:cs typeface="+mj-cs"/>
              </a:rPr>
              <a:t>Panel discussion</a:t>
            </a:r>
          </a:p>
          <a:p>
            <a:pPr algn="ctr" defTabSz="914400">
              <a:lnSpc>
                <a:spcPct val="90000"/>
              </a:lnSpc>
              <a:spcBef>
                <a:spcPct val="0"/>
              </a:spcBef>
              <a:spcAft>
                <a:spcPts val="600"/>
              </a:spcAft>
            </a:pPr>
            <a:r>
              <a:rPr lang="en-US" sz="4400" kern="1200" dirty="0">
                <a:solidFill>
                  <a:schemeClr val="tx1"/>
                </a:solidFill>
                <a:latin typeface="+mj-lt"/>
                <a:ea typeface="+mj-ea"/>
                <a:cs typeface="+mj-cs"/>
              </a:rPr>
              <a:t>Q&amp;A</a:t>
            </a:r>
          </a:p>
        </p:txBody>
      </p:sp>
      <p:sp>
        <p:nvSpPr>
          <p:cNvPr id="78" name="Freeform: Shape 77">
            <a:extLst>
              <a:ext uri="{FF2B5EF4-FFF2-40B4-BE49-F238E27FC236}">
                <a16:creationId xmlns:a16="http://schemas.microsoft.com/office/drawing/2014/main" id="{2E2D6188-24E5-426A-BB2A-3FA2D6B9C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1"/>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Shape 79">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1208BC59-C84F-483F-80CD-FAEC74229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3"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DF88759B-DE5A-468C-9A47-078F7BA53859}"/>
              </a:ext>
            </a:extLst>
          </p:cNvPr>
          <p:cNvPicPr>
            <a:picLocks noChangeAspect="1"/>
          </p:cNvPicPr>
          <p:nvPr/>
        </p:nvPicPr>
        <p:blipFill>
          <a:blip r:embed="rId2"/>
          <a:stretch>
            <a:fillRect/>
          </a:stretch>
        </p:blipFill>
        <p:spPr>
          <a:xfrm>
            <a:off x="2144154" y="216000"/>
            <a:ext cx="2105961" cy="1495233"/>
          </a:xfrm>
          <a:prstGeom prst="rect">
            <a:avLst/>
          </a:prstGeom>
        </p:spPr>
      </p:pic>
      <p:sp>
        <p:nvSpPr>
          <p:cNvPr id="86" name="Freeform: Shape 85">
            <a:extLst>
              <a:ext uri="{FF2B5EF4-FFF2-40B4-BE49-F238E27FC236}">
                <a16:creationId xmlns:a16="http://schemas.microsoft.com/office/drawing/2014/main" id="{A1DABD52-05DF-4F31-AFB9-B330D8BE4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25559" y="725908"/>
            <a:ext cx="2852928" cy="2852928"/>
          </a:xfrm>
          <a:custGeom>
            <a:avLst/>
            <a:gdLst>
              <a:gd name="connsiteX0" fmla="*/ 1426464 w 2852928"/>
              <a:gd name="connsiteY0" fmla="*/ 0 h 2852928"/>
              <a:gd name="connsiteX1" fmla="*/ 2852928 w 2852928"/>
              <a:gd name="connsiteY1" fmla="*/ 1426464 h 2852928"/>
              <a:gd name="connsiteX2" fmla="*/ 1426464 w 2852928"/>
              <a:gd name="connsiteY2" fmla="*/ 2852928 h 2852928"/>
              <a:gd name="connsiteX3" fmla="*/ 0 w 2852928"/>
              <a:gd name="connsiteY3" fmla="*/ 1426464 h 2852928"/>
              <a:gd name="connsiteX4" fmla="*/ 1426464 w 2852928"/>
              <a:gd name="connsiteY4" fmla="*/ 0 h 285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Oval 87">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314" name="Picture 3">
            <a:extLst>
              <a:ext uri="{FF2B5EF4-FFF2-40B4-BE49-F238E27FC236}">
                <a16:creationId xmlns:a16="http://schemas.microsoft.com/office/drawing/2014/main" id="{71A2CF8C-D70A-4CF9-BAEB-967C02E1A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49383" y="3578836"/>
            <a:ext cx="1863332" cy="25687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Freeform: Shape 89">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8E4F04B5-4D4A-4F70-8549-384AF5351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0"/>
            <a:ext cx="3273238" cy="3383891"/>
          </a:xfrm>
          <a:custGeom>
            <a:avLst/>
            <a:gdLst>
              <a:gd name="connsiteX0" fmla="*/ 122841 w 3273238"/>
              <a:gd name="connsiteY0" fmla="*/ 0 h 3383891"/>
              <a:gd name="connsiteX1" fmla="*/ 3273238 w 3273238"/>
              <a:gd name="connsiteY1" fmla="*/ 0 h 3383891"/>
              <a:gd name="connsiteX2" fmla="*/ 3273238 w 3273238"/>
              <a:gd name="connsiteY2" fmla="*/ 3291335 h 3383891"/>
              <a:gd name="connsiteX3" fmla="*/ 3118338 w 3273238"/>
              <a:gd name="connsiteY3" fmla="*/ 3331164 h 3383891"/>
              <a:gd name="connsiteX4" fmla="*/ 2595295 w 3273238"/>
              <a:gd name="connsiteY4" fmla="*/ 3383891 h 3383891"/>
              <a:gd name="connsiteX5" fmla="*/ 0 w 3273238"/>
              <a:gd name="connsiteY5" fmla="*/ 788596 h 3383891"/>
              <a:gd name="connsiteX6" fmla="*/ 116679 w 3273238"/>
              <a:gd name="connsiteY6" fmla="*/ 16835 h 338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Freeform: Shape 93">
            <a:extLst>
              <a:ext uri="{FF2B5EF4-FFF2-40B4-BE49-F238E27FC236}">
                <a16:creationId xmlns:a16="http://schemas.microsoft.com/office/drawing/2014/main" id="{0D14DB62-3EB3-452E-89EE-30B0CDB0C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63236" y="4071322"/>
            <a:ext cx="2828765" cy="2786678"/>
          </a:xfrm>
          <a:custGeom>
            <a:avLst/>
            <a:gdLst>
              <a:gd name="connsiteX0" fmla="*/ 1888236 w 2828765"/>
              <a:gd name="connsiteY0" fmla="*/ 0 h 2786678"/>
              <a:gd name="connsiteX1" fmla="*/ 2788281 w 2828765"/>
              <a:gd name="connsiteY1" fmla="*/ 227900 h 2786678"/>
              <a:gd name="connsiteX2" fmla="*/ 2828765 w 2828765"/>
              <a:gd name="connsiteY2" fmla="*/ 252495 h 2786678"/>
              <a:gd name="connsiteX3" fmla="*/ 2828765 w 2828765"/>
              <a:gd name="connsiteY3" fmla="*/ 2786678 h 2786678"/>
              <a:gd name="connsiteX4" fmla="*/ 227128 w 2828765"/>
              <a:gd name="connsiteY4" fmla="*/ 2786678 h 2786678"/>
              <a:gd name="connsiteX5" fmla="*/ 148387 w 2828765"/>
              <a:gd name="connsiteY5" fmla="*/ 2623223 h 2786678"/>
              <a:gd name="connsiteX6" fmla="*/ 0 w 2828765"/>
              <a:gd name="connsiteY6" fmla="*/ 1888236 h 2786678"/>
              <a:gd name="connsiteX7" fmla="*/ 1888236 w 2828765"/>
              <a:gd name="connsiteY7" fmla="*/ 0 h 27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6" name="Freeform: Shape 95">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8FF5071-B29F-4487-A99C-A5EC419FECBA}"/>
              </a:ext>
            </a:extLst>
          </p:cNvPr>
          <p:cNvSpPr txBox="1"/>
          <p:nvPr/>
        </p:nvSpPr>
        <p:spPr>
          <a:xfrm>
            <a:off x="449382" y="6150726"/>
            <a:ext cx="1863334" cy="314924"/>
          </a:xfrm>
          <a:prstGeom prst="rect">
            <a:avLst/>
          </a:prstGeom>
          <a:solidFill>
            <a:srgbClr val="000000">
              <a:alpha val="50000"/>
            </a:srgbClr>
          </a:solidFill>
          <a:ln>
            <a:noFill/>
          </a:ln>
        </p:spPr>
        <p:txBody>
          <a:bodyPr wrap="square">
            <a:normAutofit/>
          </a:bodyPr>
          <a:lstStyle/>
          <a:p>
            <a:pPr algn="ctr">
              <a:spcAft>
                <a:spcPts val="600"/>
              </a:spcAft>
              <a:defRPr/>
            </a:pPr>
            <a:r>
              <a:rPr lang="en-GB" sz="1200" dirty="0">
                <a:solidFill>
                  <a:srgbClr val="FFFFFF"/>
                </a:solidFill>
              </a:rPr>
              <a:t>Andrea Brewster</a:t>
            </a:r>
          </a:p>
        </p:txBody>
      </p:sp>
      <p:sp>
        <p:nvSpPr>
          <p:cNvPr id="7" name="TextBox 6">
            <a:extLst>
              <a:ext uri="{FF2B5EF4-FFF2-40B4-BE49-F238E27FC236}">
                <a16:creationId xmlns:a16="http://schemas.microsoft.com/office/drawing/2014/main" id="{6EE2FDA2-852D-4A4C-9074-C0F374AEBDF8}"/>
              </a:ext>
            </a:extLst>
          </p:cNvPr>
          <p:cNvSpPr txBox="1"/>
          <p:nvPr/>
        </p:nvSpPr>
        <p:spPr>
          <a:xfrm>
            <a:off x="9978293" y="2228764"/>
            <a:ext cx="1655173" cy="221063"/>
          </a:xfrm>
          <a:prstGeom prst="rect">
            <a:avLst/>
          </a:prstGeom>
          <a:solidFill>
            <a:srgbClr val="000000">
              <a:alpha val="50000"/>
            </a:srgbClr>
          </a:solidFill>
          <a:ln>
            <a:noFill/>
          </a:ln>
        </p:spPr>
        <p:txBody>
          <a:bodyPr wrap="square">
            <a:normAutofit/>
          </a:bodyPr>
          <a:lstStyle/>
          <a:p>
            <a:pPr algn="ctr">
              <a:lnSpc>
                <a:spcPct val="90000"/>
              </a:lnSpc>
              <a:spcAft>
                <a:spcPts val="600"/>
              </a:spcAft>
              <a:defRPr/>
            </a:pPr>
            <a:r>
              <a:rPr lang="en-GB" sz="900">
                <a:solidFill>
                  <a:srgbClr val="FFFFFF"/>
                </a:solidFill>
              </a:rPr>
              <a:t>Mandy Laurie</a:t>
            </a:r>
          </a:p>
        </p:txBody>
      </p:sp>
      <p:pic>
        <p:nvPicPr>
          <p:cNvPr id="9" name="Picture 8" descr="A person wearing glasses posing for the camera&#10;&#10;Description automatically generated">
            <a:extLst>
              <a:ext uri="{FF2B5EF4-FFF2-40B4-BE49-F238E27FC236}">
                <a16:creationId xmlns:a16="http://schemas.microsoft.com/office/drawing/2014/main" id="{B7DCC630-C208-447E-BB25-4A48C5BC93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75391" y="4522156"/>
            <a:ext cx="1358075" cy="2043236"/>
          </a:xfrm>
          <a:prstGeom prst="rect">
            <a:avLst/>
          </a:prstGeom>
        </p:spPr>
      </p:pic>
      <p:sp>
        <p:nvSpPr>
          <p:cNvPr id="5" name="TextBox 4">
            <a:extLst>
              <a:ext uri="{FF2B5EF4-FFF2-40B4-BE49-F238E27FC236}">
                <a16:creationId xmlns:a16="http://schemas.microsoft.com/office/drawing/2014/main" id="{DA522C04-D871-4807-BD28-01D0344438AF}"/>
              </a:ext>
            </a:extLst>
          </p:cNvPr>
          <p:cNvSpPr txBox="1"/>
          <p:nvPr/>
        </p:nvSpPr>
        <p:spPr>
          <a:xfrm>
            <a:off x="10275391" y="6475749"/>
            <a:ext cx="1358075" cy="286123"/>
          </a:xfrm>
          <a:prstGeom prst="rect">
            <a:avLst/>
          </a:prstGeom>
          <a:solidFill>
            <a:srgbClr val="000000">
              <a:alpha val="50000"/>
            </a:srgbClr>
          </a:solidFill>
          <a:ln>
            <a:noFill/>
          </a:ln>
        </p:spPr>
        <p:txBody>
          <a:bodyPr wrap="square">
            <a:noAutofit/>
          </a:bodyPr>
          <a:lstStyle/>
          <a:p>
            <a:pPr algn="ctr">
              <a:lnSpc>
                <a:spcPct val="90000"/>
              </a:lnSpc>
              <a:spcAft>
                <a:spcPts val="600"/>
              </a:spcAft>
              <a:defRPr/>
            </a:pPr>
            <a:r>
              <a:rPr lang="en-GB" sz="1200" dirty="0">
                <a:solidFill>
                  <a:srgbClr val="FFFFFF"/>
                </a:solidFill>
              </a:rPr>
              <a:t>Karen </a:t>
            </a:r>
            <a:r>
              <a:rPr lang="en-GB" sz="1200" dirty="0" err="1">
                <a:solidFill>
                  <a:srgbClr val="FFFFFF"/>
                </a:solidFill>
              </a:rPr>
              <a:t>Genuardi</a:t>
            </a:r>
            <a:endParaRPr lang="en-GB" sz="1200" dirty="0">
              <a:solidFill>
                <a:srgbClr val="FFFFFF"/>
              </a:solidFill>
            </a:endParaRPr>
          </a:p>
        </p:txBody>
      </p:sp>
      <p:pic>
        <p:nvPicPr>
          <p:cNvPr id="11" name="Picture 10" descr="A person wearing a suit and tie&#10;&#10;Description automatically generated">
            <a:extLst>
              <a:ext uri="{FF2B5EF4-FFF2-40B4-BE49-F238E27FC236}">
                <a16:creationId xmlns:a16="http://schemas.microsoft.com/office/drawing/2014/main" id="{8809BEDB-C532-4E82-9746-2431FFA124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2493" y="292608"/>
            <a:ext cx="1682502" cy="2124642"/>
          </a:xfrm>
          <a:prstGeom prst="rect">
            <a:avLst/>
          </a:prstGeom>
        </p:spPr>
      </p:pic>
      <p:sp>
        <p:nvSpPr>
          <p:cNvPr id="26" name="TextBox 25">
            <a:extLst>
              <a:ext uri="{FF2B5EF4-FFF2-40B4-BE49-F238E27FC236}">
                <a16:creationId xmlns:a16="http://schemas.microsoft.com/office/drawing/2014/main" id="{F53B8913-9D33-4B53-BE6A-C2AFDEE4D2C4}"/>
              </a:ext>
            </a:extLst>
          </p:cNvPr>
          <p:cNvSpPr txBox="1"/>
          <p:nvPr/>
        </p:nvSpPr>
        <p:spPr>
          <a:xfrm>
            <a:off x="10022493" y="2196233"/>
            <a:ext cx="1680153" cy="286123"/>
          </a:xfrm>
          <a:prstGeom prst="rect">
            <a:avLst/>
          </a:prstGeom>
          <a:solidFill>
            <a:srgbClr val="000000">
              <a:alpha val="50000"/>
            </a:srgbClr>
          </a:solidFill>
          <a:ln>
            <a:noFill/>
          </a:ln>
        </p:spPr>
        <p:txBody>
          <a:bodyPr wrap="square">
            <a:noAutofit/>
          </a:bodyPr>
          <a:lstStyle/>
          <a:p>
            <a:pPr algn="ctr">
              <a:lnSpc>
                <a:spcPct val="90000"/>
              </a:lnSpc>
              <a:spcAft>
                <a:spcPts val="600"/>
              </a:spcAft>
              <a:defRPr/>
            </a:pPr>
            <a:r>
              <a:rPr lang="en-GB" sz="1200" dirty="0">
                <a:solidFill>
                  <a:srgbClr val="FFFFFF"/>
                </a:solidFill>
              </a:rPr>
              <a:t>Mandy Laurie</a:t>
            </a:r>
          </a:p>
        </p:txBody>
      </p:sp>
      <p:pic>
        <p:nvPicPr>
          <p:cNvPr id="10" name="Picture 9" descr="A person smiling for the camera&#10;&#10;Description automatically generated">
            <a:extLst>
              <a:ext uri="{FF2B5EF4-FFF2-40B4-BE49-F238E27FC236}">
                <a16:creationId xmlns:a16="http://schemas.microsoft.com/office/drawing/2014/main" id="{F50F182F-594A-4738-B78F-64B44F58A5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44828" y="1277530"/>
            <a:ext cx="1815755" cy="1829652"/>
          </a:xfrm>
          <a:prstGeom prst="rect">
            <a:avLst/>
          </a:prstGeom>
        </p:spPr>
      </p:pic>
      <p:sp>
        <p:nvSpPr>
          <p:cNvPr id="4" name="TextBox 3">
            <a:extLst>
              <a:ext uri="{FF2B5EF4-FFF2-40B4-BE49-F238E27FC236}">
                <a16:creationId xmlns:a16="http://schemas.microsoft.com/office/drawing/2014/main" id="{214CE482-494F-414B-9A78-3019DD87235E}"/>
              </a:ext>
            </a:extLst>
          </p:cNvPr>
          <p:cNvSpPr txBox="1"/>
          <p:nvPr/>
        </p:nvSpPr>
        <p:spPr>
          <a:xfrm>
            <a:off x="6044827" y="2826246"/>
            <a:ext cx="1815756" cy="280936"/>
          </a:xfrm>
          <a:prstGeom prst="rect">
            <a:avLst/>
          </a:prstGeom>
          <a:solidFill>
            <a:srgbClr val="000000">
              <a:alpha val="50000"/>
            </a:srgbClr>
          </a:solidFill>
          <a:ln>
            <a:noFill/>
          </a:ln>
        </p:spPr>
        <p:txBody>
          <a:bodyPr wrap="square">
            <a:noAutofit/>
          </a:bodyPr>
          <a:lstStyle/>
          <a:p>
            <a:pPr algn="ctr">
              <a:lnSpc>
                <a:spcPct val="90000"/>
              </a:lnSpc>
              <a:spcAft>
                <a:spcPts val="600"/>
              </a:spcAft>
              <a:defRPr/>
            </a:pPr>
            <a:r>
              <a:rPr lang="en-GB" sz="1200" dirty="0">
                <a:solidFill>
                  <a:srgbClr val="FFFFFF"/>
                </a:solidFill>
              </a:rPr>
              <a:t>Hannah Barton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18127A84-0ECB-4141-B172-BC6D33E3EDAF}"/>
              </a:ext>
            </a:extLst>
          </p:cNvPr>
          <p:cNvPicPr>
            <a:picLocks noChangeAspect="1" noChangeArrowheads="1"/>
          </p:cNvPicPr>
          <p:nvPr/>
        </p:nvPicPr>
        <p:blipFill>
          <a:blip r:embed="rId2"/>
          <a:stretch>
            <a:fillRect/>
          </a:stretch>
        </p:blipFill>
        <p:spPr bwMode="auto">
          <a:xfrm>
            <a:off x="1115615" y="2495255"/>
            <a:ext cx="2639257" cy="186748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cxnSp>
        <p:nvCxnSpPr>
          <p:cNvPr id="10" name="Straight Connector 9">
            <a:extLst>
              <a:ext uri="{FF2B5EF4-FFF2-40B4-BE49-F238E27FC236}">
                <a16:creationId xmlns:a16="http://schemas.microsoft.com/office/drawing/2014/main" id="{1C6AAE25-BD23-41B5-AAE4-1DA5898C2A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573887"/>
            <a:ext cx="0" cy="3710227"/>
          </a:xfrm>
          <a:prstGeom prst="line">
            <a:avLst/>
          </a:prstGeom>
          <a:ln w="19050">
            <a:solidFill>
              <a:srgbClr val="7694BF"/>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DE4B7E6-BF5F-46E0-B47C-47E0D8A618CE}"/>
              </a:ext>
            </a:extLst>
          </p:cNvPr>
          <p:cNvSpPr txBox="1"/>
          <p:nvPr/>
        </p:nvSpPr>
        <p:spPr>
          <a:xfrm>
            <a:off x="5167618" y="2368764"/>
            <a:ext cx="5721289" cy="2308324"/>
          </a:xfrm>
          <a:prstGeom prst="rect">
            <a:avLst/>
          </a:prstGeom>
          <a:noFill/>
        </p:spPr>
        <p:txBody>
          <a:bodyPr wrap="square" rtlCol="0">
            <a:spAutoFit/>
          </a:bodyPr>
          <a:lstStyle/>
          <a:p>
            <a:r>
              <a:rPr lang="en-US" sz="3600" b="1" dirty="0">
                <a:solidFill>
                  <a:schemeClr val="accent1">
                    <a:lumMod val="75000"/>
                  </a:schemeClr>
                </a:solidFill>
              </a:rPr>
              <a:t>IP Inclusive</a:t>
            </a:r>
          </a:p>
          <a:p>
            <a:r>
              <a:rPr lang="en-US" sz="3600" b="1" dirty="0">
                <a:solidFill>
                  <a:schemeClr val="accent1">
                    <a:lumMod val="75000"/>
                  </a:schemeClr>
                </a:solidFill>
              </a:rPr>
              <a:t>IP Ability</a:t>
            </a:r>
          </a:p>
          <a:p>
            <a:r>
              <a:rPr lang="en-US" sz="3600" b="1" dirty="0">
                <a:solidFill>
                  <a:schemeClr val="accent1">
                    <a:lumMod val="75000"/>
                  </a:schemeClr>
                </a:solidFill>
              </a:rPr>
              <a:t>Women in IP</a:t>
            </a:r>
          </a:p>
          <a:p>
            <a:r>
              <a:rPr lang="en-US" sz="3600" b="1" dirty="0">
                <a:solidFill>
                  <a:schemeClr val="accent1">
                    <a:lumMod val="75000"/>
                  </a:schemeClr>
                </a:solidFill>
              </a:rPr>
              <a:t>CIPA</a:t>
            </a:r>
            <a:endParaRPr lang="en-GB" sz="3600" b="1" dirty="0">
              <a:solidFill>
                <a:schemeClr val="accent1">
                  <a:lumMod val="75000"/>
                </a:schemeClr>
              </a:solidFill>
            </a:endParaRPr>
          </a:p>
        </p:txBody>
      </p:sp>
    </p:spTree>
    <p:extLst>
      <p:ext uri="{BB962C8B-B14F-4D97-AF65-F5344CB8AC3E}">
        <p14:creationId xmlns:p14="http://schemas.microsoft.com/office/powerpoint/2010/main" val="4076755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6"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6859766" y="2496306"/>
            <a:ext cx="4645250" cy="2889114"/>
          </a:xfrm>
        </p:spPr>
        <p:txBody>
          <a:bodyPr anchor="b">
            <a:normAutofit fontScale="90000"/>
          </a:bodyPr>
          <a:lstStyle/>
          <a:p>
            <a:pPr algn="l"/>
            <a:r>
              <a:rPr lang="en-GB" sz="5100" b="1" dirty="0">
                <a:solidFill>
                  <a:schemeClr val="bg1"/>
                </a:solidFill>
              </a:rPr>
              <a:t>Thank you for listening!</a:t>
            </a:r>
            <a:br>
              <a:rPr lang="en-GB" sz="5100" b="1" dirty="0">
                <a:solidFill>
                  <a:schemeClr val="bg1"/>
                </a:solidFill>
              </a:rPr>
            </a:br>
            <a:br>
              <a:rPr lang="en-GB" sz="5100" b="1" dirty="0">
                <a:solidFill>
                  <a:schemeClr val="bg1"/>
                </a:solidFill>
              </a:rPr>
            </a:br>
            <a:endParaRPr lang="en-GB" sz="5100" b="1" i="1" dirty="0">
              <a:solidFill>
                <a:schemeClr val="accent4">
                  <a:lumMod val="40000"/>
                  <a:lumOff val="60000"/>
                </a:schemeClr>
              </a:solidFill>
            </a:endParaRP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a:extLst>
              <a:ext uri="{FF2B5EF4-FFF2-40B4-BE49-F238E27FC236}">
                <a16:creationId xmlns:a16="http://schemas.microsoft.com/office/drawing/2014/main" id="{DF5E2395-2866-47A9-A929-96E14EB3D123}"/>
              </a:ext>
            </a:extLst>
          </p:cNvPr>
          <p:cNvPicPr>
            <a:picLocks noChangeAspect="1" noChangeArrowheads="1"/>
          </p:cNvPicPr>
          <p:nvPr/>
        </p:nvPicPr>
        <p:blipFill>
          <a:blip r:embed="rId2"/>
          <a:stretch>
            <a:fillRect/>
          </a:stretch>
        </p:blipFill>
        <p:spPr bwMode="auto">
          <a:xfrm>
            <a:off x="419382" y="1312825"/>
            <a:ext cx="4047843" cy="286417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TextBox 2">
            <a:extLst>
              <a:ext uri="{FF2B5EF4-FFF2-40B4-BE49-F238E27FC236}">
                <a16:creationId xmlns:a16="http://schemas.microsoft.com/office/drawing/2014/main" id="{F73DE200-6F47-4FDB-80E5-9849FA1D49F3}"/>
              </a:ext>
            </a:extLst>
          </p:cNvPr>
          <p:cNvSpPr txBox="1"/>
          <p:nvPr/>
        </p:nvSpPr>
        <p:spPr>
          <a:xfrm>
            <a:off x="3350404" y="6157608"/>
            <a:ext cx="5496128" cy="461665"/>
          </a:xfrm>
          <a:prstGeom prst="rect">
            <a:avLst/>
          </a:prstGeom>
          <a:noFill/>
        </p:spPr>
        <p:txBody>
          <a:bodyPr wrap="square" rtlCol="0">
            <a:spAutoFit/>
          </a:bodyPr>
          <a:lstStyle/>
          <a:p>
            <a:pPr marL="0" marR="0" lvl="0" indent="0" algn="l" defTabSz="91385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diversity and inclusion in IP</a:t>
            </a:r>
            <a:endPar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74FC97D-6202-4058-A3D4-C303ADDBA1DF}"/>
              </a:ext>
            </a:extLst>
          </p:cNvPr>
          <p:cNvSpPr txBox="1"/>
          <p:nvPr/>
        </p:nvSpPr>
        <p:spPr>
          <a:xfrm>
            <a:off x="1818394" y="6157608"/>
            <a:ext cx="2071992" cy="461665"/>
          </a:xfrm>
          <a:prstGeom prst="rect">
            <a:avLst/>
          </a:prstGeom>
          <a:noFill/>
        </p:spPr>
        <p:txBody>
          <a:bodyPr wrap="square" rtlCol="0">
            <a:spAutoFit/>
          </a:bodyPr>
          <a:lstStyle/>
          <a:p>
            <a:pPr marL="0" marR="0" lvl="0" indent="0" algn="l" defTabSz="91385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Working for</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633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0100" y="978102"/>
            <a:ext cx="10588434" cy="1062644"/>
          </a:xfrm>
        </p:spPr>
        <p:txBody>
          <a:bodyPr anchor="b">
            <a:normAutofit/>
          </a:bodyPr>
          <a:lstStyle/>
          <a:p>
            <a:r>
              <a:rPr lang="en-GB" sz="3400">
                <a:latin typeface="Arial" panose="020B0604020202020204" pitchFamily="34" charset="0"/>
                <a:cs typeface="Arial" panose="020B0604020202020204" pitchFamily="34" charset="0"/>
              </a:rPr>
              <a:t>IP Inclusive:</a:t>
            </a:r>
            <a:br>
              <a:rPr lang="en-GB" sz="3400">
                <a:latin typeface="Arial" panose="020B0604020202020204" pitchFamily="34" charset="0"/>
                <a:cs typeface="Arial" panose="020B0604020202020204" pitchFamily="34" charset="0"/>
              </a:rPr>
            </a:br>
            <a:r>
              <a:rPr lang="en-GB" sz="3400">
                <a:latin typeface="Arial" panose="020B0604020202020204" pitchFamily="34" charset="0"/>
                <a:cs typeface="Arial" panose="020B0604020202020204" pitchFamily="34" charset="0"/>
              </a:rPr>
              <a:t>How to find out more</a:t>
            </a:r>
          </a:p>
        </p:txBody>
      </p:sp>
      <p:cxnSp>
        <p:nvCxnSpPr>
          <p:cNvPr id="34" name="Straight Connector 24">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92E7336-B11E-4137-BBCF-974FA6D67C7C}"/>
              </a:ext>
            </a:extLst>
          </p:cNvPr>
          <p:cNvPicPr>
            <a:picLocks noChangeAspect="1"/>
          </p:cNvPicPr>
          <p:nvPr/>
        </p:nvPicPr>
        <p:blipFill>
          <a:blip r:embed="rId2"/>
          <a:stretch>
            <a:fillRect/>
          </a:stretch>
        </p:blipFill>
        <p:spPr>
          <a:xfrm>
            <a:off x="1114023" y="2811104"/>
            <a:ext cx="3366480" cy="2370562"/>
          </a:xfrm>
          <a:prstGeom prst="rect">
            <a:avLst/>
          </a:prstGeom>
        </p:spPr>
      </p:pic>
      <p:sp>
        <p:nvSpPr>
          <p:cNvPr id="3" name="Content Placeholder 2"/>
          <p:cNvSpPr>
            <a:spLocks noGrp="1"/>
          </p:cNvSpPr>
          <p:nvPr>
            <p:ph idx="1"/>
          </p:nvPr>
        </p:nvSpPr>
        <p:spPr>
          <a:xfrm>
            <a:off x="4955354" y="2682433"/>
            <a:ext cx="6282169" cy="3215749"/>
          </a:xfrm>
        </p:spPr>
        <p:txBody>
          <a:bodyPr>
            <a:normAutofit/>
          </a:bodyPr>
          <a:lstStyle/>
          <a:p>
            <a:pPr eaLnBrk="0" fontAlgn="base" hangingPunct="0">
              <a:spcBef>
                <a:spcPct val="0"/>
              </a:spcBef>
              <a:spcAft>
                <a:spcPct val="0"/>
              </a:spcAft>
            </a:pPr>
            <a:r>
              <a:rPr lang="en-GB" altLang="en-US" sz="2000">
                <a:latin typeface="Arial" charset="0"/>
              </a:rPr>
              <a:t>www.ipinclusive.org.uk</a:t>
            </a:r>
          </a:p>
          <a:p>
            <a:pPr eaLnBrk="0" fontAlgn="base" hangingPunct="0">
              <a:spcBef>
                <a:spcPct val="0"/>
              </a:spcBef>
              <a:spcAft>
                <a:spcPct val="0"/>
              </a:spcAft>
            </a:pPr>
            <a:r>
              <a:rPr lang="en-GB" altLang="en-US" sz="2000">
                <a:latin typeface="Arial" charset="0"/>
              </a:rPr>
              <a:t>www.careersinideas.org.uk </a:t>
            </a:r>
          </a:p>
          <a:p>
            <a:pPr eaLnBrk="0" fontAlgn="base" hangingPunct="0">
              <a:spcBef>
                <a:spcPct val="0"/>
              </a:spcBef>
              <a:spcAft>
                <a:spcPct val="0"/>
              </a:spcAft>
            </a:pPr>
            <a:endParaRPr lang="en-GB" altLang="en-US" sz="2000">
              <a:latin typeface="Arial" charset="0"/>
            </a:endParaRPr>
          </a:p>
          <a:p>
            <a:pPr eaLnBrk="0" fontAlgn="base" hangingPunct="0">
              <a:spcBef>
                <a:spcPct val="0"/>
              </a:spcBef>
              <a:spcAft>
                <a:spcPct val="0"/>
              </a:spcAft>
            </a:pPr>
            <a:r>
              <a:rPr lang="en-GB" altLang="en-US" sz="2000">
                <a:latin typeface="Arial" charset="0"/>
              </a:rPr>
              <a:t>contactipinclusive@gmail.com</a:t>
            </a:r>
          </a:p>
          <a:p>
            <a:pPr eaLnBrk="0" fontAlgn="base" hangingPunct="0">
              <a:spcBef>
                <a:spcPct val="0"/>
              </a:spcBef>
              <a:spcAft>
                <a:spcPct val="0"/>
              </a:spcAft>
            </a:pPr>
            <a:endParaRPr lang="en-GB" altLang="en-US" sz="2000">
              <a:latin typeface="Arial" charset="0"/>
            </a:endParaRPr>
          </a:p>
          <a:p>
            <a:pPr eaLnBrk="0" fontAlgn="base" hangingPunct="0">
              <a:spcBef>
                <a:spcPct val="0"/>
              </a:spcBef>
              <a:spcAft>
                <a:spcPct val="0"/>
              </a:spcAft>
            </a:pPr>
            <a:r>
              <a:rPr lang="en-GB" altLang="en-US" sz="2000">
                <a:latin typeface="Arial" charset="0"/>
              </a:rPr>
              <a:t>@IPInclusive</a:t>
            </a:r>
          </a:p>
          <a:p>
            <a:pPr eaLnBrk="0" fontAlgn="base" hangingPunct="0">
              <a:spcBef>
                <a:spcPct val="0"/>
              </a:spcBef>
              <a:spcAft>
                <a:spcPct val="0"/>
              </a:spcAft>
            </a:pPr>
            <a:r>
              <a:rPr lang="en-GB" altLang="en-US" sz="2000">
                <a:latin typeface="Arial" charset="0"/>
              </a:rPr>
              <a:t>@bameipinclusive</a:t>
            </a:r>
          </a:p>
          <a:p>
            <a:pPr eaLnBrk="0" fontAlgn="base" hangingPunct="0">
              <a:spcBef>
                <a:spcPct val="0"/>
              </a:spcBef>
              <a:spcAft>
                <a:spcPct val="0"/>
              </a:spcAft>
            </a:pPr>
            <a:r>
              <a:rPr lang="en-GB" altLang="en-US" sz="2000">
                <a:latin typeface="Arial" charset="0"/>
              </a:rPr>
              <a:t>@IP_Ability</a:t>
            </a:r>
          </a:p>
          <a:p>
            <a:pPr eaLnBrk="0" fontAlgn="base" hangingPunct="0">
              <a:spcBef>
                <a:spcPct val="0"/>
              </a:spcBef>
              <a:spcAft>
                <a:spcPct val="0"/>
              </a:spcAft>
            </a:pPr>
            <a:r>
              <a:rPr lang="en-GB" altLang="en-US" sz="2000">
                <a:latin typeface="Arial" charset="0"/>
              </a:rPr>
              <a:t>@ip_out</a:t>
            </a:r>
          </a:p>
          <a:p>
            <a:pPr eaLnBrk="0" fontAlgn="base" hangingPunct="0">
              <a:spcBef>
                <a:spcPct val="0"/>
              </a:spcBef>
              <a:spcAft>
                <a:spcPct val="0"/>
              </a:spcAft>
            </a:pPr>
            <a:r>
              <a:rPr lang="en-GB" altLang="en-US" sz="2000">
                <a:latin typeface="Arial" charset="0"/>
              </a:rPr>
              <a:t>@WomeninIPI</a:t>
            </a:r>
          </a:p>
          <a:p>
            <a:pPr eaLnBrk="0" fontAlgn="base" hangingPunct="0">
              <a:spcBef>
                <a:spcPct val="0"/>
              </a:spcBef>
              <a:spcAft>
                <a:spcPct val="0"/>
              </a:spcAft>
            </a:pPr>
            <a:r>
              <a:rPr lang="en-GB" altLang="en-US" sz="2000">
                <a:latin typeface="Arial" charset="0"/>
              </a:rPr>
              <a:t>@CareersInIdeas</a:t>
            </a:r>
          </a:p>
          <a:p>
            <a:pPr lvl="0"/>
            <a:endParaRPr lang="en-GB"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2923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0151" y="1894424"/>
            <a:ext cx="4523316" cy="356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8853" y="1894417"/>
            <a:ext cx="5240867"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6000" y="728135"/>
            <a:ext cx="8536517" cy="58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9034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1098" y="1396289"/>
            <a:ext cx="6387102" cy="1325563"/>
          </a:xfrm>
        </p:spPr>
        <p:txBody>
          <a:bodyPr>
            <a:normAutofit/>
          </a:bodyPr>
          <a:lstStyle/>
          <a:p>
            <a:r>
              <a:rPr lang="en-GB" dirty="0">
                <a:latin typeface="Arial" panose="020B0604020202020204" pitchFamily="34" charset="0"/>
                <a:cs typeface="Arial" panose="020B0604020202020204" pitchFamily="34" charset="0"/>
              </a:rPr>
              <a:t>Biography:</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Hannah Barton</a:t>
            </a:r>
          </a:p>
        </p:txBody>
      </p:sp>
      <p:sp>
        <p:nvSpPr>
          <p:cNvPr id="3" name="Content Placeholder 2"/>
          <p:cNvSpPr>
            <a:spLocks noGrp="1"/>
          </p:cNvSpPr>
          <p:nvPr>
            <p:ph idx="1"/>
          </p:nvPr>
        </p:nvSpPr>
        <p:spPr>
          <a:xfrm>
            <a:off x="805542" y="2871982"/>
            <a:ext cx="6382657" cy="3181684"/>
          </a:xfrm>
        </p:spPr>
        <p:txBody>
          <a:bodyPr anchor="t">
            <a:normAutofit/>
          </a:bodyPr>
          <a:lstStyle/>
          <a:p>
            <a:pPr marL="0" lvl="0" indent="0" eaLnBrk="0" fontAlgn="base" hangingPunct="0">
              <a:spcBef>
                <a:spcPts val="0"/>
              </a:spcBef>
              <a:spcAft>
                <a:spcPts val="1067"/>
              </a:spcAft>
              <a:buNone/>
              <a:defRPr/>
            </a:pPr>
            <a:endParaRPr lang="en-GB" altLang="en-US" sz="1400" dirty="0">
              <a:latin typeface="Arial" charset="0"/>
              <a:cs typeface="Calibri" pitchFamily="34" charset="0"/>
            </a:endParaRPr>
          </a:p>
          <a:p>
            <a:pPr marL="0" lvl="0" indent="0" eaLnBrk="0" fontAlgn="base" hangingPunct="0">
              <a:spcBef>
                <a:spcPts val="0"/>
              </a:spcBef>
              <a:spcAft>
                <a:spcPts val="1067"/>
              </a:spcAft>
              <a:buNone/>
              <a:defRPr/>
            </a:pPr>
            <a:r>
              <a:rPr lang="en-GB" altLang="en-US" sz="1400" dirty="0">
                <a:latin typeface="Arial" charset="0"/>
                <a:cs typeface="Calibri" pitchFamily="34" charset="0"/>
              </a:rPr>
              <a:t>Hannah is a member of the Chartered Institute of Personnel &amp; Development, and an HR Manager at Marks &amp; Clerk.  She works</a:t>
            </a:r>
            <a:r>
              <a:rPr lang="en-US" altLang="en-US" sz="1400" dirty="0">
                <a:latin typeface="Arial" charset="0"/>
                <a:cs typeface="Calibri" pitchFamily="34" charset="0"/>
              </a:rPr>
              <a:t> closely with leadership to deliver on people priorities and business objectives, and is a trusted advisor to eight Office Managing Partners and Office Managers.  She has also provided training to group leaders on improving support for people who are going through the menopause.</a:t>
            </a:r>
            <a:endParaRPr lang="en-GB" altLang="en-US" sz="1400" dirty="0">
              <a:latin typeface="Arial" charset="0"/>
              <a:cs typeface="Calibri" pitchFamily="34" charset="0"/>
            </a:endParaRPr>
          </a:p>
        </p:txBody>
      </p:sp>
      <p:sp>
        <p:nvSpPr>
          <p:cNvPr id="18" name="Freeform: Shape 17">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6EA0402-5843-4D53-BF9C-BE7205812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9830" y="1"/>
            <a:ext cx="4502173" cy="344821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91B43EC4-7D6F-44CA-82DD-103883D23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8827" y="4082142"/>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92E7336-B11E-4137-BBCF-974FA6D67C7C}"/>
              </a:ext>
            </a:extLst>
          </p:cNvPr>
          <p:cNvPicPr>
            <a:picLocks noChangeAspect="1"/>
          </p:cNvPicPr>
          <p:nvPr/>
        </p:nvPicPr>
        <p:blipFill>
          <a:blip r:embed="rId2"/>
          <a:stretch>
            <a:fillRect/>
          </a:stretch>
        </p:blipFill>
        <p:spPr>
          <a:xfrm>
            <a:off x="9436232" y="4888400"/>
            <a:ext cx="2394408" cy="1686061"/>
          </a:xfrm>
          <a:prstGeom prst="rect">
            <a:avLst/>
          </a:prstGeom>
        </p:spPr>
      </p:pic>
      <p:pic>
        <p:nvPicPr>
          <p:cNvPr id="7" name="Picture 6" descr="A person smiling for the camera&#10;&#10;Description automatically generated">
            <a:extLst>
              <a:ext uri="{FF2B5EF4-FFF2-40B4-BE49-F238E27FC236}">
                <a16:creationId xmlns:a16="http://schemas.microsoft.com/office/drawing/2014/main" id="{D35070FC-8261-4242-9E91-2A108EAB33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9719" y="347932"/>
            <a:ext cx="2524050" cy="2524050"/>
          </a:xfrm>
          <a:prstGeom prst="rect">
            <a:avLst/>
          </a:prstGeom>
        </p:spPr>
      </p:pic>
    </p:spTree>
    <p:extLst>
      <p:ext uri="{BB962C8B-B14F-4D97-AF65-F5344CB8AC3E}">
        <p14:creationId xmlns:p14="http://schemas.microsoft.com/office/powerpoint/2010/main" val="1575886074"/>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1098" y="1396289"/>
            <a:ext cx="6387102" cy="1325563"/>
          </a:xfrm>
        </p:spPr>
        <p:txBody>
          <a:bodyPr>
            <a:normAutofit/>
          </a:bodyPr>
          <a:lstStyle/>
          <a:p>
            <a:r>
              <a:rPr lang="en-GB">
                <a:latin typeface="Arial" panose="020B0604020202020204" pitchFamily="34" charset="0"/>
                <a:cs typeface="Arial" panose="020B0604020202020204" pitchFamily="34" charset="0"/>
              </a:rPr>
              <a:t>Biography:</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Andrea Brewster OBE</a:t>
            </a:r>
          </a:p>
        </p:txBody>
      </p:sp>
      <p:sp>
        <p:nvSpPr>
          <p:cNvPr id="3" name="Content Placeholder 2"/>
          <p:cNvSpPr>
            <a:spLocks noGrp="1"/>
          </p:cNvSpPr>
          <p:nvPr>
            <p:ph idx="1"/>
          </p:nvPr>
        </p:nvSpPr>
        <p:spPr>
          <a:xfrm>
            <a:off x="805542" y="2871982"/>
            <a:ext cx="6382657" cy="3181684"/>
          </a:xfrm>
        </p:spPr>
        <p:txBody>
          <a:bodyPr anchor="t">
            <a:normAutofit/>
          </a:bodyPr>
          <a:lstStyle/>
          <a:p>
            <a:pPr marL="0" lvl="0" indent="0" eaLnBrk="0" fontAlgn="base" hangingPunct="0">
              <a:spcBef>
                <a:spcPts val="0"/>
              </a:spcBef>
              <a:spcAft>
                <a:spcPts val="1067"/>
              </a:spcAft>
              <a:buNone/>
              <a:defRPr/>
            </a:pPr>
            <a:endParaRPr lang="en-GB" altLang="en-US" sz="1400" dirty="0">
              <a:latin typeface="Arial" charset="0"/>
              <a:cs typeface="Calibri" pitchFamily="34" charset="0"/>
            </a:endParaRPr>
          </a:p>
          <a:p>
            <a:pPr marL="0" lvl="0" indent="0" eaLnBrk="0" fontAlgn="base" hangingPunct="0">
              <a:spcBef>
                <a:spcPts val="0"/>
              </a:spcBef>
              <a:spcAft>
                <a:spcPts val="1067"/>
              </a:spcAft>
              <a:buNone/>
              <a:defRPr/>
            </a:pPr>
            <a:r>
              <a:rPr lang="en-GB" altLang="en-US" sz="1400" dirty="0">
                <a:latin typeface="Arial" charset="0"/>
                <a:cs typeface="Calibri" pitchFamily="34" charset="0"/>
              </a:rPr>
              <a:t>Andrea is a Chartered Patent Attorney and European Patent Attorney.  Until her retirement in 2015 she was a partner in the Somerset firm Greaves Brewster LLP, of which she had been a co-founder. </a:t>
            </a:r>
          </a:p>
          <a:p>
            <a:pPr marL="0" lvl="0" indent="0" eaLnBrk="0" fontAlgn="base" hangingPunct="0">
              <a:spcBef>
                <a:spcPts val="0"/>
              </a:spcBef>
              <a:spcAft>
                <a:spcPts val="1067"/>
              </a:spcAft>
              <a:buNone/>
              <a:defRPr/>
            </a:pPr>
            <a:r>
              <a:rPr lang="en-GB" altLang="en-US" sz="1400" dirty="0">
                <a:latin typeface="Arial" charset="0"/>
                <a:cs typeface="Calibri" pitchFamily="34" charset="0"/>
              </a:rPr>
              <a:t>A former President of CIPA, Andrea is a member of the Institute’s governing Council and serves on several of its committees, including the Education Committee.  </a:t>
            </a:r>
          </a:p>
          <a:p>
            <a:pPr marL="0" lvl="0" indent="0" eaLnBrk="0" fontAlgn="base" hangingPunct="0">
              <a:spcBef>
                <a:spcPts val="0"/>
              </a:spcBef>
              <a:spcAft>
                <a:spcPts val="1067"/>
              </a:spcAft>
              <a:buNone/>
              <a:defRPr/>
            </a:pPr>
            <a:r>
              <a:rPr lang="en-GB" altLang="en-US" sz="1400" dirty="0">
                <a:latin typeface="Arial" charset="0"/>
                <a:cs typeface="Calibri" pitchFamily="34" charset="0"/>
              </a:rPr>
              <a:t>She is the founder and now Lead Executive Officer of IP Inclusive, an initiative that promotes diversity and inclusion (D&amp;I) throughout the IP professions.  She regularly speaks on D&amp;I-related topics in the IP sector.  In her spare time, she writes a light-hearted blog about her work: thenotsosecretdiary.weebly.com</a:t>
            </a:r>
          </a:p>
          <a:p>
            <a:pPr lvl="0"/>
            <a:endParaRPr lang="en-GB" sz="1400" dirty="0">
              <a:latin typeface="Arial" panose="020B0604020202020204" pitchFamily="34" charset="0"/>
              <a:cs typeface="Arial" panose="020B0604020202020204" pitchFamily="34" charset="0"/>
            </a:endParaRPr>
          </a:p>
        </p:txBody>
      </p:sp>
      <p:sp>
        <p:nvSpPr>
          <p:cNvPr id="18" name="Freeform: Shape 17">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6EA0402-5843-4D53-BF9C-BE7205812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9830" y="1"/>
            <a:ext cx="4502173" cy="344821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erson sitting on a table&#10;&#10;Description automatically generated">
            <a:extLst>
              <a:ext uri="{FF2B5EF4-FFF2-40B4-BE49-F238E27FC236}">
                <a16:creationId xmlns:a16="http://schemas.microsoft.com/office/drawing/2014/main" id="{2300262F-3C4F-48D7-B6BD-C41A8D281A85}"/>
              </a:ext>
            </a:extLst>
          </p:cNvPr>
          <p:cNvPicPr>
            <a:picLocks noChangeAspect="1"/>
          </p:cNvPicPr>
          <p:nvPr/>
        </p:nvPicPr>
        <p:blipFill>
          <a:blip r:embed="rId2"/>
          <a:stretch>
            <a:fillRect/>
          </a:stretch>
        </p:blipFill>
        <p:spPr>
          <a:xfrm>
            <a:off x="9087167" y="197802"/>
            <a:ext cx="1944058" cy="2674180"/>
          </a:xfrm>
          <a:prstGeom prst="rect">
            <a:avLst/>
          </a:prstGeom>
        </p:spPr>
      </p:pic>
      <p:sp>
        <p:nvSpPr>
          <p:cNvPr id="22" name="Freeform: Shape 21">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91B43EC4-7D6F-44CA-82DD-103883D23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8827" y="4082142"/>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92E7336-B11E-4137-BBCF-974FA6D67C7C}"/>
              </a:ext>
            </a:extLst>
          </p:cNvPr>
          <p:cNvPicPr>
            <a:picLocks noChangeAspect="1"/>
          </p:cNvPicPr>
          <p:nvPr/>
        </p:nvPicPr>
        <p:blipFill>
          <a:blip r:embed="rId3"/>
          <a:stretch>
            <a:fillRect/>
          </a:stretch>
        </p:blipFill>
        <p:spPr>
          <a:xfrm>
            <a:off x="9436232" y="4888400"/>
            <a:ext cx="2394408" cy="1686061"/>
          </a:xfrm>
          <a:prstGeom prst="rect">
            <a:avLst/>
          </a:prstGeom>
        </p:spPr>
      </p:pic>
    </p:spTree>
    <p:extLst>
      <p:ext uri="{BB962C8B-B14F-4D97-AF65-F5344CB8AC3E}">
        <p14:creationId xmlns:p14="http://schemas.microsoft.com/office/powerpoint/2010/main" val="3843830019"/>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1098" y="1396289"/>
            <a:ext cx="6387102" cy="1325563"/>
          </a:xfrm>
        </p:spPr>
        <p:txBody>
          <a:bodyPr>
            <a:normAutofit/>
          </a:bodyPr>
          <a:lstStyle/>
          <a:p>
            <a:r>
              <a:rPr lang="en-GB" dirty="0">
                <a:latin typeface="Arial" panose="020B0604020202020204" pitchFamily="34" charset="0"/>
                <a:cs typeface="Arial" panose="020B0604020202020204" pitchFamily="34" charset="0"/>
              </a:rPr>
              <a:t>Biography:</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Karen </a:t>
            </a:r>
            <a:r>
              <a:rPr lang="en-GB" dirty="0" err="1">
                <a:latin typeface="Arial" panose="020B0604020202020204" pitchFamily="34" charset="0"/>
                <a:cs typeface="Arial" panose="020B0604020202020204" pitchFamily="34" charset="0"/>
              </a:rPr>
              <a:t>Genuardi</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05542" y="2871982"/>
            <a:ext cx="6382657" cy="3181684"/>
          </a:xfrm>
        </p:spPr>
        <p:txBody>
          <a:bodyPr anchor="t">
            <a:normAutofit/>
          </a:bodyPr>
          <a:lstStyle/>
          <a:p>
            <a:pPr marL="0" lvl="0" indent="0" eaLnBrk="0" fontAlgn="base" hangingPunct="0">
              <a:spcBef>
                <a:spcPts val="0"/>
              </a:spcBef>
              <a:spcAft>
                <a:spcPts val="1067"/>
              </a:spcAft>
              <a:buNone/>
              <a:defRPr/>
            </a:pPr>
            <a:endParaRPr lang="en-US" altLang="en-US" sz="1400" dirty="0">
              <a:latin typeface="Arial" charset="0"/>
              <a:cs typeface="Calibri" pitchFamily="34" charset="0"/>
            </a:endParaRPr>
          </a:p>
          <a:p>
            <a:pPr marL="0" lvl="0" indent="0" eaLnBrk="0" fontAlgn="base" hangingPunct="0">
              <a:spcBef>
                <a:spcPts val="0"/>
              </a:spcBef>
              <a:spcAft>
                <a:spcPts val="1067"/>
              </a:spcAft>
              <a:buNone/>
              <a:defRPr/>
            </a:pPr>
            <a:r>
              <a:rPr lang="en-US" altLang="en-US" sz="1400" dirty="0">
                <a:latin typeface="Arial" charset="0"/>
                <a:cs typeface="Calibri" pitchFamily="34" charset="0"/>
              </a:rPr>
              <a:t>Karen is the Head of People at AA Thornton.  She has taken an active role in influencing and shaping the diversity and inclusion agenda at the firm since joining in 2013 and is also a member of the IP Ability Committee.  </a:t>
            </a:r>
          </a:p>
          <a:p>
            <a:pPr marL="0" lvl="0" indent="0" eaLnBrk="0" fontAlgn="base" hangingPunct="0">
              <a:spcBef>
                <a:spcPts val="0"/>
              </a:spcBef>
              <a:spcAft>
                <a:spcPts val="1067"/>
              </a:spcAft>
              <a:buNone/>
              <a:defRPr/>
            </a:pPr>
            <a:r>
              <a:rPr lang="en-US" altLang="en-US" sz="1400" dirty="0">
                <a:latin typeface="Arial" charset="0"/>
                <a:cs typeface="Calibri" pitchFamily="34" charset="0"/>
              </a:rPr>
              <a:t>Karen’s HR career spans over 25 years across a range of sectors and roles, and she has supported many employees through a range of physical and mental health conditions and is keen to raise awareness about the impact of and the stigma often associated with menopause in the workplace. </a:t>
            </a:r>
            <a:endParaRPr lang="en-GB" altLang="en-US" sz="1400" dirty="0">
              <a:latin typeface="Arial" charset="0"/>
              <a:cs typeface="Calibri" pitchFamily="34" charset="0"/>
            </a:endParaRPr>
          </a:p>
        </p:txBody>
      </p:sp>
      <p:sp>
        <p:nvSpPr>
          <p:cNvPr id="18" name="Freeform: Shape 17">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6EA0402-5843-4D53-BF9C-BE7205812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9830" y="1"/>
            <a:ext cx="4502173" cy="344821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91B43EC4-7D6F-44CA-82DD-103883D23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8827" y="4082142"/>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92E7336-B11E-4137-BBCF-974FA6D67C7C}"/>
              </a:ext>
            </a:extLst>
          </p:cNvPr>
          <p:cNvPicPr>
            <a:picLocks noChangeAspect="1"/>
          </p:cNvPicPr>
          <p:nvPr/>
        </p:nvPicPr>
        <p:blipFill>
          <a:blip r:embed="rId2"/>
          <a:stretch>
            <a:fillRect/>
          </a:stretch>
        </p:blipFill>
        <p:spPr>
          <a:xfrm>
            <a:off x="9436232" y="4888400"/>
            <a:ext cx="2394408" cy="1686061"/>
          </a:xfrm>
          <a:prstGeom prst="rect">
            <a:avLst/>
          </a:prstGeom>
        </p:spPr>
      </p:pic>
      <p:pic>
        <p:nvPicPr>
          <p:cNvPr id="7" name="Picture 6" descr="A person wearing glasses posing for the camera&#10;&#10;Description automatically generated">
            <a:extLst>
              <a:ext uri="{FF2B5EF4-FFF2-40B4-BE49-F238E27FC236}">
                <a16:creationId xmlns:a16="http://schemas.microsoft.com/office/drawing/2014/main" id="{A3B809BF-098B-4DA6-95A9-CFCFD14E95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9523" y="197802"/>
            <a:ext cx="1782786" cy="2674180"/>
          </a:xfrm>
          <a:prstGeom prst="rect">
            <a:avLst/>
          </a:prstGeom>
        </p:spPr>
      </p:pic>
    </p:spTree>
    <p:extLst>
      <p:ext uri="{BB962C8B-B14F-4D97-AF65-F5344CB8AC3E}">
        <p14:creationId xmlns:p14="http://schemas.microsoft.com/office/powerpoint/2010/main" val="724609989"/>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1098" y="1396289"/>
            <a:ext cx="6387102" cy="1325563"/>
          </a:xfrm>
        </p:spPr>
        <p:txBody>
          <a:bodyPr>
            <a:normAutofit/>
          </a:bodyPr>
          <a:lstStyle/>
          <a:p>
            <a:r>
              <a:rPr lang="en-GB" dirty="0">
                <a:latin typeface="Arial" panose="020B0604020202020204" pitchFamily="34" charset="0"/>
                <a:cs typeface="Arial" panose="020B0604020202020204" pitchFamily="34" charset="0"/>
              </a:rPr>
              <a:t>Biography:</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Mandy Laurie</a:t>
            </a:r>
          </a:p>
        </p:txBody>
      </p:sp>
      <p:sp>
        <p:nvSpPr>
          <p:cNvPr id="3" name="Content Placeholder 2"/>
          <p:cNvSpPr>
            <a:spLocks noGrp="1"/>
          </p:cNvSpPr>
          <p:nvPr>
            <p:ph idx="1"/>
          </p:nvPr>
        </p:nvSpPr>
        <p:spPr>
          <a:xfrm>
            <a:off x="805542" y="2871982"/>
            <a:ext cx="6382657" cy="3181684"/>
          </a:xfrm>
        </p:spPr>
        <p:txBody>
          <a:bodyPr anchor="t">
            <a:normAutofit/>
          </a:bodyPr>
          <a:lstStyle/>
          <a:p>
            <a:pPr marL="0" lvl="0" indent="0" eaLnBrk="0" fontAlgn="base" hangingPunct="0">
              <a:spcBef>
                <a:spcPts val="0"/>
              </a:spcBef>
              <a:spcAft>
                <a:spcPts val="1067"/>
              </a:spcAft>
              <a:buNone/>
              <a:defRPr/>
            </a:pPr>
            <a:endParaRPr lang="en-US" altLang="en-US" sz="1400" dirty="0">
              <a:latin typeface="Arial" charset="0"/>
              <a:cs typeface="Calibri" pitchFamily="34" charset="0"/>
            </a:endParaRPr>
          </a:p>
          <a:p>
            <a:pPr marL="0" lvl="0" indent="0" eaLnBrk="0" fontAlgn="base" hangingPunct="0">
              <a:spcBef>
                <a:spcPts val="0"/>
              </a:spcBef>
              <a:spcAft>
                <a:spcPts val="1067"/>
              </a:spcAft>
              <a:buNone/>
              <a:defRPr/>
            </a:pPr>
            <a:endParaRPr lang="en-US" altLang="en-US" sz="1400" dirty="0">
              <a:latin typeface="Arial" charset="0"/>
              <a:cs typeface="Calibri" pitchFamily="34" charset="0"/>
            </a:endParaRPr>
          </a:p>
          <a:p>
            <a:pPr marL="0" lvl="0" indent="0" eaLnBrk="0" fontAlgn="base" hangingPunct="0">
              <a:spcBef>
                <a:spcPts val="0"/>
              </a:spcBef>
              <a:spcAft>
                <a:spcPts val="1067"/>
              </a:spcAft>
              <a:buNone/>
              <a:defRPr/>
            </a:pPr>
            <a:r>
              <a:rPr lang="en-US" altLang="en-US" sz="1400" dirty="0">
                <a:latin typeface="Arial" charset="0"/>
                <a:cs typeface="Calibri" pitchFamily="34" charset="0"/>
              </a:rPr>
              <a:t>Mandy is a Partner and Head of Employment Division at </a:t>
            </a:r>
            <a:r>
              <a:rPr lang="en-US" altLang="en-US" sz="1400" dirty="0" err="1">
                <a:latin typeface="Arial" charset="0"/>
                <a:cs typeface="Calibri" pitchFamily="34" charset="0"/>
              </a:rPr>
              <a:t>Burness</a:t>
            </a:r>
            <a:r>
              <a:rPr lang="en-US" altLang="en-US" sz="1400" dirty="0">
                <a:latin typeface="Arial" charset="0"/>
                <a:cs typeface="Calibri" pitchFamily="34" charset="0"/>
              </a:rPr>
              <a:t> Paull.  She is also the Deputy Keeper of the Writers to the Signet.  Her 2019 blog post on “The Menopause: The new protected characteristic?” caught IP </a:t>
            </a:r>
            <a:r>
              <a:rPr lang="en-US" altLang="en-US" sz="1400" dirty="0" err="1">
                <a:latin typeface="Arial" charset="0"/>
                <a:cs typeface="Calibri" pitchFamily="34" charset="0"/>
              </a:rPr>
              <a:t>Inclusive’s</a:t>
            </a:r>
            <a:r>
              <a:rPr lang="en-US" altLang="en-US" sz="1400" dirty="0">
                <a:latin typeface="Arial" charset="0"/>
                <a:cs typeface="Calibri" pitchFamily="34" charset="0"/>
              </a:rPr>
              <a:t> attention and we are delighted she agreed to join our IP panel.</a:t>
            </a:r>
            <a:endParaRPr lang="en-GB" altLang="en-US" sz="1400" dirty="0">
              <a:latin typeface="Arial" charset="0"/>
              <a:cs typeface="Calibri" pitchFamily="34" charset="0"/>
            </a:endParaRPr>
          </a:p>
        </p:txBody>
      </p:sp>
      <p:sp>
        <p:nvSpPr>
          <p:cNvPr id="18" name="Freeform: Shape 17">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6EA0402-5843-4D53-BF9C-BE7205812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9830" y="1"/>
            <a:ext cx="4502173" cy="344821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91B43EC4-7D6F-44CA-82DD-103883D23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8827" y="4082142"/>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92E7336-B11E-4137-BBCF-974FA6D67C7C}"/>
              </a:ext>
            </a:extLst>
          </p:cNvPr>
          <p:cNvPicPr>
            <a:picLocks noChangeAspect="1"/>
          </p:cNvPicPr>
          <p:nvPr/>
        </p:nvPicPr>
        <p:blipFill>
          <a:blip r:embed="rId2"/>
          <a:stretch>
            <a:fillRect/>
          </a:stretch>
        </p:blipFill>
        <p:spPr>
          <a:xfrm>
            <a:off x="9436232" y="4888400"/>
            <a:ext cx="2394408" cy="1686061"/>
          </a:xfrm>
          <a:prstGeom prst="rect">
            <a:avLst/>
          </a:prstGeom>
        </p:spPr>
      </p:pic>
      <p:pic>
        <p:nvPicPr>
          <p:cNvPr id="7" name="Picture 6" descr="A person wearing a suit and tie&#10;&#10;Description automatically generated">
            <a:extLst>
              <a:ext uri="{FF2B5EF4-FFF2-40B4-BE49-F238E27FC236}">
                <a16:creationId xmlns:a16="http://schemas.microsoft.com/office/drawing/2014/main" id="{AD5B73C4-706D-489C-BEA2-4E60F68F3F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3172" y="197802"/>
            <a:ext cx="2135488" cy="2674180"/>
          </a:xfrm>
          <a:prstGeom prst="rect">
            <a:avLst/>
          </a:prstGeom>
        </p:spPr>
      </p:pic>
    </p:spTree>
    <p:extLst>
      <p:ext uri="{BB962C8B-B14F-4D97-AF65-F5344CB8AC3E}">
        <p14:creationId xmlns:p14="http://schemas.microsoft.com/office/powerpoint/2010/main" val="426955392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0100" y="978102"/>
            <a:ext cx="10588434" cy="1062644"/>
          </a:xfrm>
        </p:spPr>
        <p:txBody>
          <a:bodyPr anchor="b">
            <a:normAutofit/>
          </a:bodyPr>
          <a:lstStyle/>
          <a:p>
            <a:r>
              <a:rPr lang="en-GB" sz="3400" dirty="0">
                <a:latin typeface="Arial" panose="020B0604020202020204" pitchFamily="34" charset="0"/>
                <a:cs typeface="Arial" panose="020B0604020202020204" pitchFamily="34" charset="0"/>
              </a:rPr>
              <a:t>Our speakers</a:t>
            </a:r>
          </a:p>
        </p:txBody>
      </p:sp>
      <p:cxnSp>
        <p:nvCxnSpPr>
          <p:cNvPr id="34" name="Straight Connector 24">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92E7336-B11E-4137-BBCF-974FA6D67C7C}"/>
              </a:ext>
            </a:extLst>
          </p:cNvPr>
          <p:cNvPicPr>
            <a:picLocks noChangeAspect="1"/>
          </p:cNvPicPr>
          <p:nvPr/>
        </p:nvPicPr>
        <p:blipFill>
          <a:blip r:embed="rId2"/>
          <a:stretch>
            <a:fillRect/>
          </a:stretch>
        </p:blipFill>
        <p:spPr>
          <a:xfrm>
            <a:off x="1114023" y="2811104"/>
            <a:ext cx="3366480" cy="2370562"/>
          </a:xfrm>
          <a:prstGeom prst="rect">
            <a:avLst/>
          </a:prstGeom>
        </p:spPr>
      </p:pic>
      <p:sp>
        <p:nvSpPr>
          <p:cNvPr id="3" name="Content Placeholder 2"/>
          <p:cNvSpPr>
            <a:spLocks noGrp="1"/>
          </p:cNvSpPr>
          <p:nvPr>
            <p:ph idx="1"/>
          </p:nvPr>
        </p:nvSpPr>
        <p:spPr>
          <a:xfrm>
            <a:off x="4972132" y="2811104"/>
            <a:ext cx="6282169" cy="3215749"/>
          </a:xfrm>
        </p:spPr>
        <p:txBody>
          <a:bodyPr>
            <a:normAutofit/>
          </a:bodyPr>
          <a:lstStyle/>
          <a:p>
            <a:pPr eaLnBrk="0" fontAlgn="base" hangingPunct="0">
              <a:spcBef>
                <a:spcPct val="0"/>
              </a:spcBef>
              <a:spcAft>
                <a:spcPct val="0"/>
              </a:spcAft>
            </a:pPr>
            <a:r>
              <a:rPr lang="en-GB" altLang="en-US" sz="2000" dirty="0">
                <a:latin typeface="Arial" charset="0"/>
              </a:rPr>
              <a:t>Hannah Barton</a:t>
            </a:r>
          </a:p>
          <a:p>
            <a:pPr lvl="1" eaLnBrk="0" fontAlgn="base" hangingPunct="0">
              <a:spcBef>
                <a:spcPct val="0"/>
              </a:spcBef>
              <a:spcAft>
                <a:spcPct val="0"/>
              </a:spcAft>
            </a:pPr>
            <a:r>
              <a:rPr lang="en-GB" altLang="en-US" sz="1600" dirty="0">
                <a:latin typeface="Arial" charset="0"/>
              </a:rPr>
              <a:t>HR Manager, Marks &amp; Clerk</a:t>
            </a:r>
          </a:p>
          <a:p>
            <a:pPr eaLnBrk="0" fontAlgn="base" hangingPunct="0">
              <a:spcBef>
                <a:spcPct val="0"/>
              </a:spcBef>
              <a:spcAft>
                <a:spcPct val="0"/>
              </a:spcAft>
            </a:pPr>
            <a:r>
              <a:rPr lang="en-GB" altLang="en-US" sz="2000" dirty="0">
                <a:latin typeface="Arial" charset="0"/>
              </a:rPr>
              <a:t>Karen </a:t>
            </a:r>
            <a:r>
              <a:rPr lang="en-GB" altLang="en-US" sz="2000" dirty="0" err="1">
                <a:latin typeface="Arial" charset="0"/>
              </a:rPr>
              <a:t>Genuardi</a:t>
            </a:r>
            <a:endParaRPr lang="en-GB" altLang="en-US" sz="2000" dirty="0">
              <a:latin typeface="Arial" charset="0"/>
            </a:endParaRPr>
          </a:p>
          <a:p>
            <a:pPr lvl="1" eaLnBrk="0" fontAlgn="base" hangingPunct="0">
              <a:spcBef>
                <a:spcPct val="0"/>
              </a:spcBef>
              <a:spcAft>
                <a:spcPct val="0"/>
              </a:spcAft>
            </a:pPr>
            <a:r>
              <a:rPr lang="en-GB" altLang="en-US" sz="1600" dirty="0">
                <a:latin typeface="Arial" charset="0"/>
              </a:rPr>
              <a:t>Head of People, AA Thornton</a:t>
            </a:r>
          </a:p>
          <a:p>
            <a:pPr eaLnBrk="0" fontAlgn="base" hangingPunct="0">
              <a:spcBef>
                <a:spcPct val="0"/>
              </a:spcBef>
              <a:spcAft>
                <a:spcPct val="0"/>
              </a:spcAft>
            </a:pPr>
            <a:r>
              <a:rPr lang="en-GB" altLang="en-US" sz="2000" dirty="0">
                <a:latin typeface="Arial" charset="0"/>
              </a:rPr>
              <a:t>Mandy Laurie</a:t>
            </a:r>
          </a:p>
          <a:p>
            <a:pPr lvl="1" eaLnBrk="0" fontAlgn="base" hangingPunct="0">
              <a:spcBef>
                <a:spcPct val="0"/>
              </a:spcBef>
              <a:spcAft>
                <a:spcPct val="0"/>
              </a:spcAft>
            </a:pPr>
            <a:r>
              <a:rPr lang="en-US" altLang="en-US" sz="1600" dirty="0">
                <a:latin typeface="Arial" charset="0"/>
              </a:rPr>
              <a:t>Partner and Head of Employment Division, </a:t>
            </a:r>
            <a:r>
              <a:rPr lang="en-US" altLang="en-US" sz="1600" dirty="0" err="1">
                <a:latin typeface="Arial" charset="0"/>
              </a:rPr>
              <a:t>Burness</a:t>
            </a:r>
            <a:r>
              <a:rPr lang="en-US" altLang="en-US" sz="1600" dirty="0">
                <a:latin typeface="Arial" charset="0"/>
              </a:rPr>
              <a:t> Paull</a:t>
            </a:r>
          </a:p>
          <a:p>
            <a:pPr eaLnBrk="0" fontAlgn="base" hangingPunct="0">
              <a:spcBef>
                <a:spcPct val="0"/>
              </a:spcBef>
              <a:spcAft>
                <a:spcPct val="0"/>
              </a:spcAft>
            </a:pPr>
            <a:endParaRPr lang="en-US" altLang="en-US" sz="2000" dirty="0">
              <a:latin typeface="Arial" charset="0"/>
            </a:endParaRPr>
          </a:p>
          <a:p>
            <a:pPr marL="0" indent="0" eaLnBrk="0" fontAlgn="base" hangingPunct="0">
              <a:spcBef>
                <a:spcPct val="0"/>
              </a:spcBef>
              <a:spcAft>
                <a:spcPct val="0"/>
              </a:spcAft>
              <a:buNone/>
            </a:pPr>
            <a:r>
              <a:rPr lang="en-US" altLang="en-US" sz="2000" dirty="0">
                <a:latin typeface="Arial" charset="0"/>
              </a:rPr>
              <a:t>Chair:</a:t>
            </a:r>
          </a:p>
          <a:p>
            <a:pPr eaLnBrk="0" fontAlgn="base" hangingPunct="0">
              <a:spcBef>
                <a:spcPct val="0"/>
              </a:spcBef>
              <a:spcAft>
                <a:spcPct val="0"/>
              </a:spcAft>
            </a:pPr>
            <a:r>
              <a:rPr lang="en-US" altLang="en-US" sz="2000" dirty="0">
                <a:latin typeface="Arial" charset="0"/>
              </a:rPr>
              <a:t>Andrea Brewster</a:t>
            </a:r>
          </a:p>
          <a:p>
            <a:pPr lvl="1" eaLnBrk="0" fontAlgn="base" hangingPunct="0">
              <a:spcBef>
                <a:spcPct val="0"/>
              </a:spcBef>
              <a:spcAft>
                <a:spcPct val="0"/>
              </a:spcAft>
            </a:pPr>
            <a:r>
              <a:rPr lang="en-US" altLang="en-US" sz="1600" dirty="0">
                <a:latin typeface="Arial" charset="0"/>
              </a:rPr>
              <a:t>Lead Executive Officer, IP Inclusive</a:t>
            </a:r>
            <a:endParaRPr lang="en-GB" altLang="en-US" sz="1600" dirty="0">
              <a:latin typeface="Arial" charset="0"/>
            </a:endParaRPr>
          </a:p>
          <a:p>
            <a:pPr lvl="0"/>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8349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428" y="627564"/>
            <a:ext cx="7474172" cy="1325563"/>
          </a:xfrm>
        </p:spPr>
        <p:txBody>
          <a:bodyPr>
            <a:normAutofit/>
          </a:bodyPr>
          <a:lstStyle/>
          <a:p>
            <a:r>
              <a:rPr lang="en-GB" dirty="0">
                <a:latin typeface="Arial" panose="020B0604020202020204" pitchFamily="34" charset="0"/>
                <a:cs typeface="Arial" panose="020B0604020202020204" pitchFamily="34" charset="0"/>
              </a:rPr>
              <a:t>What we’ll cover</a:t>
            </a:r>
          </a:p>
        </p:txBody>
      </p:sp>
      <p:sp>
        <p:nvSpPr>
          <p:cNvPr id="3" name="Content Placeholder 2"/>
          <p:cNvSpPr>
            <a:spLocks noGrp="1"/>
          </p:cNvSpPr>
          <p:nvPr>
            <p:ph idx="1"/>
          </p:nvPr>
        </p:nvSpPr>
        <p:spPr>
          <a:xfrm>
            <a:off x="1136429" y="2278173"/>
            <a:ext cx="6467867" cy="3450613"/>
          </a:xfrm>
        </p:spPr>
        <p:txBody>
          <a:bodyPr anchor="ctr">
            <a:normAutofit/>
          </a:bodyPr>
          <a:lstStyle/>
          <a:p>
            <a:r>
              <a:rPr lang="en-GB" sz="2400" dirty="0">
                <a:cs typeface="Arial" panose="020B0604020202020204" pitchFamily="34" charset="0"/>
              </a:rPr>
              <a:t>Some basic facts about the menopause</a:t>
            </a:r>
          </a:p>
          <a:p>
            <a:pPr lvl="1"/>
            <a:r>
              <a:rPr lang="en-GB" sz="2000" dirty="0">
                <a:cs typeface="Arial" panose="020B0604020202020204" pitchFamily="34" charset="0"/>
              </a:rPr>
              <a:t>And its impact at work</a:t>
            </a:r>
          </a:p>
          <a:p>
            <a:r>
              <a:rPr lang="en-GB" sz="2400" dirty="0">
                <a:cs typeface="Arial" panose="020B0604020202020204" pitchFamily="34" charset="0"/>
              </a:rPr>
              <a:t>Improving inclusivity</a:t>
            </a:r>
          </a:p>
          <a:p>
            <a:pPr lvl="0"/>
            <a:r>
              <a:rPr lang="en-GB" sz="2400" dirty="0">
                <a:cs typeface="Arial" panose="020B0604020202020204" pitchFamily="34" charset="0"/>
              </a:rPr>
              <a:t>The legal and compliance aspects</a:t>
            </a:r>
          </a:p>
          <a:p>
            <a:pPr lvl="0"/>
            <a:r>
              <a:rPr lang="en-GB" sz="2400" dirty="0">
                <a:cs typeface="Arial" panose="020B0604020202020204" pitchFamily="34" charset="0"/>
              </a:rPr>
              <a:t>Sources of help</a:t>
            </a:r>
          </a:p>
          <a:p>
            <a:r>
              <a:rPr lang="en-GB" sz="2400" dirty="0">
                <a:cs typeface="Arial" panose="020B0604020202020204" pitchFamily="34" charset="0"/>
              </a:rPr>
              <a:t>Where to next?</a:t>
            </a:r>
          </a:p>
        </p:txBody>
      </p:sp>
      <p:sp>
        <p:nvSpPr>
          <p:cNvPr id="14" name="Rectangle 1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C4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6"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A6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6"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a:extLst>
              <a:ext uri="{FF2B5EF4-FFF2-40B4-BE49-F238E27FC236}">
                <a16:creationId xmlns:a16="http://schemas.microsoft.com/office/drawing/2014/main" id="{F0C20619-DC05-441B-862B-6B1892E57477}"/>
              </a:ext>
            </a:extLst>
          </p:cNvPr>
          <p:cNvPicPr>
            <a:picLocks noChangeAspect="1" noChangeArrowheads="1"/>
          </p:cNvPicPr>
          <p:nvPr/>
        </p:nvPicPr>
        <p:blipFill>
          <a:blip r:embed="rId2"/>
          <a:stretch>
            <a:fillRect/>
          </a:stretch>
        </p:blipFill>
        <p:spPr bwMode="auto">
          <a:xfrm>
            <a:off x="9254442" y="2911727"/>
            <a:ext cx="1462088" cy="103454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068515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E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848465" y="3298722"/>
            <a:ext cx="8495070" cy="1784402"/>
          </a:xfrm>
        </p:spPr>
        <p:txBody>
          <a:bodyPr vert="horz" lIns="91440" tIns="45720" rIns="91440" bIns="45720" rtlCol="0" anchor="b">
            <a:normAutofit/>
          </a:bodyPr>
          <a:lstStyle/>
          <a:p>
            <a:pPr algn="ctr" defTabSz="914400"/>
            <a:r>
              <a:rPr lang="en-US" sz="6000" kern="1200" dirty="0">
                <a:solidFill>
                  <a:srgbClr val="FFFFFF"/>
                </a:solidFill>
                <a:latin typeface="+mj-lt"/>
                <a:ea typeface="+mj-ea"/>
                <a:cs typeface="+mj-cs"/>
              </a:rPr>
              <a:t>Some basic facts</a:t>
            </a:r>
            <a:br>
              <a:rPr lang="en-US" sz="6000" kern="1200" dirty="0">
                <a:solidFill>
                  <a:srgbClr val="FFFFFF"/>
                </a:solidFill>
                <a:latin typeface="+mj-lt"/>
                <a:ea typeface="+mj-ea"/>
                <a:cs typeface="+mj-cs"/>
              </a:rPr>
            </a:br>
            <a:r>
              <a:rPr lang="en-US" kern="1200" dirty="0">
                <a:solidFill>
                  <a:srgbClr val="FFFFFF"/>
                </a:solidFill>
                <a:latin typeface="+mj-lt"/>
                <a:ea typeface="+mj-ea"/>
                <a:cs typeface="+mj-cs"/>
              </a:rPr>
              <a:t>about the menopause</a:t>
            </a:r>
          </a:p>
        </p:txBody>
      </p:sp>
      <p:sp>
        <p:nvSpPr>
          <p:cNvPr id="11" name="Oval 10">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rgbClr val="E0F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3E100B8-A784-40FF-B423-DDDFC9EF6C53}"/>
              </a:ext>
            </a:extLst>
          </p:cNvPr>
          <p:cNvPicPr>
            <a:picLocks noChangeAspect="1"/>
          </p:cNvPicPr>
          <p:nvPr/>
        </p:nvPicPr>
        <p:blipFill>
          <a:blip r:embed="rId2"/>
          <a:stretch>
            <a:fillRect/>
          </a:stretch>
        </p:blipFill>
        <p:spPr>
          <a:xfrm>
            <a:off x="5337115" y="1424956"/>
            <a:ext cx="1517772" cy="1068764"/>
          </a:xfrm>
          <a:prstGeom prst="rect">
            <a:avLst/>
          </a:prstGeom>
        </p:spPr>
      </p:pic>
    </p:spTree>
    <p:extLst>
      <p:ext uri="{BB962C8B-B14F-4D97-AF65-F5344CB8AC3E}">
        <p14:creationId xmlns:p14="http://schemas.microsoft.com/office/powerpoint/2010/main" val="2396389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6"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631825"/>
            <a:ext cx="10515600" cy="1325563"/>
          </a:xfrm>
        </p:spPr>
        <p:txBody>
          <a:bodyPr>
            <a:normAutofit/>
          </a:bodyPr>
          <a:lstStyle/>
          <a:p>
            <a:r>
              <a:rPr lang="en-GB" sz="4000" dirty="0">
                <a:latin typeface="Arial" panose="020B0604020202020204" pitchFamily="34" charset="0"/>
                <a:cs typeface="Arial" panose="020B0604020202020204" pitchFamily="34" charset="0"/>
              </a:rPr>
              <a:t>What is menopause?</a:t>
            </a:r>
          </a:p>
        </p:txBody>
      </p:sp>
      <p:sp>
        <p:nvSpPr>
          <p:cNvPr id="3" name="Content Placeholder 2"/>
          <p:cNvSpPr>
            <a:spLocks noGrp="1"/>
          </p:cNvSpPr>
          <p:nvPr>
            <p:ph idx="1"/>
          </p:nvPr>
        </p:nvSpPr>
        <p:spPr>
          <a:xfrm>
            <a:off x="1311465" y="2048916"/>
            <a:ext cx="9569069" cy="3871762"/>
          </a:xfrm>
        </p:spPr>
        <p:txBody>
          <a:bodyPr>
            <a:normAutofit fontScale="85000" lnSpcReduction="20000"/>
          </a:bodyPr>
          <a:lstStyle/>
          <a:p>
            <a:pPr lvl="0"/>
            <a:r>
              <a:rPr lang="en-US" sz="2400" dirty="0">
                <a:solidFill>
                  <a:prstClr val="black"/>
                </a:solidFill>
              </a:rPr>
              <a:t>The menopause is when a woman’s </a:t>
            </a:r>
            <a:r>
              <a:rPr lang="en-US" sz="2400" dirty="0" err="1">
                <a:solidFill>
                  <a:prstClr val="black"/>
                </a:solidFill>
              </a:rPr>
              <a:t>oestrogen</a:t>
            </a:r>
            <a:r>
              <a:rPr lang="en-US" sz="2400" dirty="0">
                <a:solidFill>
                  <a:prstClr val="black"/>
                </a:solidFill>
              </a:rPr>
              <a:t> levels decline and periods cease – it marks the end of a woman’s reproductive life</a:t>
            </a:r>
          </a:p>
          <a:p>
            <a:pPr lvl="0"/>
            <a:endParaRPr lang="en-US" sz="2400" dirty="0">
              <a:solidFill>
                <a:prstClr val="black"/>
              </a:solidFill>
            </a:endParaRPr>
          </a:p>
          <a:p>
            <a:pPr lvl="0"/>
            <a:r>
              <a:rPr lang="en-US" sz="2400" dirty="0">
                <a:solidFill>
                  <a:prstClr val="black"/>
                </a:solidFill>
              </a:rPr>
              <a:t>The average age a woman reaches menopause in the UK is 51</a:t>
            </a:r>
          </a:p>
          <a:p>
            <a:pPr lvl="0"/>
            <a:endParaRPr lang="en-US" sz="2400" dirty="0">
              <a:solidFill>
                <a:prstClr val="black"/>
              </a:solidFill>
            </a:endParaRPr>
          </a:p>
          <a:p>
            <a:pPr lvl="0"/>
            <a:r>
              <a:rPr lang="en-US" sz="2400" dirty="0">
                <a:solidFill>
                  <a:prstClr val="black"/>
                </a:solidFill>
              </a:rPr>
              <a:t>Transition or ‘peri-menopause’ is the period that leads to the menopause, when many women experience symptoms</a:t>
            </a:r>
          </a:p>
          <a:p>
            <a:pPr lvl="0"/>
            <a:endParaRPr lang="en-US" sz="2400" dirty="0">
              <a:solidFill>
                <a:prstClr val="black"/>
              </a:solidFill>
            </a:endParaRPr>
          </a:p>
          <a:p>
            <a:pPr lvl="0"/>
            <a:r>
              <a:rPr lang="en-US" sz="2400" dirty="0">
                <a:solidFill>
                  <a:prstClr val="black"/>
                </a:solidFill>
              </a:rPr>
              <a:t>Around 1% of women experience menopause before the age of 40; 5% before the age of 45</a:t>
            </a:r>
          </a:p>
          <a:p>
            <a:pPr lvl="0"/>
            <a:endParaRPr lang="en-US" sz="2400" dirty="0">
              <a:solidFill>
                <a:prstClr val="black"/>
              </a:solidFill>
            </a:endParaRPr>
          </a:p>
          <a:p>
            <a:pPr lvl="0"/>
            <a:r>
              <a:rPr lang="en-US" sz="2400" dirty="0">
                <a:solidFill>
                  <a:prstClr val="black"/>
                </a:solidFill>
              </a:rPr>
              <a:t>The menopause can be brought on early by cancer treatment or surgery</a:t>
            </a:r>
          </a:p>
          <a:p>
            <a:pPr lvl="0"/>
            <a:endParaRPr lang="en-US" sz="2400" dirty="0">
              <a:solidFill>
                <a:prstClr val="black"/>
              </a:solidFill>
            </a:endParaRPr>
          </a:p>
        </p:txBody>
      </p:sp>
      <p:pic>
        <p:nvPicPr>
          <p:cNvPr id="4" name="Picture 3">
            <a:extLst>
              <a:ext uri="{FF2B5EF4-FFF2-40B4-BE49-F238E27FC236}">
                <a16:creationId xmlns:a16="http://schemas.microsoft.com/office/drawing/2014/main" id="{792E7336-B11E-4137-BBCF-974FA6D67C7C}"/>
              </a:ext>
            </a:extLst>
          </p:cNvPr>
          <p:cNvPicPr>
            <a:picLocks noChangeAspect="1"/>
          </p:cNvPicPr>
          <p:nvPr/>
        </p:nvPicPr>
        <p:blipFill>
          <a:blip r:embed="rId2"/>
          <a:stretch>
            <a:fillRect/>
          </a:stretch>
        </p:blipFill>
        <p:spPr>
          <a:xfrm>
            <a:off x="10407269" y="540297"/>
            <a:ext cx="1463167" cy="1030313"/>
          </a:xfrm>
          <a:prstGeom prst="rect">
            <a:avLst/>
          </a:prstGeom>
        </p:spPr>
      </p:pic>
    </p:spTree>
    <p:extLst>
      <p:ext uri="{BB962C8B-B14F-4D97-AF65-F5344CB8AC3E}">
        <p14:creationId xmlns:p14="http://schemas.microsoft.com/office/powerpoint/2010/main" val="652038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EFFF4A2-EB01-4738-9824-8D9A72A51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92E7336-B11E-4137-BBCF-974FA6D67C7C}"/>
              </a:ext>
            </a:extLst>
          </p:cNvPr>
          <p:cNvPicPr>
            <a:picLocks noChangeAspect="1"/>
          </p:cNvPicPr>
          <p:nvPr/>
        </p:nvPicPr>
        <p:blipFill>
          <a:blip r:embed="rId2"/>
          <a:stretch>
            <a:fillRect/>
          </a:stretch>
        </p:blipFill>
        <p:spPr>
          <a:xfrm>
            <a:off x="620973" y="1072824"/>
            <a:ext cx="3438815" cy="2421497"/>
          </a:xfrm>
          <a:prstGeom prst="rect">
            <a:avLst/>
          </a:prstGeom>
        </p:spPr>
      </p:pic>
      <p:pic>
        <p:nvPicPr>
          <p:cNvPr id="5" name="Picture 4">
            <a:extLst>
              <a:ext uri="{FF2B5EF4-FFF2-40B4-BE49-F238E27FC236}">
                <a16:creationId xmlns:a16="http://schemas.microsoft.com/office/drawing/2014/main" id="{88AC7708-ABB3-4183-9598-8FD904F9BA12}"/>
              </a:ext>
            </a:extLst>
          </p:cNvPr>
          <p:cNvPicPr>
            <a:picLocks noChangeAspect="1"/>
          </p:cNvPicPr>
          <p:nvPr/>
        </p:nvPicPr>
        <p:blipFill>
          <a:blip r:embed="rId3"/>
          <a:stretch>
            <a:fillRect/>
          </a:stretch>
        </p:blipFill>
        <p:spPr>
          <a:xfrm>
            <a:off x="4381521" y="1008493"/>
            <a:ext cx="3416322" cy="2550159"/>
          </a:xfrm>
          <a:prstGeom prst="rect">
            <a:avLst/>
          </a:prstGeom>
        </p:spPr>
      </p:pic>
      <p:pic>
        <p:nvPicPr>
          <p:cNvPr id="6" name="Picture 5">
            <a:extLst>
              <a:ext uri="{FF2B5EF4-FFF2-40B4-BE49-F238E27FC236}">
                <a16:creationId xmlns:a16="http://schemas.microsoft.com/office/drawing/2014/main" id="{81794ECB-CEEC-4E95-84F1-89CD3B6566AD}"/>
              </a:ext>
            </a:extLst>
          </p:cNvPr>
          <p:cNvPicPr>
            <a:picLocks noChangeAspect="1"/>
          </p:cNvPicPr>
          <p:nvPr/>
        </p:nvPicPr>
        <p:blipFill>
          <a:blip r:embed="rId4"/>
          <a:stretch>
            <a:fillRect/>
          </a:stretch>
        </p:blipFill>
        <p:spPr>
          <a:xfrm>
            <a:off x="8153400" y="1024000"/>
            <a:ext cx="3369861" cy="2519145"/>
          </a:xfrm>
          <a:prstGeom prst="rect">
            <a:avLst/>
          </a:prstGeom>
        </p:spPr>
      </p:pic>
      <p:sp>
        <p:nvSpPr>
          <p:cNvPr id="20" name="Rectangle 19">
            <a:extLst>
              <a:ext uri="{FF2B5EF4-FFF2-40B4-BE49-F238E27FC236}">
                <a16:creationId xmlns:a16="http://schemas.microsoft.com/office/drawing/2014/main" id="{23D97D8B-CFC5-431A-AA32-93C4522A6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33674"/>
            <a:ext cx="12192000" cy="26243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9264" y="4535424"/>
            <a:ext cx="3685032" cy="1499616"/>
          </a:xfrm>
        </p:spPr>
        <p:txBody>
          <a:bodyPr anchor="t">
            <a:normAutofit/>
          </a:bodyPr>
          <a:lstStyle/>
          <a:p>
            <a:r>
              <a:rPr lang="en-GB" sz="3400">
                <a:solidFill>
                  <a:schemeClr val="bg1"/>
                </a:solidFill>
                <a:latin typeface="Arial" panose="020B0604020202020204" pitchFamily="34" charset="0"/>
                <a:cs typeface="Arial" panose="020B0604020202020204" pitchFamily="34" charset="0"/>
              </a:rPr>
              <a:t>Typical symptoms</a:t>
            </a:r>
          </a:p>
        </p:txBody>
      </p:sp>
      <p:sp>
        <p:nvSpPr>
          <p:cNvPr id="3" name="Content Placeholder 2"/>
          <p:cNvSpPr>
            <a:spLocks noGrp="1"/>
          </p:cNvSpPr>
          <p:nvPr>
            <p:ph idx="1"/>
          </p:nvPr>
        </p:nvSpPr>
        <p:spPr>
          <a:xfrm>
            <a:off x="5074920" y="4535423"/>
            <a:ext cx="4930626" cy="1586163"/>
          </a:xfrm>
        </p:spPr>
        <p:txBody>
          <a:bodyPr>
            <a:normAutofit/>
          </a:bodyPr>
          <a:lstStyle/>
          <a:p>
            <a:pPr marL="0" lvl="0" indent="0">
              <a:buNone/>
            </a:pPr>
            <a:r>
              <a:rPr lang="en-US" sz="1900">
                <a:solidFill>
                  <a:schemeClr val="bg1"/>
                </a:solidFill>
              </a:rPr>
              <a:t>Everyone is different; symptoms can vary and fluctuate.</a:t>
            </a:r>
          </a:p>
          <a:p>
            <a:pPr marL="0" lvl="0" indent="0">
              <a:buNone/>
            </a:pPr>
            <a:r>
              <a:rPr lang="en-US" sz="1900">
                <a:solidFill>
                  <a:schemeClr val="bg1"/>
                </a:solidFill>
              </a:rPr>
              <a:t>On average symptoms last for around 4 years, </a:t>
            </a:r>
            <a:br>
              <a:rPr lang="en-US" sz="1900">
                <a:solidFill>
                  <a:schemeClr val="bg1"/>
                </a:solidFill>
              </a:rPr>
            </a:br>
            <a:r>
              <a:rPr lang="en-US" sz="1900">
                <a:solidFill>
                  <a:schemeClr val="bg1"/>
                </a:solidFill>
              </a:rPr>
              <a:t>but 10% of women experience symptoms for up to 12 years. </a:t>
            </a:r>
          </a:p>
        </p:txBody>
      </p:sp>
      <p:grpSp>
        <p:nvGrpSpPr>
          <p:cNvPr id="22" name="Group 21">
            <a:extLst>
              <a:ext uri="{FF2B5EF4-FFF2-40B4-BE49-F238E27FC236}">
                <a16:creationId xmlns:a16="http://schemas.microsoft.com/office/drawing/2014/main" id="{F91EAA54-AC0A-4AEF-ACE5-B1DD3DC817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08171" y="4821439"/>
            <a:ext cx="1128382" cy="847206"/>
            <a:chOff x="8183879" y="1000124"/>
            <a:chExt cx="1562267" cy="1172973"/>
          </a:xfrm>
        </p:grpSpPr>
        <p:sp>
          <p:nvSpPr>
            <p:cNvPr id="23" name="Freeform 5">
              <a:extLst>
                <a:ext uri="{FF2B5EF4-FFF2-40B4-BE49-F238E27FC236}">
                  <a16:creationId xmlns:a16="http://schemas.microsoft.com/office/drawing/2014/main" id="{57EE6F04-B543-44E1-BA29-3DD44C5AED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4" name="Freeform 5">
              <a:extLst>
                <a:ext uri="{FF2B5EF4-FFF2-40B4-BE49-F238E27FC236}">
                  <a16:creationId xmlns:a16="http://schemas.microsoft.com/office/drawing/2014/main" id="{D5559A4F-CFAC-4ECC-B04A-670D559B96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31774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6"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631825"/>
            <a:ext cx="10515600" cy="1325563"/>
          </a:xfrm>
        </p:spPr>
        <p:txBody>
          <a:bodyPr>
            <a:normAutofit/>
          </a:bodyPr>
          <a:lstStyle/>
          <a:p>
            <a:r>
              <a:rPr lang="en-GB" sz="4000" dirty="0">
                <a:latin typeface="Arial" panose="020B0604020202020204" pitchFamily="34" charset="0"/>
                <a:cs typeface="Arial" panose="020B0604020202020204" pitchFamily="34" charset="0"/>
              </a:rPr>
              <a:t>Did you know…?</a:t>
            </a:r>
          </a:p>
        </p:txBody>
      </p:sp>
      <p:sp>
        <p:nvSpPr>
          <p:cNvPr id="3" name="Content Placeholder 2"/>
          <p:cNvSpPr>
            <a:spLocks noGrp="1"/>
          </p:cNvSpPr>
          <p:nvPr>
            <p:ph idx="1"/>
          </p:nvPr>
        </p:nvSpPr>
        <p:spPr>
          <a:xfrm>
            <a:off x="1185630" y="2800850"/>
            <a:ext cx="9569069" cy="3871762"/>
          </a:xfrm>
        </p:spPr>
        <p:txBody>
          <a:bodyPr>
            <a:normAutofit/>
          </a:bodyPr>
          <a:lstStyle/>
          <a:p>
            <a:pPr lvl="0"/>
            <a:r>
              <a:rPr lang="en-US" sz="2400" dirty="0">
                <a:solidFill>
                  <a:prstClr val="black"/>
                </a:solidFill>
              </a:rPr>
              <a:t>75% of women experience symptoms; 1 in 4 are serious</a:t>
            </a:r>
          </a:p>
          <a:p>
            <a:pPr lvl="0"/>
            <a:r>
              <a:rPr lang="en-US" sz="2400" dirty="0">
                <a:solidFill>
                  <a:prstClr val="black"/>
                </a:solidFill>
              </a:rPr>
              <a:t>60% reported a negative impact at work</a:t>
            </a:r>
          </a:p>
          <a:p>
            <a:pPr lvl="0"/>
            <a:r>
              <a:rPr lang="en-US" sz="2400" dirty="0">
                <a:solidFill>
                  <a:prstClr val="black"/>
                </a:solidFill>
              </a:rPr>
              <a:t>41% felt menopause affected their ability to do their job</a:t>
            </a:r>
          </a:p>
          <a:p>
            <a:pPr lvl="0"/>
            <a:r>
              <a:rPr lang="en-US" sz="2400" dirty="0">
                <a:solidFill>
                  <a:prstClr val="black"/>
                </a:solidFill>
              </a:rPr>
              <a:t>70% didn’t tell their employer they were experiencing symptoms</a:t>
            </a:r>
          </a:p>
        </p:txBody>
      </p:sp>
      <p:pic>
        <p:nvPicPr>
          <p:cNvPr id="4" name="Picture 3">
            <a:extLst>
              <a:ext uri="{FF2B5EF4-FFF2-40B4-BE49-F238E27FC236}">
                <a16:creationId xmlns:a16="http://schemas.microsoft.com/office/drawing/2014/main" id="{792E7336-B11E-4137-BBCF-974FA6D67C7C}"/>
              </a:ext>
            </a:extLst>
          </p:cNvPr>
          <p:cNvPicPr>
            <a:picLocks noChangeAspect="1"/>
          </p:cNvPicPr>
          <p:nvPr/>
        </p:nvPicPr>
        <p:blipFill>
          <a:blip r:embed="rId2"/>
          <a:stretch>
            <a:fillRect/>
          </a:stretch>
        </p:blipFill>
        <p:spPr>
          <a:xfrm>
            <a:off x="10407269" y="540297"/>
            <a:ext cx="1463167" cy="1030313"/>
          </a:xfrm>
          <a:prstGeom prst="rect">
            <a:avLst/>
          </a:prstGeom>
        </p:spPr>
      </p:pic>
      <p:sp>
        <p:nvSpPr>
          <p:cNvPr id="6" name="TextBox 5">
            <a:extLst>
              <a:ext uri="{FF2B5EF4-FFF2-40B4-BE49-F238E27FC236}">
                <a16:creationId xmlns:a16="http://schemas.microsoft.com/office/drawing/2014/main" id="{854ECBA2-4FF9-4B41-9436-1F6ABB302E1D}"/>
              </a:ext>
            </a:extLst>
          </p:cNvPr>
          <p:cNvSpPr txBox="1"/>
          <p:nvPr/>
        </p:nvSpPr>
        <p:spPr>
          <a:xfrm>
            <a:off x="1395355" y="1765027"/>
            <a:ext cx="5240337" cy="461665"/>
          </a:xfrm>
          <a:prstGeom prst="rect">
            <a:avLst/>
          </a:prstGeom>
          <a:noFill/>
        </p:spPr>
        <p:txBody>
          <a:bodyPr wrap="square" rtlCol="0">
            <a:spAutoFit/>
          </a:bodyPr>
          <a:lstStyle/>
          <a:p>
            <a:r>
              <a:rPr lang="en-US" sz="2400" dirty="0">
                <a:solidFill>
                  <a:srgbClr val="7030A0"/>
                </a:solidFill>
              </a:rPr>
              <a:t>A survey for BBC news found that…</a:t>
            </a:r>
          </a:p>
        </p:txBody>
      </p:sp>
    </p:spTree>
    <p:extLst>
      <p:ext uri="{BB962C8B-B14F-4D97-AF65-F5344CB8AC3E}">
        <p14:creationId xmlns:p14="http://schemas.microsoft.com/office/powerpoint/2010/main" val="1423562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E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848465" y="3298722"/>
            <a:ext cx="8495070" cy="1784402"/>
          </a:xfrm>
        </p:spPr>
        <p:txBody>
          <a:bodyPr vert="horz" lIns="91440" tIns="45720" rIns="91440" bIns="45720" rtlCol="0" anchor="b">
            <a:normAutofit/>
          </a:bodyPr>
          <a:lstStyle/>
          <a:p>
            <a:pPr algn="ctr" defTabSz="914400"/>
            <a:r>
              <a:rPr lang="en-US" sz="6000" kern="1200" dirty="0">
                <a:solidFill>
                  <a:srgbClr val="FFFFFF"/>
                </a:solidFill>
                <a:latin typeface="+mj-lt"/>
                <a:ea typeface="+mj-ea"/>
                <a:cs typeface="+mj-cs"/>
              </a:rPr>
              <a:t>Improving inclusivity</a:t>
            </a:r>
            <a:endParaRPr lang="en-US" kern="1200" dirty="0">
              <a:solidFill>
                <a:srgbClr val="FFFFFF"/>
              </a:solidFill>
              <a:latin typeface="+mj-lt"/>
              <a:ea typeface="+mj-ea"/>
              <a:cs typeface="+mj-cs"/>
            </a:endParaRPr>
          </a:p>
        </p:txBody>
      </p:sp>
      <p:sp>
        <p:nvSpPr>
          <p:cNvPr id="11" name="Oval 10">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rgbClr val="E0F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3E100B8-A784-40FF-B423-DDDFC9EF6C53}"/>
              </a:ext>
            </a:extLst>
          </p:cNvPr>
          <p:cNvPicPr>
            <a:picLocks noChangeAspect="1"/>
          </p:cNvPicPr>
          <p:nvPr/>
        </p:nvPicPr>
        <p:blipFill>
          <a:blip r:embed="rId2"/>
          <a:stretch>
            <a:fillRect/>
          </a:stretch>
        </p:blipFill>
        <p:spPr>
          <a:xfrm>
            <a:off x="5337115" y="1424956"/>
            <a:ext cx="1517772" cy="1068764"/>
          </a:xfrm>
          <a:prstGeom prst="rect">
            <a:avLst/>
          </a:prstGeom>
        </p:spPr>
      </p:pic>
    </p:spTree>
    <p:extLst>
      <p:ext uri="{BB962C8B-B14F-4D97-AF65-F5344CB8AC3E}">
        <p14:creationId xmlns:p14="http://schemas.microsoft.com/office/powerpoint/2010/main" val="2227988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1078</Words>
  <Application>Microsoft Office PowerPoint</Application>
  <PresentationFormat>Widescreen</PresentationFormat>
  <Paragraphs>137</Paragraphs>
  <Slides>26</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26</vt:i4>
      </vt:variant>
    </vt:vector>
  </HeadingPairs>
  <TitlesOfParts>
    <vt:vector size="33" baseType="lpstr">
      <vt:lpstr>Arial</vt:lpstr>
      <vt:lpstr>Calibri</vt:lpstr>
      <vt:lpstr>Calibri Light</vt:lpstr>
      <vt:lpstr>Office Theme</vt:lpstr>
      <vt:lpstr>5_Office Theme</vt:lpstr>
      <vt:lpstr>10_Office Theme</vt:lpstr>
      <vt:lpstr>12_Office Theme</vt:lpstr>
      <vt:lpstr>Inclusivity and the menopause</vt:lpstr>
      <vt:lpstr>PowerPoint Presentation</vt:lpstr>
      <vt:lpstr>Our speakers</vt:lpstr>
      <vt:lpstr>What we’ll cover</vt:lpstr>
      <vt:lpstr>Some basic facts about the menopause</vt:lpstr>
      <vt:lpstr>What is menopause?</vt:lpstr>
      <vt:lpstr>Typical symptoms</vt:lpstr>
      <vt:lpstr>Did you know…?</vt:lpstr>
      <vt:lpstr>Improving inclusivity</vt:lpstr>
      <vt:lpstr>Legal and compliance</vt:lpstr>
      <vt:lpstr>Sources of help</vt:lpstr>
      <vt:lpstr>Sources of help</vt:lpstr>
      <vt:lpstr>Resources for employers &amp; managers (i)</vt:lpstr>
      <vt:lpstr>Resources for employers &amp; managers (ii)</vt:lpstr>
      <vt:lpstr>Resources for employers &amp; managers (iii)</vt:lpstr>
      <vt:lpstr>Resources for employers &amp; managers (iv)</vt:lpstr>
      <vt:lpstr>Resources for employers &amp; managers (v)</vt:lpstr>
      <vt:lpstr>Where to next..?</vt:lpstr>
      <vt:lpstr>PowerPoint Presentation</vt:lpstr>
      <vt:lpstr>Thank you for listening!  </vt:lpstr>
      <vt:lpstr>IP Inclusive: How to find out more</vt:lpstr>
      <vt:lpstr>PowerPoint Presentation</vt:lpstr>
      <vt:lpstr>Biography: Hannah Barton</vt:lpstr>
      <vt:lpstr>Biography: Andrea Brewster OBE</vt:lpstr>
      <vt:lpstr>Biography: Karen Genuardi</vt:lpstr>
      <vt:lpstr>Biography: Mandy Laurie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Inclusivity and the menopause</dc:title>
  <dc:creator>Andrea Brewster</dc:creator>
  <cp:lastModifiedBy>Andrea Brewster</cp:lastModifiedBy>
  <cp:revision>1</cp:revision>
  <dcterms:created xsi:type="dcterms:W3CDTF">2020-02-25T07:44:50Z</dcterms:created>
  <dcterms:modified xsi:type="dcterms:W3CDTF">2020-02-25T07:45:15Z</dcterms:modified>
</cp:coreProperties>
</file>