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81" r:id="rId5"/>
    <p:sldId id="263" r:id="rId6"/>
    <p:sldId id="279" r:id="rId7"/>
    <p:sldId id="262" r:id="rId8"/>
    <p:sldId id="280" r:id="rId9"/>
    <p:sldId id="264" r:id="rId10"/>
    <p:sldId id="271" r:id="rId11"/>
    <p:sldId id="265" r:id="rId12"/>
    <p:sldId id="268" r:id="rId13"/>
    <p:sldId id="267" r:id="rId14"/>
    <p:sldId id="273" r:id="rId15"/>
    <p:sldId id="276" r:id="rId16"/>
    <p:sldId id="274" r:id="rId17"/>
    <p:sldId id="275" r:id="rId18"/>
    <p:sldId id="261" r:id="rId19"/>
    <p:sldId id="278" r:id="rId20"/>
    <p:sldId id="282" r:id="rId21"/>
  </p:sldIdLst>
  <p:sldSz cx="9144000" cy="6858000" type="screen4x3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25">
          <p15:clr>
            <a:srgbClr val="A4A3A4"/>
          </p15:clr>
        </p15:guide>
        <p15:guide id="2" orient="horz" pos="3312">
          <p15:clr>
            <a:srgbClr val="A4A3A4"/>
          </p15:clr>
        </p15:guide>
        <p15:guide id="3" pos="96">
          <p15:clr>
            <a:srgbClr val="A4A3A4"/>
          </p15:clr>
        </p15:guide>
        <p15:guide id="4" pos="384">
          <p15:clr>
            <a:srgbClr val="A4A3A4"/>
          </p15:clr>
        </p15:guide>
        <p15:guide id="5" pos="2880">
          <p15:clr>
            <a:srgbClr val="A4A3A4"/>
          </p15:clr>
        </p15:guide>
        <p15:guide id="6" pos="4501" userDrawn="1">
          <p15:clr>
            <a:srgbClr val="A4A3A4"/>
          </p15:clr>
        </p15:guide>
        <p15:guide id="8" pos="1719" userDrawn="1">
          <p15:clr>
            <a:srgbClr val="A4A3A4"/>
          </p15:clr>
        </p15:guide>
        <p15:guide id="9" pos="4023" userDrawn="1">
          <p15:clr>
            <a:srgbClr val="A4A3A4"/>
          </p15:clr>
        </p15:guide>
        <p15:guide id="10" orient="horz" pos="188" userDrawn="1">
          <p15:clr>
            <a:srgbClr val="A4A3A4"/>
          </p15:clr>
        </p15:guide>
        <p15:guide id="11" orient="horz" pos="799" userDrawn="1">
          <p15:clr>
            <a:srgbClr val="A4A3A4"/>
          </p15:clr>
        </p15:guide>
        <p15:guide id="12" pos="55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7921E"/>
    <a:srgbClr val="004990"/>
    <a:srgbClr val="009999"/>
    <a:srgbClr val="9966FF"/>
    <a:srgbClr val="CC99FF"/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8253" autoAdjust="0"/>
  </p:normalViewPr>
  <p:slideViewPr>
    <p:cSldViewPr>
      <p:cViewPr varScale="1">
        <p:scale>
          <a:sx n="100" d="100"/>
          <a:sy n="100" d="100"/>
        </p:scale>
        <p:origin x="2028" y="96"/>
      </p:cViewPr>
      <p:guideLst>
        <p:guide orient="horz" pos="4025"/>
        <p:guide orient="horz" pos="3312"/>
        <p:guide pos="96"/>
        <p:guide pos="384"/>
        <p:guide pos="2880"/>
        <p:guide pos="4501"/>
        <p:guide pos="1719"/>
        <p:guide pos="4023"/>
        <p:guide orient="horz" pos="188"/>
        <p:guide orient="horz" pos="799"/>
        <p:guide pos="5581"/>
      </p:guideLst>
    </p:cSldViewPr>
  </p:slideViewPr>
  <p:outlineViewPr>
    <p:cViewPr>
      <p:scale>
        <a:sx n="25" d="100"/>
        <a:sy n="25" d="100"/>
      </p:scale>
      <p:origin x="0" y="9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158" y="-7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807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2" y="1"/>
            <a:ext cx="2952806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algn="r"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33"/>
            <a:ext cx="2952807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2" y="9441733"/>
            <a:ext cx="2952806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algn="r" defTabSz="942800" eaLnBrk="1" hangingPunct="1">
              <a:defRPr sz="1200">
                <a:latin typeface="Times New Roman" charset="0"/>
              </a:defRPr>
            </a:lvl1pPr>
          </a:lstStyle>
          <a:p>
            <a:fld id="{15DF6383-45AB-474E-9B0D-77EB9D6E4E9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21862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807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2" y="1"/>
            <a:ext cx="2952806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algn="r"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1661"/>
            <a:ext cx="4992899" cy="44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33"/>
            <a:ext cx="2952807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defTabSz="942800" eaLnBrk="1" hangingPunct="1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2" y="9441733"/>
            <a:ext cx="2952806" cy="4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algn="r" defTabSz="942800" eaLnBrk="1" hangingPunct="1">
              <a:defRPr sz="1200">
                <a:latin typeface="Times New Roman" charset="0"/>
              </a:defRPr>
            </a:lvl1pPr>
          </a:lstStyle>
          <a:p>
            <a:fld id="{FA4E6945-467C-4D4A-BA5E-94E4B272EC1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21306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6825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10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2754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stage you can introduce the students to the IP types mentioned above, but in a bit more detail.</a:t>
            </a:r>
            <a:r>
              <a:rPr lang="en-GB" baseline="0" dirty="0"/>
              <a:t> Feel free to expand on the slides, but keep it simple.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11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2104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the differences in the shape of the bottles, the applied colours, the labels</a:t>
            </a:r>
            <a:r>
              <a:rPr lang="en-GB" baseline="0" dirty="0"/>
              <a:t>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2276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13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74209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is actually an urban myth. Santa had been wearing red for many years before Coca cola started using his mage, though they did use it consistently since the 1930s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14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06581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15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4321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16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9794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student at the last</a:t>
            </a:r>
            <a:r>
              <a:rPr lang="en-GB" baseline="0" dirty="0"/>
              <a:t> talk asked how the image on the left could infringe, bearing in mind it is spelled differently to Coca-Cola and has a different design, so be prepared for some good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17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630955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reiterates the itinerary</a:t>
            </a:r>
            <a:r>
              <a:rPr lang="en-GB" baseline="0" dirty="0"/>
              <a:t> in more detail, and lets the students know what they will be doing. Some may not like the idea of doing a presentation, so reassure them that it will be fine. The itinerary can of course be adapted to suit whatever suits you,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18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79902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point you split the room into group, if this hasn’t happened passively already. This</a:t>
            </a:r>
            <a:r>
              <a:rPr lang="en-GB" baseline="0" dirty="0"/>
              <a:t> is a useful slide to leave up after the presentation so that the students can refer to it </a:t>
            </a:r>
            <a:r>
              <a:rPr lang="en-GB" baseline="0"/>
              <a:t>while working.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19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08856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</a:t>
            </a:r>
            <a:r>
              <a:rPr lang="en-GB" baseline="0" dirty="0"/>
              <a:t> the first instance, </a:t>
            </a:r>
            <a:r>
              <a:rPr lang="en-GB" dirty="0"/>
              <a:t>it’s worth spending a couple of minutes explaining who the firm are, providing a brief</a:t>
            </a:r>
            <a:r>
              <a:rPr lang="en-GB" baseline="0" dirty="0"/>
              <a:t> itinerary of the day, and the usual housekeeping such as fire escapes, toilet location etc. you can then introduce the various careers of people who work in your office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46033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introduction is taken from the Careers in Ideas Website, which is worth pointing the students towards at</a:t>
            </a:r>
            <a:r>
              <a:rPr lang="en-GB" baseline="0" dirty="0"/>
              <a:t> the end.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3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4605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is a useful graphic to introduce the students to the main types of IP they may encounter. Don’t spend too long on this slide, just introduce the terms.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4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6215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Coca-Cola is a good example to use for this presentation because it has plenty of brand recognition, as well as plenty</a:t>
            </a:r>
            <a:r>
              <a:rPr lang="en-GB" baseline="0" dirty="0"/>
              <a:t> of different examples of IP to discuss. </a:t>
            </a:r>
            <a:r>
              <a:rPr lang="en-GB" dirty="0"/>
              <a:t> You can launch straight into</a:t>
            </a:r>
            <a:r>
              <a:rPr lang="en-GB" baseline="0" dirty="0"/>
              <a:t> the presentation, and see if people recognise the branding or TM. This example of the Coca-Cola brand is from China.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5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4225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students may recognise this, which is from Ethiopia.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6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2793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Arabic version of the</a:t>
            </a:r>
            <a:r>
              <a:rPr lang="en-GB" baseline="0" dirty="0"/>
              <a:t> logo,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7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8146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8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62180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brings together the similarities in the brand, despite the different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945-467C-4D4A-BA5E-94E4B272EC13}" type="slidenum">
              <a:rPr lang="en-GB" altLang="x-none" smtClean="0"/>
              <a:pPr/>
              <a:t>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6130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BBS%20Resources/BBS%20Logos/AA%20THORNTON/Logos/AA%20Thornton_Logo_White%20(RGB)&#8211;No%20Box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12172"/>
          <a:stretch>
            <a:fillRect/>
          </a:stretch>
        </p:blipFill>
        <p:spPr bwMode="auto">
          <a:xfrm>
            <a:off x="2559050" y="404813"/>
            <a:ext cx="4025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0" y="-26988"/>
            <a:ext cx="9144000" cy="18716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2708920"/>
            <a:ext cx="4799013" cy="754063"/>
          </a:xfr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7898" y="4293096"/>
            <a:ext cx="4602214" cy="432048"/>
          </a:xfrm>
        </p:spPr>
        <p:txBody>
          <a:bodyPr/>
          <a:lstStyle>
            <a:lvl1pPr marL="0" indent="0" algn="l">
              <a:buFont typeface="Times" pitchFamily="18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620688"/>
            <a:ext cx="3657600" cy="7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67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33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1628800"/>
            <a:ext cx="1943100" cy="4176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1628800"/>
            <a:ext cx="5676900" cy="417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554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b="0">
                <a:solidFill>
                  <a:schemeClr val="tx1"/>
                </a:solidFill>
              </a:defRPr>
            </a:lvl1pPr>
            <a:lvl2pPr marL="730250" indent="-285750">
              <a:buFont typeface="Wingdings" panose="05000000000000000000" pitchFamily="2" charset="2"/>
              <a:buChar char="q"/>
              <a:defRPr/>
            </a:lvl2pPr>
            <a:lvl3pPr marL="1185863" indent="-285750">
              <a:buFont typeface="Wingdings" panose="05000000000000000000" pitchFamily="2" charset="2"/>
              <a:buChar char="q"/>
              <a:defRPr/>
            </a:lvl3pPr>
            <a:lvl4pPr marL="1638300" indent="-285750">
              <a:buFont typeface="Wingdings" panose="05000000000000000000" pitchFamily="2" charset="2"/>
              <a:buChar char="q"/>
              <a:defRPr/>
            </a:lvl4pPr>
            <a:lvl5pPr marL="2114550" indent="-28575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91189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3564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700808"/>
            <a:ext cx="3810000" cy="410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700808"/>
            <a:ext cx="3810000" cy="4104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755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611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7930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54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118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800"/>
            <a:ext cx="5486400" cy="30987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509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/Volumes/BBS%20Resources/BBS%20Logos/AA%20THORNTON/Logos/AA%20Thornton_Logo_White%20(RGB)&#8211;No%20Box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166688" y="6400800"/>
            <a:ext cx="8813800" cy="322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Times New Roman" pitchFamily="18" charset="0"/>
              <a:ea typeface="+mn-ea"/>
            </a:endParaRP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6591300" y="6481763"/>
            <a:ext cx="22256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5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ea typeface="+mn-ea"/>
              </a:rPr>
              <a:t>aathornton.com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290513"/>
            <a:ext cx="597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250825" y="6486525"/>
            <a:ext cx="22256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altLang="en-US" sz="1000">
                <a:solidFill>
                  <a:schemeClr val="bg1"/>
                </a:solidFill>
              </a:rPr>
              <a:t>Slide </a:t>
            </a:r>
            <a:fld id="{6E33D535-992C-2542-953D-4C673D4D6C13}" type="slidenum">
              <a:rPr lang="en-GB" altLang="en-US" sz="1000">
                <a:solidFill>
                  <a:schemeClr val="bg1"/>
                </a:solidFill>
              </a:rPr>
              <a:pPr>
                <a:lnSpc>
                  <a:spcPct val="105000"/>
                </a:lnSpc>
              </a:pPr>
              <a:t>‹#›</a:t>
            </a:fld>
            <a:endParaRPr lang="en-GB" altLang="en-US" sz="100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8" y="298450"/>
            <a:ext cx="1714500" cy="361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437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437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437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437E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30000"/>
        </a:spcAft>
        <a:buClr>
          <a:schemeClr val="tx2"/>
        </a:buClr>
        <a:buSzPct val="8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5750" algn="l" rtl="0" eaLnBrk="0" fontAlgn="base" hangingPunct="0">
        <a:spcBef>
          <a:spcPct val="20000"/>
        </a:spcBef>
        <a:spcAft>
          <a:spcPct val="30000"/>
        </a:spcAft>
        <a:buClr>
          <a:schemeClr val="tx2"/>
        </a:buClr>
        <a:buSzPct val="70000"/>
        <a:buFont typeface="Wingdings" charset="2"/>
        <a:buChar char="q"/>
        <a:defRPr sz="1600">
          <a:solidFill>
            <a:schemeClr val="tx1"/>
          </a:solidFill>
          <a:latin typeface="+mn-lt"/>
        </a:defRPr>
      </a:lvl2pPr>
      <a:lvl3pPr marL="1185863" indent="-285750" algn="l" rtl="0" eaLnBrk="0" fontAlgn="base" hangingPunct="0">
        <a:spcBef>
          <a:spcPct val="20000"/>
        </a:spcBef>
        <a:spcAft>
          <a:spcPct val="30000"/>
        </a:spcAft>
        <a:buClr>
          <a:schemeClr val="tx2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</a:defRPr>
      </a:lvl3pPr>
      <a:lvl4pPr marL="1638300" indent="-285750" algn="l" rtl="0" eaLnBrk="0" fontAlgn="base" hangingPunct="0">
        <a:spcBef>
          <a:spcPct val="20000"/>
        </a:spcBef>
        <a:spcAft>
          <a:spcPct val="30000"/>
        </a:spcAft>
        <a:buClr>
          <a:schemeClr val="tx2"/>
        </a:buClr>
        <a:buSzPct val="70000"/>
        <a:buFont typeface="Wingdings" charset="2"/>
        <a:buChar char="q"/>
        <a:defRPr sz="1400">
          <a:solidFill>
            <a:schemeClr val="tx1"/>
          </a:solidFill>
          <a:latin typeface="+mn-lt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3901D"/>
        </a:buClr>
        <a:buFont typeface="Times" pitchFamily="18" charset="0"/>
        <a:buChar char="•"/>
        <a:defRPr sz="14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3901D"/>
        </a:buClr>
        <a:buFont typeface="Times" pitchFamily="18" charset="0"/>
        <a:buChar char="•"/>
        <a:defRPr sz="14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3901D"/>
        </a:buClr>
        <a:buFont typeface="Times" pitchFamily="18" charset="0"/>
        <a:buChar char="•"/>
        <a:defRPr sz="14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3901D"/>
        </a:buClr>
        <a:buFont typeface="Times" pitchFamily="18" charset="0"/>
        <a:buChar char="•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XnIKtv4XcAhUSZ1AKHV4IDKAQjRx6BAgBEAU&amp;url=https://www.marketingweek.com/2015/07/22/coca-cola-confident-increased-investment-in-marketing-is-working/&amp;psig=AOvVaw3VM3wogX9GrPwHF1A7znVa&amp;ust=15307953754891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1115616" y="2716247"/>
            <a:ext cx="5754340" cy="754063"/>
          </a:xfrm>
        </p:spPr>
        <p:txBody>
          <a:bodyPr/>
          <a:lstStyle/>
          <a:p>
            <a:r>
              <a:rPr lang="en-GB" altLang="en-US" dirty="0"/>
              <a:t>Work Experience Day Presentation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616" y="3476310"/>
            <a:ext cx="4602163" cy="431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altLang="en-US" dirty="0"/>
              <a:t>Date</a:t>
            </a:r>
          </a:p>
        </p:txBody>
      </p:sp>
      <p:pic>
        <p:nvPicPr>
          <p:cNvPr id="4" name="Picture 3" descr="C:\Users\cjb\Documents\IP Inclusive\Logos\Cin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945"/>
            <a:ext cx="2736304" cy="175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jb\Documents\IP Inclusive\Logos\DPS-001833 CIPA diversity group branding - logo  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07944"/>
            <a:ext cx="2616190" cy="175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972175" cy="457200"/>
          </a:xfrm>
        </p:spPr>
        <p:txBody>
          <a:bodyPr/>
          <a:lstStyle/>
          <a:p>
            <a:r>
              <a:rPr lang="en-GB" dirty="0"/>
              <a:t>Even with multiple variations, the brand is consistent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679950" cy="4679950"/>
          </a:xfrm>
        </p:spPr>
      </p:pic>
    </p:spTree>
    <p:extLst>
      <p:ext uri="{BB962C8B-B14F-4D97-AF65-F5344CB8AC3E}">
        <p14:creationId xmlns:p14="http://schemas.microsoft.com/office/powerpoint/2010/main" val="39605828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784"/>
            <a:ext cx="8353425" cy="4320704"/>
          </a:xfrm>
        </p:spPr>
        <p:txBody>
          <a:bodyPr/>
          <a:lstStyle/>
          <a:p>
            <a:r>
              <a:rPr lang="en-GB" sz="2000" dirty="0"/>
              <a:t>Brands can normally be protected with a trade mark registration</a:t>
            </a:r>
          </a:p>
          <a:p>
            <a:r>
              <a:rPr lang="en-GB" sz="2000" dirty="0"/>
              <a:t>Trade marks are a badge of origin</a:t>
            </a:r>
          </a:p>
          <a:p>
            <a:r>
              <a:rPr lang="en-GB" sz="2000" dirty="0"/>
              <a:t>They are normally words or a logo</a:t>
            </a:r>
          </a:p>
          <a:p>
            <a:r>
              <a:rPr lang="en-GB" sz="2000" dirty="0"/>
              <a:t>They are registered in respect of goods and/or services</a:t>
            </a:r>
          </a:p>
          <a:p>
            <a:r>
              <a:rPr lang="en-GB" sz="2000" dirty="0"/>
              <a:t>The first Coca-Cola registration in was in the US, filed in 1892 for soft drinks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718209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823840"/>
            <a:ext cx="7830070" cy="439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0768"/>
            <a:ext cx="8353425" cy="4464720"/>
          </a:xfrm>
        </p:spPr>
        <p:txBody>
          <a:bodyPr/>
          <a:lstStyle/>
          <a:p>
            <a:r>
              <a:rPr lang="en-GB" dirty="0"/>
              <a:t>The shape of products can also be protected, and can be just as an important part of the brand as the name or 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9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original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88840"/>
            <a:ext cx="8353425" cy="3816648"/>
          </a:xfrm>
        </p:spPr>
        <p:txBody>
          <a:bodyPr/>
          <a:lstStyle/>
          <a:p>
            <a:r>
              <a:rPr lang="en-GB" sz="2400" dirty="0"/>
              <a:t>Images, music and written work in particular may not be protectable by registered designs and trade marks</a:t>
            </a:r>
          </a:p>
          <a:p>
            <a:r>
              <a:rPr lang="en-GB" sz="2400" dirty="0"/>
              <a:t>They are protected instead by copyright ©</a:t>
            </a:r>
          </a:p>
          <a:p>
            <a:r>
              <a:rPr lang="en-GB" sz="2400" dirty="0"/>
              <a:t>Which means the copyright owner has the right to prevent unauthorised copying</a:t>
            </a:r>
          </a:p>
          <a:p>
            <a:r>
              <a:rPr lang="en-GB" sz="2400" dirty="0"/>
              <a:t>Coca-Cola artwork, written works, advertising imagery and jingles will be protected by copyright</a:t>
            </a:r>
          </a:p>
        </p:txBody>
      </p:sp>
    </p:spTree>
    <p:extLst>
      <p:ext uri="{BB962C8B-B14F-4D97-AF65-F5344CB8AC3E}">
        <p14:creationId xmlns:p14="http://schemas.microsoft.com/office/powerpoint/2010/main" val="88003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Father Christmas!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21" y="1125538"/>
            <a:ext cx="6015359" cy="4679950"/>
          </a:xfrm>
        </p:spPr>
      </p:pic>
    </p:spTree>
    <p:extLst>
      <p:ext uri="{BB962C8B-B14F-4D97-AF65-F5344CB8AC3E}">
        <p14:creationId xmlns:p14="http://schemas.microsoft.com/office/powerpoint/2010/main" val="32790019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353425" cy="4464496"/>
          </a:xfrm>
        </p:spPr>
        <p:txBody>
          <a:bodyPr/>
          <a:lstStyle/>
          <a:p>
            <a:r>
              <a:rPr lang="en-GB" sz="2000" dirty="0"/>
              <a:t>Patents protect technical inventions such as new products or methods</a:t>
            </a:r>
          </a:p>
          <a:p>
            <a:r>
              <a:rPr lang="en-GB" sz="2000" dirty="0"/>
              <a:t>They can normally last up to 20 years from filing </a:t>
            </a:r>
          </a:p>
          <a:p>
            <a:r>
              <a:rPr lang="en-GB" sz="2000" dirty="0"/>
              <a:t>Detailed information about the invention is put into the public domain</a:t>
            </a:r>
          </a:p>
          <a:p>
            <a:r>
              <a:rPr lang="en-GB" sz="2000" dirty="0"/>
              <a:t>Coca-Cola company have 1000s of patents covering many inventions including:</a:t>
            </a:r>
          </a:p>
          <a:p>
            <a:pPr lvl="1"/>
            <a:r>
              <a:rPr lang="en-GB" sz="2000" dirty="0"/>
              <a:t>Beverage dispensers</a:t>
            </a:r>
          </a:p>
          <a:p>
            <a:pPr lvl="1"/>
            <a:r>
              <a:rPr lang="en-GB" sz="2000" dirty="0"/>
              <a:t>Refrigeration units</a:t>
            </a:r>
          </a:p>
          <a:p>
            <a:pPr lvl="1"/>
            <a:r>
              <a:rPr lang="en-GB" sz="2000" dirty="0"/>
              <a:t>Methods of manufacturing improved bottles</a:t>
            </a:r>
          </a:p>
          <a:p>
            <a:pPr lvl="1"/>
            <a:r>
              <a:rPr lang="en-GB" sz="2000" dirty="0"/>
              <a:t>Sports drinks</a:t>
            </a:r>
          </a:p>
          <a:p>
            <a:pPr lvl="1"/>
            <a:r>
              <a:rPr lang="en-GB" sz="2000" dirty="0"/>
              <a:t>Protein shakes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628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the Coca-Cola Recipe!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88840"/>
            <a:ext cx="8353425" cy="3816648"/>
          </a:xfrm>
        </p:spPr>
        <p:txBody>
          <a:bodyPr/>
          <a:lstStyle/>
          <a:p>
            <a:r>
              <a:rPr lang="en-GB" sz="2400" dirty="0"/>
              <a:t>That’s a trade secret</a:t>
            </a:r>
          </a:p>
          <a:p>
            <a:r>
              <a:rPr lang="en-GB" sz="2400" dirty="0"/>
              <a:t>Other examples include the Google Search algorithm</a:t>
            </a:r>
          </a:p>
          <a:p>
            <a:r>
              <a:rPr lang="en-GB" sz="2400" dirty="0"/>
              <a:t>The Colonel’s KFC recipe</a:t>
            </a:r>
          </a:p>
          <a:p>
            <a:r>
              <a:rPr lang="en-GB" sz="2400" dirty="0"/>
              <a:t>Listerine mouthwash</a:t>
            </a:r>
          </a:p>
        </p:txBody>
      </p:sp>
    </p:spTree>
    <p:extLst>
      <p:ext uri="{BB962C8B-B14F-4D97-AF65-F5344CB8AC3E}">
        <p14:creationId xmlns:p14="http://schemas.microsoft.com/office/powerpoint/2010/main" val="325320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you need to protect!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7549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3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Now you </a:t>
            </a:r>
            <a:r>
              <a:rPr lang="en-GB" dirty="0"/>
              <a:t>know all about 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You are going to be split into four groups,</a:t>
            </a:r>
          </a:p>
          <a:p>
            <a:r>
              <a:rPr lang="en-GB" sz="2400" dirty="0"/>
              <a:t>Each group will be shown a product, or a series of products</a:t>
            </a:r>
          </a:p>
          <a:p>
            <a:r>
              <a:rPr lang="en-GB" sz="2400" dirty="0"/>
              <a:t>And you will investigate the different types of intellectual property that could apply…</a:t>
            </a:r>
          </a:p>
          <a:p>
            <a:r>
              <a:rPr lang="en-GB" sz="2400" dirty="0"/>
              <a:t>…which you will then present to the other groups</a:t>
            </a:r>
          </a:p>
          <a:p>
            <a:r>
              <a:rPr lang="en-GB" sz="2400" dirty="0"/>
              <a:t>We will then talk to you about what we do and the careers in IP</a:t>
            </a:r>
          </a:p>
          <a:p>
            <a:r>
              <a:rPr lang="en-GB" sz="2400" dirty="0"/>
              <a:t>Lunch!</a:t>
            </a:r>
          </a:p>
          <a:p>
            <a:r>
              <a:rPr lang="en-GB" sz="2400" dirty="0"/>
              <a:t>Tour round the office </a:t>
            </a:r>
          </a:p>
        </p:txBody>
      </p:sp>
    </p:spTree>
    <p:extLst>
      <p:ext uri="{BB962C8B-B14F-4D97-AF65-F5344CB8AC3E}">
        <p14:creationId xmlns:p14="http://schemas.microsoft.com/office/powerpoint/2010/main" val="69690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2816"/>
            <a:ext cx="8353425" cy="4032672"/>
          </a:xfrm>
        </p:spPr>
        <p:txBody>
          <a:bodyPr/>
          <a:lstStyle/>
          <a:p>
            <a:r>
              <a:rPr lang="en-GB" sz="2400" dirty="0"/>
              <a:t>Copyright © - this protects original work such as pictures, music and writing</a:t>
            </a:r>
          </a:p>
          <a:p>
            <a:r>
              <a:rPr lang="en-GB" sz="2400" dirty="0"/>
              <a:t>Trade Marks </a:t>
            </a:r>
            <a:r>
              <a:rPr lang="en-GB" sz="2400" baseline="30000" dirty="0"/>
              <a:t>TM/® </a:t>
            </a:r>
            <a:r>
              <a:rPr lang="en-GB" sz="2400" dirty="0"/>
              <a:t>- these protect brands names and logos</a:t>
            </a:r>
            <a:endParaRPr lang="en-GB" sz="2400" baseline="30000" dirty="0"/>
          </a:p>
          <a:p>
            <a:r>
              <a:rPr lang="en-GB" sz="2400" dirty="0"/>
              <a:t>Patents – these protect inventions</a:t>
            </a:r>
          </a:p>
          <a:p>
            <a:r>
              <a:rPr lang="en-GB" sz="2400" dirty="0"/>
              <a:t>Designs – these protect the way something looks</a:t>
            </a:r>
          </a:p>
          <a:p>
            <a:r>
              <a:rPr lang="en-GB" sz="2400" dirty="0"/>
              <a:t>Trade Secrets – People can’t copy it if they don’t know what it is!</a:t>
            </a:r>
          </a:p>
        </p:txBody>
      </p:sp>
    </p:spTree>
    <p:extLst>
      <p:ext uri="{BB962C8B-B14F-4D97-AF65-F5344CB8AC3E}">
        <p14:creationId xmlns:p14="http://schemas.microsoft.com/office/powerpoint/2010/main" val="37630488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WELCOME!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2060848"/>
            <a:ext cx="8353425" cy="374464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400" b="1" dirty="0">
                <a:solidFill>
                  <a:schemeClr val="tx2"/>
                </a:solidFill>
              </a:rPr>
              <a:t>Who we are…</a:t>
            </a:r>
          </a:p>
          <a:p>
            <a:pPr>
              <a:defRPr/>
            </a:pPr>
            <a:r>
              <a:rPr lang="en-GB" sz="2400" dirty="0"/>
              <a:t>We are a firm of patent attorneys, trade mark attorneys and solicitors…</a:t>
            </a:r>
          </a:p>
          <a:p>
            <a:pPr>
              <a:defRPr/>
            </a:pPr>
            <a:r>
              <a:rPr lang="en-GB" sz="2400" dirty="0"/>
              <a:t>…and also accountants, secretaries, information technology, human resources and business development experts</a:t>
            </a:r>
          </a:p>
          <a:p>
            <a:pPr>
              <a:defRPr/>
            </a:pPr>
            <a:r>
              <a:rPr lang="en-GB" sz="2400" dirty="0"/>
              <a:t>We all work in the field of Intellectual Property (IP)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_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3871" cy="52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4338" y="290513"/>
            <a:ext cx="5972175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437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437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437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D437E"/>
                </a:solidFill>
                <a:latin typeface="Arial" charset="0"/>
              </a:defRPr>
            </a:lvl9pPr>
          </a:lstStyle>
          <a:p>
            <a:r>
              <a:rPr lang="en-GB" kern="0" dirty="0"/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2273760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2816"/>
            <a:ext cx="8353425" cy="403267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What is it?</a:t>
            </a:r>
          </a:p>
          <a:p>
            <a:r>
              <a:rPr lang="en-GB" sz="2400" dirty="0"/>
              <a:t>We all have ideas</a:t>
            </a:r>
          </a:p>
          <a:p>
            <a:r>
              <a:rPr lang="en-GB" sz="2400" dirty="0"/>
              <a:t>Sometimes people will pay you for them. </a:t>
            </a:r>
          </a:p>
          <a:p>
            <a:r>
              <a:rPr lang="en-GB" sz="2400" dirty="0"/>
              <a:t>That’s intellectual property!</a:t>
            </a:r>
          </a:p>
          <a:p>
            <a:r>
              <a:rPr lang="en-GB" sz="2400" dirty="0"/>
              <a:t>What does this mean in practice?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58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5656" y="1124744"/>
            <a:ext cx="6192687" cy="5037731"/>
            <a:chOff x="2795891" y="131806"/>
            <a:chExt cx="6138898" cy="5721179"/>
          </a:xfrm>
        </p:grpSpPr>
        <p:sp>
          <p:nvSpPr>
            <p:cNvPr id="16" name="Regular Pentagon 15"/>
            <p:cNvSpPr/>
            <p:nvPr/>
          </p:nvSpPr>
          <p:spPr>
            <a:xfrm>
              <a:off x="4810897" y="2199503"/>
              <a:ext cx="2108887" cy="1952367"/>
            </a:xfrm>
            <a:prstGeom prst="pentagon">
              <a:avLst/>
            </a:prstGeom>
            <a:gradFill flip="none" rotWithShape="1">
              <a:gsLst>
                <a:gs pos="0">
                  <a:srgbClr val="5B9BD5">
                    <a:shade val="30000"/>
                    <a:satMod val="115000"/>
                  </a:srgbClr>
                </a:gs>
                <a:gs pos="50000">
                  <a:srgbClr val="5B9BD5">
                    <a:shade val="67500"/>
                    <a:satMod val="115000"/>
                  </a:srgbClr>
                </a:gs>
                <a:gs pos="100000">
                  <a:srgbClr val="5B9BD5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095102" y="131806"/>
              <a:ext cx="1540476" cy="1482810"/>
            </a:xfrm>
            <a:prstGeom prst="flowChartConnector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Patents</a:t>
              </a: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795891" y="1546931"/>
              <a:ext cx="1540476" cy="1482810"/>
            </a:xfrm>
            <a:prstGeom prst="flowChartConnector">
              <a:avLst/>
            </a:prstGeom>
            <a:gradFill flip="none" rotWithShape="1">
              <a:gsLst>
                <a:gs pos="0">
                  <a:srgbClr val="FFC00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FFC00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FFC000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Trade Secrets</a:t>
              </a: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7394313" y="1618721"/>
              <a:ext cx="1540476" cy="1482810"/>
            </a:xfrm>
            <a:prstGeom prst="flowChartConnector">
              <a:avLst/>
            </a:pr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Trade Marks</a:t>
              </a: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3558746" y="4370175"/>
              <a:ext cx="1540476" cy="1482810"/>
            </a:xfrm>
            <a:prstGeom prst="flowChartConnector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Copyright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705600" y="4370175"/>
              <a:ext cx="1540476" cy="1482810"/>
            </a:xfrm>
            <a:prstGeom prst="flowChartConnector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Designs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5618204" y="1701115"/>
              <a:ext cx="502508" cy="481912"/>
            </a:xfrm>
            <a:prstGeom prst="rightArrow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12680496">
              <a:off x="4310986" y="2536403"/>
              <a:ext cx="502508" cy="481912"/>
            </a:xfrm>
            <a:prstGeom prst="rightArrow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9667673">
              <a:off x="6915664" y="2551681"/>
              <a:ext cx="502508" cy="481912"/>
            </a:xfrm>
            <a:prstGeom prst="rightArrow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7673351">
              <a:off x="4786182" y="4129219"/>
              <a:ext cx="502508" cy="481912"/>
            </a:xfrm>
            <a:prstGeom prst="rightArrow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2803026">
              <a:off x="6458466" y="4147759"/>
              <a:ext cx="502508" cy="481912"/>
            </a:xfrm>
            <a:prstGeom prst="rightArrow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8756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Recognise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70079"/>
            <a:ext cx="5688632" cy="4244595"/>
          </a:xfrm>
        </p:spPr>
      </p:pic>
    </p:spTree>
    <p:extLst>
      <p:ext uri="{BB962C8B-B14F-4D97-AF65-F5344CB8AC3E}">
        <p14:creationId xmlns:p14="http://schemas.microsoft.com/office/powerpoint/2010/main" val="37015562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679950" cy="4679950"/>
          </a:xfrm>
        </p:spPr>
      </p:pic>
    </p:spTree>
    <p:extLst>
      <p:ext uri="{BB962C8B-B14F-4D97-AF65-F5344CB8AC3E}">
        <p14:creationId xmlns:p14="http://schemas.microsoft.com/office/powerpoint/2010/main" val="33327416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416824" cy="4156408"/>
          </a:xfrm>
        </p:spPr>
      </p:pic>
    </p:spTree>
    <p:extLst>
      <p:ext uri="{BB962C8B-B14F-4D97-AF65-F5344CB8AC3E}">
        <p14:creationId xmlns:p14="http://schemas.microsoft.com/office/powerpoint/2010/main" val="899757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Coca-Cola!</a:t>
            </a:r>
          </a:p>
        </p:txBody>
      </p:sp>
      <p:pic>
        <p:nvPicPr>
          <p:cNvPr id="1026" name="Picture 2" descr="Image result for coca cola logo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673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060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7056784" cy="4318752"/>
          </a:xfrm>
        </p:spPr>
      </p:pic>
    </p:spTree>
    <p:extLst>
      <p:ext uri="{BB962C8B-B14F-4D97-AF65-F5344CB8AC3E}">
        <p14:creationId xmlns:p14="http://schemas.microsoft.com/office/powerpoint/2010/main" val="17618173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P Template">
  <a:themeElements>
    <a:clrScheme name="AAT new colours">
      <a:dk1>
        <a:srgbClr val="292929"/>
      </a:dk1>
      <a:lt1>
        <a:srgbClr val="FFFFFF"/>
      </a:lt1>
      <a:dk2>
        <a:srgbClr val="4AC1BF"/>
      </a:dk2>
      <a:lt2>
        <a:srgbClr val="64CCC9"/>
      </a:lt2>
      <a:accent1>
        <a:srgbClr val="000000"/>
      </a:accent1>
      <a:accent2>
        <a:srgbClr val="828282"/>
      </a:accent2>
      <a:accent3>
        <a:srgbClr val="FFFFFF"/>
      </a:accent3>
      <a:accent4>
        <a:srgbClr val="505050"/>
      </a:accent4>
      <a:accent5>
        <a:srgbClr val="AAAAB8"/>
      </a:accent5>
      <a:accent6>
        <a:srgbClr val="757575"/>
      </a:accent6>
      <a:hlink>
        <a:srgbClr val="4AC1BF"/>
      </a:hlink>
      <a:folHlink>
        <a:srgbClr val="226362"/>
      </a:folHlink>
    </a:clrScheme>
    <a:fontScheme name="R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None/>
          <a:defRPr sz="1800" b="1" kern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R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 Template 13">
        <a:dk1>
          <a:srgbClr val="005293"/>
        </a:dk1>
        <a:lt1>
          <a:srgbClr val="FFFFFF"/>
        </a:lt1>
        <a:dk2>
          <a:srgbClr val="80379B"/>
        </a:dk2>
        <a:lt2>
          <a:srgbClr val="D71F85"/>
        </a:lt2>
        <a:accent1>
          <a:srgbClr val="69BE28"/>
        </a:accent1>
        <a:accent2>
          <a:srgbClr val="FFA02F"/>
        </a:accent2>
        <a:accent3>
          <a:srgbClr val="FFFFFF"/>
        </a:accent3>
        <a:accent4>
          <a:srgbClr val="00457D"/>
        </a:accent4>
        <a:accent5>
          <a:srgbClr val="B9DBAC"/>
        </a:accent5>
        <a:accent6>
          <a:srgbClr val="E7912A"/>
        </a:accent6>
        <a:hlink>
          <a:srgbClr val="828282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14">
        <a:dk1>
          <a:srgbClr val="005293"/>
        </a:dk1>
        <a:lt1>
          <a:srgbClr val="FFFFFF"/>
        </a:lt1>
        <a:dk2>
          <a:srgbClr val="80379B"/>
        </a:dk2>
        <a:lt2>
          <a:srgbClr val="D71F85"/>
        </a:lt2>
        <a:accent1>
          <a:srgbClr val="69BE28"/>
        </a:accent1>
        <a:accent2>
          <a:srgbClr val="FFA02F"/>
        </a:accent2>
        <a:accent3>
          <a:srgbClr val="FFFFFF"/>
        </a:accent3>
        <a:accent4>
          <a:srgbClr val="00457D"/>
        </a:accent4>
        <a:accent5>
          <a:srgbClr val="B9DBAC"/>
        </a:accent5>
        <a:accent6>
          <a:srgbClr val="E7912A"/>
        </a:accent6>
        <a:hlink>
          <a:srgbClr val="69BE28"/>
        </a:hlink>
        <a:folHlink>
          <a:srgbClr val="FFA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 Template 15">
        <a:dk1>
          <a:srgbClr val="005293"/>
        </a:dk1>
        <a:lt1>
          <a:srgbClr val="FFFFFF"/>
        </a:lt1>
        <a:dk2>
          <a:srgbClr val="80379B"/>
        </a:dk2>
        <a:lt2>
          <a:srgbClr val="D71F85"/>
        </a:lt2>
        <a:accent1>
          <a:srgbClr val="000066"/>
        </a:accent1>
        <a:accent2>
          <a:srgbClr val="828282"/>
        </a:accent2>
        <a:accent3>
          <a:srgbClr val="FFFFFF"/>
        </a:accent3>
        <a:accent4>
          <a:srgbClr val="00457D"/>
        </a:accent4>
        <a:accent5>
          <a:srgbClr val="AAAAB8"/>
        </a:accent5>
        <a:accent6>
          <a:srgbClr val="757575"/>
        </a:accent6>
        <a:hlink>
          <a:srgbClr val="69BE28"/>
        </a:hlink>
        <a:folHlink>
          <a:srgbClr val="FFA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Templates:RP Template.pot</Template>
  <TotalTime>20265</TotalTime>
  <Words>903</Words>
  <Application>Microsoft Office PowerPoint</Application>
  <PresentationFormat>On-screen Show (4:3)</PresentationFormat>
  <Paragraphs>103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Wingdings</vt:lpstr>
      <vt:lpstr>RP Template</vt:lpstr>
      <vt:lpstr>Work Experience Day Presentation</vt:lpstr>
      <vt:lpstr>WELCOME!</vt:lpstr>
      <vt:lpstr>Intellectual Property</vt:lpstr>
      <vt:lpstr>PowerPoint Presentation</vt:lpstr>
      <vt:lpstr>Recognise this?</vt:lpstr>
      <vt:lpstr>Or this?</vt:lpstr>
      <vt:lpstr>What about this?</vt:lpstr>
      <vt:lpstr>It’s Coca-Cola!</vt:lpstr>
      <vt:lpstr>PowerPoint Presentation</vt:lpstr>
      <vt:lpstr>Even with multiple variations, the brand is consistent</vt:lpstr>
      <vt:lpstr>Protecting Brands</vt:lpstr>
      <vt:lpstr>Protecting Designs</vt:lpstr>
      <vt:lpstr>Protecting original works</vt:lpstr>
      <vt:lpstr>Even Father Christmas!</vt:lpstr>
      <vt:lpstr>Patents</vt:lpstr>
      <vt:lpstr>What about the Coca-Cola Recipe!</vt:lpstr>
      <vt:lpstr>Why you need to protect!</vt:lpstr>
      <vt:lpstr>Now you know all about IP…</vt:lpstr>
      <vt:lpstr>Types of 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Thornton &amp; Co.</dc:title>
  <dc:creator>hpj@aathornton.com</dc:creator>
  <cp:keywords>Credentials presentation</cp:keywords>
  <cp:lastModifiedBy>Andrea Brewster</cp:lastModifiedBy>
  <cp:revision>1220</cp:revision>
  <cp:lastPrinted>2018-07-09T14:24:29Z</cp:lastPrinted>
  <dcterms:created xsi:type="dcterms:W3CDTF">2005-05-11T13:18:30Z</dcterms:created>
  <dcterms:modified xsi:type="dcterms:W3CDTF">2020-11-14T11:01:30Z</dcterms:modified>
</cp:coreProperties>
</file>