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2" r:id="rId4"/>
  </p:sldMasterIdLst>
  <p:notesMasterIdLst>
    <p:notesMasterId r:id="rId11"/>
  </p:notesMasterIdLst>
  <p:sldIdLst>
    <p:sldId id="352" r:id="rId5"/>
    <p:sldId id="346" r:id="rId6"/>
    <p:sldId id="261" r:id="rId7"/>
    <p:sldId id="347" r:id="rId8"/>
    <p:sldId id="350" r:id="rId9"/>
    <p:sldId id="348"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8346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36EF3EE-E1AE-447C-AEF9-37A42C690B87}" v="2" dt="2020-10-28T10:57:32.31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72427" autoAdjust="0"/>
  </p:normalViewPr>
  <p:slideViewPr>
    <p:cSldViewPr snapToGrid="0">
      <p:cViewPr varScale="1">
        <p:scale>
          <a:sx n="82" d="100"/>
          <a:sy n="82" d="100"/>
        </p:scale>
        <p:origin x="1656" y="96"/>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2" Type="http://schemas.openxmlformats.org/officeDocument/2006/relationships/customXml" Target="../customXml/item2.xml"/><Relationship Id="rId16"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1FA6CE7-32DF-422A-8E48-F3609D04622B}" type="datetimeFigureOut">
              <a:rPr lang="en-GB" smtClean="0"/>
              <a:t>19/11/2020</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076A745-C21D-4ED5-9198-674A921E6995}" type="slidenum">
              <a:rPr lang="en-GB" smtClean="0"/>
              <a:t>‹#›</a:t>
            </a:fld>
            <a:endParaRPr lang="en-GB" dirty="0"/>
          </a:p>
        </p:txBody>
      </p:sp>
    </p:spTree>
    <p:extLst>
      <p:ext uri="{BB962C8B-B14F-4D97-AF65-F5344CB8AC3E}">
        <p14:creationId xmlns:p14="http://schemas.microsoft.com/office/powerpoint/2010/main" val="36269510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076A745-C21D-4ED5-9198-674A921E6995}" type="slidenum">
              <a:rPr lang="en-GB" smtClean="0"/>
              <a:t>1</a:t>
            </a:fld>
            <a:endParaRPr lang="en-GB" dirty="0"/>
          </a:p>
        </p:txBody>
      </p:sp>
    </p:spTree>
    <p:extLst>
      <p:ext uri="{BB962C8B-B14F-4D97-AF65-F5344CB8AC3E}">
        <p14:creationId xmlns:p14="http://schemas.microsoft.com/office/powerpoint/2010/main" val="13794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IPO’s corporate objectives, what, why and how….</a:t>
            </a:r>
          </a:p>
        </p:txBody>
      </p:sp>
      <p:sp>
        <p:nvSpPr>
          <p:cNvPr id="4" name="Slide Number Placeholder 3"/>
          <p:cNvSpPr>
            <a:spLocks noGrp="1"/>
          </p:cNvSpPr>
          <p:nvPr>
            <p:ph type="sldNum" sz="quarter" idx="5"/>
          </p:nvPr>
        </p:nvSpPr>
        <p:spPr/>
        <p:txBody>
          <a:bodyPr/>
          <a:lstStyle/>
          <a:p>
            <a:fld id="{7076A745-C21D-4ED5-9198-674A921E6995}" type="slidenum">
              <a:rPr lang="en-GB" smtClean="0"/>
              <a:t>2</a:t>
            </a:fld>
            <a:endParaRPr lang="en-GB" dirty="0"/>
          </a:p>
        </p:txBody>
      </p:sp>
    </p:spTree>
    <p:extLst>
      <p:ext uri="{BB962C8B-B14F-4D97-AF65-F5344CB8AC3E}">
        <p14:creationId xmlns:p14="http://schemas.microsoft.com/office/powerpoint/2010/main" val="26149641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Introduction to our tools and resources – IP Tutor, IP Tutor Plus and IP for Research – detailing the messages, pitch, methods of delivery and messaging impact. Hints and tips to how they have been used by academia and IP professionals to raise awareness of IP and encourage an understanding of potential careers in IP.</a:t>
            </a:r>
          </a:p>
        </p:txBody>
      </p:sp>
      <p:sp>
        <p:nvSpPr>
          <p:cNvPr id="4" name="Slide Number Placeholder 3"/>
          <p:cNvSpPr>
            <a:spLocks noGrp="1"/>
          </p:cNvSpPr>
          <p:nvPr>
            <p:ph type="sldNum" sz="quarter" idx="5"/>
          </p:nvPr>
        </p:nvSpPr>
        <p:spPr/>
        <p:txBody>
          <a:bodyPr/>
          <a:lstStyle/>
          <a:p>
            <a:fld id="{7076A745-C21D-4ED5-9198-674A921E6995}" type="slidenum">
              <a:rPr lang="en-GB" smtClean="0"/>
              <a:t>3</a:t>
            </a:fld>
            <a:endParaRPr lang="en-GB" dirty="0"/>
          </a:p>
        </p:txBody>
      </p:sp>
    </p:spTree>
    <p:extLst>
      <p:ext uri="{BB962C8B-B14F-4D97-AF65-F5344CB8AC3E}">
        <p14:creationId xmlns:p14="http://schemas.microsoft.com/office/powerpoint/2010/main" val="21252951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Other resources that have been used to raise awareness of IP within universities.</a:t>
            </a:r>
          </a:p>
        </p:txBody>
      </p:sp>
      <p:sp>
        <p:nvSpPr>
          <p:cNvPr id="4" name="Slide Number Placeholder 3"/>
          <p:cNvSpPr>
            <a:spLocks noGrp="1"/>
          </p:cNvSpPr>
          <p:nvPr>
            <p:ph type="sldNum" sz="quarter" idx="5"/>
          </p:nvPr>
        </p:nvSpPr>
        <p:spPr/>
        <p:txBody>
          <a:bodyPr/>
          <a:lstStyle/>
          <a:p>
            <a:fld id="{7076A745-C21D-4ED5-9198-674A921E6995}" type="slidenum">
              <a:rPr lang="en-GB" smtClean="0"/>
              <a:t>4</a:t>
            </a:fld>
            <a:endParaRPr lang="en-GB" dirty="0"/>
          </a:p>
        </p:txBody>
      </p:sp>
    </p:spTree>
    <p:extLst>
      <p:ext uri="{BB962C8B-B14F-4D97-AF65-F5344CB8AC3E}">
        <p14:creationId xmlns:p14="http://schemas.microsoft.com/office/powerpoint/2010/main" val="32132140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Illustration of Cracking Ideas resources</a:t>
            </a:r>
          </a:p>
        </p:txBody>
      </p:sp>
      <p:sp>
        <p:nvSpPr>
          <p:cNvPr id="4" name="Slide Number Placeholder 3"/>
          <p:cNvSpPr>
            <a:spLocks noGrp="1"/>
          </p:cNvSpPr>
          <p:nvPr>
            <p:ph type="sldNum" sz="quarter" idx="5"/>
          </p:nvPr>
        </p:nvSpPr>
        <p:spPr/>
        <p:txBody>
          <a:bodyPr/>
          <a:lstStyle/>
          <a:p>
            <a:fld id="{7076A745-C21D-4ED5-9198-674A921E6995}" type="slidenum">
              <a:rPr lang="en-GB" smtClean="0"/>
              <a:t>5</a:t>
            </a:fld>
            <a:endParaRPr lang="en-GB" dirty="0"/>
          </a:p>
        </p:txBody>
      </p:sp>
    </p:spTree>
    <p:extLst>
      <p:ext uri="{BB962C8B-B14F-4D97-AF65-F5344CB8AC3E}">
        <p14:creationId xmlns:p14="http://schemas.microsoft.com/office/powerpoint/2010/main" val="22839723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Summary of hints and tips to engage, encourage and enthuse students to potentially seek a </a:t>
            </a:r>
            <a:r>
              <a:rPr lang="en-GB"/>
              <a:t>career in IP.</a:t>
            </a:r>
          </a:p>
        </p:txBody>
      </p:sp>
      <p:sp>
        <p:nvSpPr>
          <p:cNvPr id="4" name="Slide Number Placeholder 3"/>
          <p:cNvSpPr>
            <a:spLocks noGrp="1"/>
          </p:cNvSpPr>
          <p:nvPr>
            <p:ph type="sldNum" sz="quarter" idx="5"/>
          </p:nvPr>
        </p:nvSpPr>
        <p:spPr/>
        <p:txBody>
          <a:bodyPr/>
          <a:lstStyle/>
          <a:p>
            <a:fld id="{7076A745-C21D-4ED5-9198-674A921E6995}" type="slidenum">
              <a:rPr lang="en-GB" smtClean="0"/>
              <a:t>6</a:t>
            </a:fld>
            <a:endParaRPr lang="en-GB" dirty="0"/>
          </a:p>
        </p:txBody>
      </p:sp>
    </p:spTree>
    <p:extLst>
      <p:ext uri="{BB962C8B-B14F-4D97-AF65-F5344CB8AC3E}">
        <p14:creationId xmlns:p14="http://schemas.microsoft.com/office/powerpoint/2010/main" val="32064146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94F860-3767-4679-AF0F-CEBD0F9878C7}"/>
              </a:ext>
            </a:extLst>
          </p:cNvPr>
          <p:cNvSpPr>
            <a:spLocks noGrp="1"/>
          </p:cNvSpPr>
          <p:nvPr>
            <p:ph type="ctrTitle"/>
          </p:nvPr>
        </p:nvSpPr>
        <p:spPr>
          <a:xfrm>
            <a:off x="461932" y="2578494"/>
            <a:ext cx="11288959" cy="687220"/>
          </a:xfrm>
          <a:prstGeom prst="rect">
            <a:avLst/>
          </a:prstGeom>
        </p:spPr>
        <p:txBody>
          <a:bodyPr anchor="b">
            <a:normAutofit/>
          </a:bodyPr>
          <a:lstStyle>
            <a:lvl1pPr algn="l">
              <a:defRPr sz="4000">
                <a:solidFill>
                  <a:schemeClr val="tx1"/>
                </a:solidFill>
              </a:defRPr>
            </a:lvl1pPr>
          </a:lstStyle>
          <a:p>
            <a:r>
              <a:rPr lang="en-US"/>
              <a:t>Click to edit Master title style</a:t>
            </a:r>
            <a:endParaRPr lang="en-GB" dirty="0"/>
          </a:p>
        </p:txBody>
      </p:sp>
      <p:sp>
        <p:nvSpPr>
          <p:cNvPr id="3" name="Subtitle 2">
            <a:extLst>
              <a:ext uri="{FF2B5EF4-FFF2-40B4-BE49-F238E27FC236}">
                <a16:creationId xmlns:a16="http://schemas.microsoft.com/office/drawing/2014/main" id="{9F494B52-F280-4EB7-B65B-4B01C6118243}"/>
              </a:ext>
            </a:extLst>
          </p:cNvPr>
          <p:cNvSpPr>
            <a:spLocks noGrp="1"/>
          </p:cNvSpPr>
          <p:nvPr>
            <p:ph type="subTitle" idx="1"/>
          </p:nvPr>
        </p:nvSpPr>
        <p:spPr>
          <a:xfrm>
            <a:off x="461931" y="3430420"/>
            <a:ext cx="11288959" cy="573630"/>
          </a:xfrm>
          <a:prstGeom prst="rect">
            <a:avLst/>
          </a:prstGeom>
        </p:spPr>
        <p:txBody>
          <a:bodyPr>
            <a:normAutofit/>
          </a:bodyPr>
          <a:lstStyle>
            <a:lvl1pPr marL="0" indent="0" algn="l">
              <a:buNone/>
              <a:defRPr sz="25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8" name="Text Placeholder 7">
            <a:extLst>
              <a:ext uri="{FF2B5EF4-FFF2-40B4-BE49-F238E27FC236}">
                <a16:creationId xmlns:a16="http://schemas.microsoft.com/office/drawing/2014/main" id="{6FFB08E6-4E48-4113-B5AB-FD68C739D492}"/>
              </a:ext>
            </a:extLst>
          </p:cNvPr>
          <p:cNvSpPr>
            <a:spLocks noGrp="1"/>
          </p:cNvSpPr>
          <p:nvPr>
            <p:ph type="body" sz="quarter" idx="10" hasCustomPrompt="1"/>
          </p:nvPr>
        </p:nvSpPr>
        <p:spPr>
          <a:xfrm>
            <a:off x="461963" y="4543602"/>
            <a:ext cx="11288712" cy="334786"/>
          </a:xfrm>
          <a:prstGeom prst="rect">
            <a:avLst/>
          </a:prstGeom>
        </p:spPr>
        <p:txBody>
          <a:bodyPr>
            <a:normAutofit/>
          </a:bodyPr>
          <a:lstStyle>
            <a:lvl1pPr marL="0" indent="0">
              <a:buNone/>
              <a:defRPr sz="1500"/>
            </a:lvl1pPr>
          </a:lstStyle>
          <a:p>
            <a:pPr lvl="0"/>
            <a:r>
              <a:rPr lang="en-GB" dirty="0"/>
              <a:t>Presenter name</a:t>
            </a:r>
          </a:p>
        </p:txBody>
      </p:sp>
      <p:pic>
        <p:nvPicPr>
          <p:cNvPr id="5" name="Picture 4">
            <a:extLst>
              <a:ext uri="{FF2B5EF4-FFF2-40B4-BE49-F238E27FC236}">
                <a16:creationId xmlns:a16="http://schemas.microsoft.com/office/drawing/2014/main" id="{B0BF7546-67BF-4484-97E1-E3E49CC68F4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7502319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ontent layout whit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4CF51A-7D15-4698-A4D9-CADB67EC241A}"/>
              </a:ext>
            </a:extLst>
          </p:cNvPr>
          <p:cNvSpPr>
            <a:spLocks noGrp="1"/>
          </p:cNvSpPr>
          <p:nvPr>
            <p:ph type="title"/>
          </p:nvPr>
        </p:nvSpPr>
        <p:spPr>
          <a:xfrm>
            <a:off x="471399" y="1277887"/>
            <a:ext cx="11171582" cy="641785"/>
          </a:xfrm>
          <a:prstGeom prst="rect">
            <a:avLst/>
          </a:prstGeom>
        </p:spPr>
        <p:txBody>
          <a:bodyPr/>
          <a:lstStyle>
            <a:lvl1pPr>
              <a:defRPr>
                <a:solidFill>
                  <a:schemeClr val="tx1"/>
                </a:solidFill>
              </a:defRPr>
            </a:lvl1p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F01F1A78-4BB5-46B0-8E5A-437774BA805C}"/>
              </a:ext>
            </a:extLst>
          </p:cNvPr>
          <p:cNvSpPr>
            <a:spLocks noGrp="1"/>
          </p:cNvSpPr>
          <p:nvPr>
            <p:ph idx="1"/>
          </p:nvPr>
        </p:nvSpPr>
        <p:spPr>
          <a:xfrm>
            <a:off x="471399" y="2226365"/>
            <a:ext cx="11171582" cy="3950598"/>
          </a:xfrm>
          <a:prstGeom prst="rect">
            <a:avLst/>
          </a:prstGeom>
        </p:spPr>
        <p:txBody>
          <a:bodyPr/>
          <a:lstStyle>
            <a:lvl1pPr>
              <a:defRPr>
                <a:solidFill>
                  <a:schemeClr val="tx1"/>
                </a:solidFill>
              </a:defRPr>
            </a:lvl1pPr>
            <a:lvl2pPr>
              <a:defRPr>
                <a:solidFill>
                  <a:schemeClr val="tx1"/>
                </a:solidFill>
              </a:defRPr>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7233487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Content layout blue">
    <p:bg>
      <p:bgPr>
        <a:solidFill>
          <a:srgbClr val="18346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4CF51A-7D15-4698-A4D9-CADB67EC241A}"/>
              </a:ext>
            </a:extLst>
          </p:cNvPr>
          <p:cNvSpPr>
            <a:spLocks noGrp="1"/>
          </p:cNvSpPr>
          <p:nvPr>
            <p:ph type="title"/>
          </p:nvPr>
        </p:nvSpPr>
        <p:spPr>
          <a:xfrm>
            <a:off x="471399" y="1277887"/>
            <a:ext cx="11171582" cy="641785"/>
          </a:xfrm>
          <a:prstGeom prst="rect">
            <a:avLst/>
          </a:prstGeom>
        </p:spPr>
        <p:txBody>
          <a:bodyPr/>
          <a:lstStyle>
            <a:lvl1pPr>
              <a:defRPr>
                <a:solidFill>
                  <a:schemeClr val="bg1"/>
                </a:solidFill>
              </a:defRPr>
            </a:lvl1p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F01F1A78-4BB5-46B0-8E5A-437774BA805C}"/>
              </a:ext>
            </a:extLst>
          </p:cNvPr>
          <p:cNvSpPr>
            <a:spLocks noGrp="1"/>
          </p:cNvSpPr>
          <p:nvPr>
            <p:ph idx="1"/>
          </p:nvPr>
        </p:nvSpPr>
        <p:spPr>
          <a:xfrm>
            <a:off x="471399" y="2226365"/>
            <a:ext cx="11171582" cy="3950598"/>
          </a:xfrm>
          <a:prstGeom prst="rect">
            <a:avLst/>
          </a:prstGeom>
        </p:spPr>
        <p:txBody>
          <a:bodyPr/>
          <a:lstStyle>
            <a:lvl1pPr>
              <a:defRPr>
                <a:solidFill>
                  <a:schemeClr val="bg1"/>
                </a:solidFill>
              </a:defRPr>
            </a:lvl1pPr>
            <a:lvl2pPr>
              <a:defRPr>
                <a:solidFill>
                  <a:schemeClr val="bg1"/>
                </a:solidFill>
              </a:defRPr>
            </a:lvl2pPr>
          </a:lstStyle>
          <a:p>
            <a:pPr lvl="0"/>
            <a:r>
              <a:rPr lang="en-US"/>
              <a:t>Click to edit Master text styles</a:t>
            </a:r>
          </a:p>
          <a:p>
            <a:pPr lvl="1"/>
            <a:r>
              <a:rPr lang="en-US"/>
              <a:t>Second level</a:t>
            </a:r>
          </a:p>
        </p:txBody>
      </p:sp>
      <p:pic>
        <p:nvPicPr>
          <p:cNvPr id="5" name="Picture 4">
            <a:extLst>
              <a:ext uri="{FF2B5EF4-FFF2-40B4-BE49-F238E27FC236}">
                <a16:creationId xmlns:a16="http://schemas.microsoft.com/office/drawing/2014/main" id="{30611B1F-A411-4975-BC3E-0A5C8566981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5809412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Blank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978964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E44D0519-4049-41CA-885C-AE03ECFA69D0}"/>
              </a:ext>
            </a:extLst>
          </p:cNvPr>
          <p:cNvSpPr>
            <a:spLocks noGrp="1"/>
          </p:cNvSpPr>
          <p:nvPr>
            <p:ph type="title"/>
          </p:nvPr>
        </p:nvSpPr>
        <p:spPr>
          <a:xfrm>
            <a:off x="471399" y="1277887"/>
            <a:ext cx="11171582" cy="641785"/>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8" name="Text Placeholder 2">
            <a:extLst>
              <a:ext uri="{FF2B5EF4-FFF2-40B4-BE49-F238E27FC236}">
                <a16:creationId xmlns:a16="http://schemas.microsoft.com/office/drawing/2014/main" id="{2AF56B49-16D2-471C-8171-C3BBF912D3E4}"/>
              </a:ext>
            </a:extLst>
          </p:cNvPr>
          <p:cNvSpPr>
            <a:spLocks noGrp="1"/>
          </p:cNvSpPr>
          <p:nvPr>
            <p:ph type="body" idx="1"/>
          </p:nvPr>
        </p:nvSpPr>
        <p:spPr>
          <a:xfrm>
            <a:off x="471399" y="2226365"/>
            <a:ext cx="11171582" cy="395059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p:txBody>
      </p:sp>
      <p:pic>
        <p:nvPicPr>
          <p:cNvPr id="3" name="Picture 2">
            <a:extLst>
              <a:ext uri="{FF2B5EF4-FFF2-40B4-BE49-F238E27FC236}">
                <a16:creationId xmlns:a16="http://schemas.microsoft.com/office/drawing/2014/main" id="{58EC714A-D85C-4F67-A44A-ABB4BD47E13C}"/>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600383897"/>
      </p:ext>
    </p:extLst>
  </p:cSld>
  <p:clrMap bg1="lt1" tx1="dk1" bg2="lt2" tx2="dk2" accent1="accent1" accent2="accent2" accent3="accent3" accent4="accent4" accent5="accent5" accent6="accent6" hlink="hlink" folHlink="folHlink"/>
  <p:sldLayoutIdLst>
    <p:sldLayoutId id="2147483653" r:id="rId1"/>
    <p:sldLayoutId id="2147483656" r:id="rId2"/>
    <p:sldLayoutId id="2147483655" r:id="rId3"/>
    <p:sldLayoutId id="2147483654" r:id="rId4"/>
  </p:sldLayoutIdLst>
  <p:txStyles>
    <p:titleStyle>
      <a:lvl1pPr algn="l" defTabSz="914400" rtl="0" eaLnBrk="1" latinLnBrk="0" hangingPunct="1">
        <a:lnSpc>
          <a:spcPct val="90000"/>
        </a:lnSpc>
        <a:spcBef>
          <a:spcPct val="0"/>
        </a:spcBef>
        <a:buNone/>
        <a:defRPr sz="32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innovation@ipo.gov.uk"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hyperlink" Target="https://www.ipo.gov.uk/ip-support/" TargetMode="Externa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BA90FD-6F91-46F1-AE71-2A62EFB0D330}"/>
              </a:ext>
            </a:extLst>
          </p:cNvPr>
          <p:cNvSpPr>
            <a:spLocks noGrp="1"/>
          </p:cNvSpPr>
          <p:nvPr>
            <p:ph type="ctrTitle"/>
          </p:nvPr>
        </p:nvSpPr>
        <p:spPr>
          <a:xfrm>
            <a:off x="461932" y="1754965"/>
            <a:ext cx="11288959" cy="691055"/>
          </a:xfrm>
        </p:spPr>
        <p:txBody>
          <a:bodyPr/>
          <a:lstStyle/>
          <a:p>
            <a:r>
              <a:rPr lang="en-GB" dirty="0"/>
              <a:t>IPO resources for universities</a:t>
            </a:r>
          </a:p>
        </p:txBody>
      </p:sp>
      <p:sp>
        <p:nvSpPr>
          <p:cNvPr id="3" name="Subtitle 2">
            <a:extLst>
              <a:ext uri="{FF2B5EF4-FFF2-40B4-BE49-F238E27FC236}">
                <a16:creationId xmlns:a16="http://schemas.microsoft.com/office/drawing/2014/main" id="{18B3C6C5-D951-48BB-8E2E-99FF47B85A5B}"/>
              </a:ext>
            </a:extLst>
          </p:cNvPr>
          <p:cNvSpPr>
            <a:spLocks noGrp="1"/>
          </p:cNvSpPr>
          <p:nvPr>
            <p:ph type="subTitle" idx="1"/>
          </p:nvPr>
        </p:nvSpPr>
        <p:spPr/>
        <p:txBody>
          <a:bodyPr/>
          <a:lstStyle/>
          <a:p>
            <a:endParaRPr lang="en-GB" dirty="0"/>
          </a:p>
        </p:txBody>
      </p:sp>
      <p:sp>
        <p:nvSpPr>
          <p:cNvPr id="4" name="Text Placeholder 3">
            <a:extLst>
              <a:ext uri="{FF2B5EF4-FFF2-40B4-BE49-F238E27FC236}">
                <a16:creationId xmlns:a16="http://schemas.microsoft.com/office/drawing/2014/main" id="{A59E0A61-9090-41BE-BEA1-F09DD513E3A5}"/>
              </a:ext>
            </a:extLst>
          </p:cNvPr>
          <p:cNvSpPr>
            <a:spLocks noGrp="1"/>
          </p:cNvSpPr>
          <p:nvPr>
            <p:ph type="body" sz="quarter" idx="10"/>
          </p:nvPr>
        </p:nvSpPr>
        <p:spPr>
          <a:xfrm>
            <a:off x="461963" y="5566410"/>
            <a:ext cx="11288712" cy="354330"/>
          </a:xfrm>
        </p:spPr>
        <p:txBody>
          <a:bodyPr/>
          <a:lstStyle/>
          <a:p>
            <a:r>
              <a:rPr lang="en-GB" dirty="0"/>
              <a:t>Lisa Redman and Jenny Vaughan </a:t>
            </a:r>
            <a:r>
              <a:rPr lang="en-GB" dirty="0">
                <a:hlinkClick r:id="rId3"/>
              </a:rPr>
              <a:t>innovation@ipo.gov.uk</a:t>
            </a:r>
            <a:r>
              <a:rPr lang="en-GB" dirty="0"/>
              <a:t> </a:t>
            </a:r>
          </a:p>
          <a:p>
            <a:endParaRPr lang="en-GB" dirty="0"/>
          </a:p>
        </p:txBody>
      </p:sp>
      <p:pic>
        <p:nvPicPr>
          <p:cNvPr id="5" name="Content Placeholder 3">
            <a:extLst>
              <a:ext uri="{FF2B5EF4-FFF2-40B4-BE49-F238E27FC236}">
                <a16:creationId xmlns:a16="http://schemas.microsoft.com/office/drawing/2014/main" id="{09911805-CE3E-4F52-8E48-8DD585C5C2EB}"/>
              </a:ext>
            </a:extLst>
          </p:cNvPr>
          <p:cNvPicPr>
            <a:picLocks noGrp="1" noChangeAspect="1"/>
          </p:cNvPicPr>
          <p:nvPr>
            <p:ph idx="1"/>
          </p:nvPr>
        </p:nvPicPr>
        <p:blipFill>
          <a:blip r:embed="rId4"/>
          <a:stretch>
            <a:fillRect/>
          </a:stretch>
        </p:blipFill>
        <p:spPr>
          <a:xfrm>
            <a:off x="471488" y="2446020"/>
            <a:ext cx="11171237" cy="3028950"/>
          </a:xfrm>
          <a:prstGeom prst="rect">
            <a:avLst/>
          </a:prstGeom>
        </p:spPr>
      </p:pic>
    </p:spTree>
    <p:extLst>
      <p:ext uri="{BB962C8B-B14F-4D97-AF65-F5344CB8AC3E}">
        <p14:creationId xmlns:p14="http://schemas.microsoft.com/office/powerpoint/2010/main" val="19392946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10DAAE-175D-44A8-A5CE-72F6E991B179}"/>
              </a:ext>
            </a:extLst>
          </p:cNvPr>
          <p:cNvSpPr>
            <a:spLocks noGrp="1"/>
          </p:cNvSpPr>
          <p:nvPr>
            <p:ph type="title"/>
          </p:nvPr>
        </p:nvSpPr>
        <p:spPr>
          <a:xfrm>
            <a:off x="690417" y="2143492"/>
            <a:ext cx="5202780" cy="2000250"/>
          </a:xfrm>
        </p:spPr>
        <p:txBody>
          <a:bodyPr>
            <a:normAutofit/>
          </a:bodyPr>
          <a:lstStyle/>
          <a:p>
            <a:r>
              <a:rPr lang="en-GB" dirty="0"/>
              <a:t>We want everyone to understand that IP matters</a:t>
            </a:r>
          </a:p>
        </p:txBody>
      </p:sp>
      <p:pic>
        <p:nvPicPr>
          <p:cNvPr id="4" name="Content Placeholder 3">
            <a:extLst>
              <a:ext uri="{FF2B5EF4-FFF2-40B4-BE49-F238E27FC236}">
                <a16:creationId xmlns:a16="http://schemas.microsoft.com/office/drawing/2014/main" id="{F024BC69-26A7-4609-A20E-17C9CA2090C1}"/>
              </a:ext>
            </a:extLst>
          </p:cNvPr>
          <p:cNvPicPr>
            <a:picLocks noGrp="1"/>
          </p:cNvPicPr>
          <p:nvPr>
            <p:ph idx="1"/>
          </p:nvPr>
        </p:nvPicPr>
        <p:blipFill rotWithShape="1">
          <a:blip r:embed="rId3">
            <a:extLst>
              <a:ext uri="{28A0092B-C50C-407E-A947-70E740481C1C}">
                <a14:useLocalDpi xmlns:a14="http://schemas.microsoft.com/office/drawing/2010/main" val="0"/>
              </a:ext>
            </a:extLst>
          </a:blip>
          <a:srcRect l="18465" t="9490" r="19838" b="4319"/>
          <a:stretch/>
        </p:blipFill>
        <p:spPr bwMode="auto">
          <a:xfrm>
            <a:off x="5760172" y="1308632"/>
            <a:ext cx="5665780" cy="438209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1802259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EEECB3-18B4-4DB6-87C7-2319F17AE014}"/>
              </a:ext>
            </a:extLst>
          </p:cNvPr>
          <p:cNvSpPr>
            <a:spLocks noGrp="1"/>
          </p:cNvSpPr>
          <p:nvPr>
            <p:ph type="title"/>
          </p:nvPr>
        </p:nvSpPr>
        <p:spPr/>
        <p:txBody>
          <a:bodyPr/>
          <a:lstStyle/>
          <a:p>
            <a:r>
              <a:rPr lang="en-GB" dirty="0"/>
              <a:t>IP Support Platform</a:t>
            </a:r>
          </a:p>
        </p:txBody>
      </p:sp>
      <p:pic>
        <p:nvPicPr>
          <p:cNvPr id="4" name="Content Placeholder 3">
            <a:extLst>
              <a:ext uri="{FF2B5EF4-FFF2-40B4-BE49-F238E27FC236}">
                <a16:creationId xmlns:a16="http://schemas.microsoft.com/office/drawing/2014/main" id="{9A38F705-DAF1-4A71-8C91-B16722A760C8}"/>
              </a:ext>
            </a:extLst>
          </p:cNvPr>
          <p:cNvPicPr>
            <a:picLocks noGrp="1"/>
          </p:cNvPicPr>
          <p:nvPr>
            <p:ph idx="1"/>
          </p:nvPr>
        </p:nvPicPr>
        <p:blipFill rotWithShape="1">
          <a:blip r:embed="rId3"/>
          <a:srcRect l="42" t="9142" r="1606" b="17477"/>
          <a:stretch/>
        </p:blipFill>
        <p:spPr>
          <a:xfrm>
            <a:off x="4845530" y="473529"/>
            <a:ext cx="6768125" cy="3098086"/>
          </a:xfrm>
          <a:prstGeom prst="rect">
            <a:avLst/>
          </a:prstGeom>
        </p:spPr>
      </p:pic>
      <p:pic>
        <p:nvPicPr>
          <p:cNvPr id="3" name="Picture 2">
            <a:extLst>
              <a:ext uri="{FF2B5EF4-FFF2-40B4-BE49-F238E27FC236}">
                <a16:creationId xmlns:a16="http://schemas.microsoft.com/office/drawing/2014/main" id="{A99F3C75-6E63-4BC7-9978-4C562D23359C}"/>
              </a:ext>
            </a:extLst>
          </p:cNvPr>
          <p:cNvPicPr>
            <a:picLocks noChangeAspect="1"/>
          </p:cNvPicPr>
          <p:nvPr/>
        </p:nvPicPr>
        <p:blipFill>
          <a:blip r:embed="rId4"/>
          <a:stretch>
            <a:fillRect/>
          </a:stretch>
        </p:blipFill>
        <p:spPr>
          <a:xfrm>
            <a:off x="4845530" y="3569687"/>
            <a:ext cx="6768125" cy="2623397"/>
          </a:xfrm>
          <a:prstGeom prst="rect">
            <a:avLst/>
          </a:prstGeom>
        </p:spPr>
      </p:pic>
      <p:sp>
        <p:nvSpPr>
          <p:cNvPr id="5" name="TextBox 4">
            <a:extLst>
              <a:ext uri="{FF2B5EF4-FFF2-40B4-BE49-F238E27FC236}">
                <a16:creationId xmlns:a16="http://schemas.microsoft.com/office/drawing/2014/main" id="{67EE9349-4F33-4FB7-870C-5CA964F2F8CE}"/>
              </a:ext>
            </a:extLst>
          </p:cNvPr>
          <p:cNvSpPr txBox="1"/>
          <p:nvPr/>
        </p:nvSpPr>
        <p:spPr>
          <a:xfrm>
            <a:off x="836246" y="2430585"/>
            <a:ext cx="2985477" cy="1200329"/>
          </a:xfrm>
          <a:prstGeom prst="rect">
            <a:avLst/>
          </a:prstGeom>
          <a:noFill/>
        </p:spPr>
        <p:txBody>
          <a:bodyPr wrap="square" rtlCol="0">
            <a:spAutoFit/>
          </a:bodyPr>
          <a:lstStyle/>
          <a:p>
            <a:r>
              <a:rPr lang="en-GB" dirty="0">
                <a:solidFill>
                  <a:schemeClr val="bg1"/>
                </a:solidFill>
                <a:hlinkClick r:id="rId5">
                  <a:extLst>
                    <a:ext uri="{A12FA001-AC4F-418D-AE19-62706E023703}">
                      <ahyp:hlinkClr xmlns:ahyp="http://schemas.microsoft.com/office/drawing/2018/hyperlinkcolor" val="tx"/>
                    </a:ext>
                  </a:extLst>
                </a:hlinkClick>
              </a:rPr>
              <a:t>https://www.ipo.gov.uk/ip-support/</a:t>
            </a:r>
            <a:endParaRPr lang="en-GB" dirty="0">
              <a:solidFill>
                <a:schemeClr val="bg1"/>
              </a:solidFill>
            </a:endParaRPr>
          </a:p>
          <a:p>
            <a:endParaRPr lang="en-GB" dirty="0"/>
          </a:p>
          <a:p>
            <a:endParaRPr lang="en-GB" dirty="0"/>
          </a:p>
        </p:txBody>
      </p:sp>
    </p:spTree>
    <p:extLst>
      <p:ext uri="{BB962C8B-B14F-4D97-AF65-F5344CB8AC3E}">
        <p14:creationId xmlns:p14="http://schemas.microsoft.com/office/powerpoint/2010/main" val="42249288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6A0E3-63B3-42E2-8968-3F821B092696}"/>
              </a:ext>
            </a:extLst>
          </p:cNvPr>
          <p:cNvSpPr>
            <a:spLocks noGrp="1"/>
          </p:cNvSpPr>
          <p:nvPr>
            <p:ph type="title"/>
          </p:nvPr>
        </p:nvSpPr>
        <p:spPr>
          <a:xfrm rot="10800000" flipV="1">
            <a:off x="361180" y="3852979"/>
            <a:ext cx="4116930" cy="1525019"/>
          </a:xfrm>
        </p:spPr>
        <p:txBody>
          <a:bodyPr>
            <a:normAutofit/>
          </a:bodyPr>
          <a:lstStyle/>
          <a:p>
            <a:r>
              <a:rPr lang="en-GB" dirty="0"/>
              <a:t>Crackingideas.com</a:t>
            </a:r>
          </a:p>
        </p:txBody>
      </p:sp>
      <p:sp>
        <p:nvSpPr>
          <p:cNvPr id="3" name="Content Placeholder 2">
            <a:extLst>
              <a:ext uri="{FF2B5EF4-FFF2-40B4-BE49-F238E27FC236}">
                <a16:creationId xmlns:a16="http://schemas.microsoft.com/office/drawing/2014/main" id="{5026F95A-B574-4C4D-9B1F-E397EF27B614}"/>
              </a:ext>
            </a:extLst>
          </p:cNvPr>
          <p:cNvSpPr>
            <a:spLocks noGrp="1"/>
          </p:cNvSpPr>
          <p:nvPr>
            <p:ph idx="1"/>
          </p:nvPr>
        </p:nvSpPr>
        <p:spPr>
          <a:xfrm>
            <a:off x="471399" y="1632857"/>
            <a:ext cx="11171582" cy="4544106"/>
          </a:xfrm>
        </p:spPr>
        <p:txBody>
          <a:bodyPr/>
          <a:lstStyle/>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endParaRPr lang="en-GB" dirty="0"/>
          </a:p>
          <a:p>
            <a:endParaRPr lang="en-GB" dirty="0"/>
          </a:p>
          <a:p>
            <a:endParaRPr lang="en-GB" dirty="0"/>
          </a:p>
          <a:p>
            <a:endParaRPr lang="en-GB" dirty="0"/>
          </a:p>
        </p:txBody>
      </p:sp>
      <p:pic>
        <p:nvPicPr>
          <p:cNvPr id="4" name="Picture 3">
            <a:extLst>
              <a:ext uri="{FF2B5EF4-FFF2-40B4-BE49-F238E27FC236}">
                <a16:creationId xmlns:a16="http://schemas.microsoft.com/office/drawing/2014/main" id="{740ACDEA-A5A8-4BA9-8259-D0BD03380026}"/>
              </a:ext>
            </a:extLst>
          </p:cNvPr>
          <p:cNvPicPr/>
          <p:nvPr/>
        </p:nvPicPr>
        <p:blipFill rotWithShape="1">
          <a:blip r:embed="rId3"/>
          <a:srcRect l="93" t="4591" r="-1" b="5401"/>
          <a:stretch/>
        </p:blipFill>
        <p:spPr bwMode="auto">
          <a:xfrm>
            <a:off x="4698548" y="3673927"/>
            <a:ext cx="5674887" cy="2906486"/>
          </a:xfrm>
          <a:prstGeom prst="rect">
            <a:avLst/>
          </a:prstGeom>
          <a:ln>
            <a:noFill/>
          </a:ln>
          <a:extLst>
            <a:ext uri="{53640926-AAD7-44D8-BBD7-CCE9431645EC}">
              <a14:shadowObscured xmlns:a14="http://schemas.microsoft.com/office/drawing/2010/main"/>
            </a:ext>
          </a:extLst>
        </p:spPr>
      </p:pic>
      <p:pic>
        <p:nvPicPr>
          <p:cNvPr id="6" name="Content Placeholder 3">
            <a:extLst>
              <a:ext uri="{FF2B5EF4-FFF2-40B4-BE49-F238E27FC236}">
                <a16:creationId xmlns:a16="http://schemas.microsoft.com/office/drawing/2014/main" id="{5B4513BE-B00E-462C-94FF-EF63802E6E22}"/>
              </a:ext>
            </a:extLst>
          </p:cNvPr>
          <p:cNvPicPr>
            <a:picLocks noChangeAspect="1"/>
          </p:cNvPicPr>
          <p:nvPr/>
        </p:nvPicPr>
        <p:blipFill rotWithShape="1">
          <a:blip r:embed="rId4"/>
          <a:srcRect l="1196" t="4626" b="23262"/>
          <a:stretch/>
        </p:blipFill>
        <p:spPr>
          <a:xfrm>
            <a:off x="5429850" y="437470"/>
            <a:ext cx="6213131" cy="2906486"/>
          </a:xfrm>
          <a:prstGeom prst="rect">
            <a:avLst/>
          </a:prstGeom>
        </p:spPr>
      </p:pic>
      <p:sp>
        <p:nvSpPr>
          <p:cNvPr id="7" name="Title 1">
            <a:extLst>
              <a:ext uri="{FF2B5EF4-FFF2-40B4-BE49-F238E27FC236}">
                <a16:creationId xmlns:a16="http://schemas.microsoft.com/office/drawing/2014/main" id="{3AB429E5-3D98-4F52-91FB-E7903291380A}"/>
              </a:ext>
            </a:extLst>
          </p:cNvPr>
          <p:cNvSpPr txBox="1">
            <a:spLocks/>
          </p:cNvSpPr>
          <p:nvPr/>
        </p:nvSpPr>
        <p:spPr>
          <a:xfrm>
            <a:off x="471400" y="1632856"/>
            <a:ext cx="3847508" cy="824593"/>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3200" b="1" kern="1200">
                <a:solidFill>
                  <a:schemeClr val="bg1"/>
                </a:solidFill>
                <a:latin typeface="Arial" panose="020B0604020202020204" pitchFamily="34" charset="0"/>
                <a:ea typeface="+mj-ea"/>
                <a:cs typeface="Arial" panose="020B0604020202020204" pitchFamily="34" charset="0"/>
              </a:defRPr>
            </a:lvl1pPr>
          </a:lstStyle>
          <a:p>
            <a:r>
              <a:rPr lang="en-GB" dirty="0"/>
              <a:t>IPO YouTube Channel</a:t>
            </a:r>
          </a:p>
          <a:p>
            <a:endParaRPr lang="en-GB" dirty="0"/>
          </a:p>
        </p:txBody>
      </p:sp>
      <p:sp>
        <p:nvSpPr>
          <p:cNvPr id="8" name="Title 1">
            <a:extLst>
              <a:ext uri="{FF2B5EF4-FFF2-40B4-BE49-F238E27FC236}">
                <a16:creationId xmlns:a16="http://schemas.microsoft.com/office/drawing/2014/main" id="{63219F68-DD88-4CE1-8841-B917DCB634B7}"/>
              </a:ext>
            </a:extLst>
          </p:cNvPr>
          <p:cNvSpPr txBox="1">
            <a:spLocks/>
          </p:cNvSpPr>
          <p:nvPr/>
        </p:nvSpPr>
        <p:spPr>
          <a:xfrm>
            <a:off x="361180" y="2281918"/>
            <a:ext cx="3847508" cy="824593"/>
          </a:xfrm>
          <a:prstGeom prst="rect">
            <a:avLst/>
          </a:prstGeom>
        </p:spPr>
        <p:txBody>
          <a:bodyPr vert="horz" lIns="91440" tIns="45720" rIns="91440" bIns="45720" rtlCol="0" anchor="ctr">
            <a:normAutofit fontScale="55000" lnSpcReduction="20000"/>
          </a:bodyPr>
          <a:lstStyle>
            <a:lvl1pPr algn="l" defTabSz="914400" rtl="0" eaLnBrk="1" latinLnBrk="0" hangingPunct="1">
              <a:lnSpc>
                <a:spcPct val="90000"/>
              </a:lnSpc>
              <a:spcBef>
                <a:spcPct val="0"/>
              </a:spcBef>
              <a:buNone/>
              <a:defRPr sz="3200" b="1" kern="1200">
                <a:solidFill>
                  <a:schemeClr val="bg1"/>
                </a:solidFill>
                <a:latin typeface="Arial" panose="020B0604020202020204" pitchFamily="34" charset="0"/>
                <a:ea typeface="+mj-ea"/>
                <a:cs typeface="Arial" panose="020B0604020202020204" pitchFamily="34" charset="0"/>
              </a:defRPr>
            </a:lvl1pPr>
          </a:lstStyle>
          <a:p>
            <a:endParaRPr lang="en-GB" dirty="0"/>
          </a:p>
          <a:p>
            <a:endParaRPr lang="en-GB" dirty="0"/>
          </a:p>
          <a:p>
            <a:r>
              <a:rPr lang="en-GB" dirty="0"/>
              <a:t>www.youtube.com/user/ipogovuk</a:t>
            </a:r>
          </a:p>
          <a:p>
            <a:endParaRPr lang="en-GB" dirty="0"/>
          </a:p>
          <a:p>
            <a:endParaRPr lang="en-GB" dirty="0"/>
          </a:p>
          <a:p>
            <a:endParaRPr lang="en-GB" dirty="0"/>
          </a:p>
        </p:txBody>
      </p:sp>
    </p:spTree>
    <p:extLst>
      <p:ext uri="{BB962C8B-B14F-4D97-AF65-F5344CB8AC3E}">
        <p14:creationId xmlns:p14="http://schemas.microsoft.com/office/powerpoint/2010/main" val="21959555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5A9202-E5F5-48B9-8885-2F008863EEFF}"/>
              </a:ext>
            </a:extLst>
          </p:cNvPr>
          <p:cNvSpPr>
            <a:spLocks noGrp="1"/>
          </p:cNvSpPr>
          <p:nvPr>
            <p:ph type="title"/>
          </p:nvPr>
        </p:nvSpPr>
        <p:spPr/>
        <p:txBody>
          <a:bodyPr/>
          <a:lstStyle/>
          <a:p>
            <a:r>
              <a:rPr lang="en-GB" dirty="0"/>
              <a:t>Crackingideas.com</a:t>
            </a:r>
          </a:p>
        </p:txBody>
      </p:sp>
      <p:pic>
        <p:nvPicPr>
          <p:cNvPr id="4" name="Content Placeholder 3">
            <a:extLst>
              <a:ext uri="{FF2B5EF4-FFF2-40B4-BE49-F238E27FC236}">
                <a16:creationId xmlns:a16="http://schemas.microsoft.com/office/drawing/2014/main" id="{4D619D8A-6294-48B8-A5B8-1E7E93F9E898}"/>
              </a:ext>
            </a:extLst>
          </p:cNvPr>
          <p:cNvPicPr>
            <a:picLocks noGrp="1"/>
          </p:cNvPicPr>
          <p:nvPr>
            <p:ph idx="1"/>
          </p:nvPr>
        </p:nvPicPr>
        <p:blipFill rotWithShape="1">
          <a:blip r:embed="rId3"/>
          <a:srcRect l="10431" t="29837" r="30245" b="29626"/>
          <a:stretch/>
        </p:blipFill>
        <p:spPr bwMode="auto">
          <a:xfrm>
            <a:off x="571500" y="2225675"/>
            <a:ext cx="10625628" cy="395128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2404004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4CE191-87FE-49F5-870F-2CE70C8CD83D}"/>
              </a:ext>
            </a:extLst>
          </p:cNvPr>
          <p:cNvSpPr>
            <a:spLocks noGrp="1"/>
          </p:cNvSpPr>
          <p:nvPr>
            <p:ph type="title"/>
          </p:nvPr>
        </p:nvSpPr>
        <p:spPr/>
        <p:txBody>
          <a:bodyPr/>
          <a:lstStyle/>
          <a:p>
            <a:r>
              <a:rPr lang="en-GB" dirty="0"/>
              <a:t>3 key points</a:t>
            </a:r>
          </a:p>
        </p:txBody>
      </p:sp>
      <p:sp>
        <p:nvSpPr>
          <p:cNvPr id="3" name="Content Placeholder 2">
            <a:extLst>
              <a:ext uri="{FF2B5EF4-FFF2-40B4-BE49-F238E27FC236}">
                <a16:creationId xmlns:a16="http://schemas.microsoft.com/office/drawing/2014/main" id="{531A5BFC-D77D-4D62-A5D6-6F443B43F0BD}"/>
              </a:ext>
            </a:extLst>
          </p:cNvPr>
          <p:cNvSpPr>
            <a:spLocks noGrp="1"/>
          </p:cNvSpPr>
          <p:nvPr>
            <p:ph idx="1"/>
          </p:nvPr>
        </p:nvSpPr>
        <p:spPr/>
        <p:txBody>
          <a:bodyPr/>
          <a:lstStyle/>
          <a:p>
            <a:r>
              <a:rPr lang="en-GB" dirty="0"/>
              <a:t>1. Remember audience, language and tailoring</a:t>
            </a:r>
          </a:p>
          <a:p>
            <a:r>
              <a:rPr lang="en-GB" dirty="0"/>
              <a:t>2. Use everyday examples to bring to life</a:t>
            </a:r>
          </a:p>
          <a:p>
            <a:r>
              <a:rPr lang="en-GB" dirty="0"/>
              <a:t>3. Keep it short/bitesize chunks</a:t>
            </a:r>
          </a:p>
          <a:p>
            <a:endParaRPr lang="en-GB" dirty="0"/>
          </a:p>
        </p:txBody>
      </p:sp>
      <p:pic>
        <p:nvPicPr>
          <p:cNvPr id="4" name="Picture 3">
            <a:extLst>
              <a:ext uri="{FF2B5EF4-FFF2-40B4-BE49-F238E27FC236}">
                <a16:creationId xmlns:a16="http://schemas.microsoft.com/office/drawing/2014/main" id="{2B7F018D-BCA9-45E8-85B8-856187812E57}"/>
              </a:ext>
            </a:extLst>
          </p:cNvPr>
          <p:cNvPicPr>
            <a:picLocks noChangeAspect="1"/>
          </p:cNvPicPr>
          <p:nvPr/>
        </p:nvPicPr>
        <p:blipFill>
          <a:blip r:embed="rId3"/>
          <a:stretch>
            <a:fillRect/>
          </a:stretch>
        </p:blipFill>
        <p:spPr>
          <a:xfrm>
            <a:off x="8906318" y="1814408"/>
            <a:ext cx="3029421" cy="3561074"/>
          </a:xfrm>
          <a:prstGeom prst="rect">
            <a:avLst/>
          </a:prstGeom>
        </p:spPr>
      </p:pic>
      <p:pic>
        <p:nvPicPr>
          <p:cNvPr id="5" name="Picture 4">
            <a:extLst>
              <a:ext uri="{FF2B5EF4-FFF2-40B4-BE49-F238E27FC236}">
                <a16:creationId xmlns:a16="http://schemas.microsoft.com/office/drawing/2014/main" id="{8FC1FB18-A4FD-4560-A896-8EEFE245C60F}"/>
              </a:ext>
            </a:extLst>
          </p:cNvPr>
          <p:cNvPicPr>
            <a:picLocks noChangeAspect="1"/>
          </p:cNvPicPr>
          <p:nvPr/>
        </p:nvPicPr>
        <p:blipFill>
          <a:blip r:embed="rId4"/>
          <a:stretch>
            <a:fillRect/>
          </a:stretch>
        </p:blipFill>
        <p:spPr>
          <a:xfrm>
            <a:off x="4094826" y="4892646"/>
            <a:ext cx="4484536" cy="1515773"/>
          </a:xfrm>
          <a:prstGeom prst="rect">
            <a:avLst/>
          </a:prstGeom>
        </p:spPr>
      </p:pic>
      <p:pic>
        <p:nvPicPr>
          <p:cNvPr id="6" name="Picture 5">
            <a:extLst>
              <a:ext uri="{FF2B5EF4-FFF2-40B4-BE49-F238E27FC236}">
                <a16:creationId xmlns:a16="http://schemas.microsoft.com/office/drawing/2014/main" id="{AA0DBEE2-DE14-4655-8EA2-024AFAB5AE97}"/>
              </a:ext>
            </a:extLst>
          </p:cNvPr>
          <p:cNvPicPr>
            <a:picLocks noChangeAspect="1"/>
          </p:cNvPicPr>
          <p:nvPr/>
        </p:nvPicPr>
        <p:blipFill>
          <a:blip r:embed="rId5"/>
          <a:stretch>
            <a:fillRect/>
          </a:stretch>
        </p:blipFill>
        <p:spPr>
          <a:xfrm>
            <a:off x="1253958" y="3738323"/>
            <a:ext cx="1743627" cy="2040005"/>
          </a:xfrm>
          <a:prstGeom prst="rect">
            <a:avLst/>
          </a:prstGeom>
        </p:spPr>
      </p:pic>
      <p:pic>
        <p:nvPicPr>
          <p:cNvPr id="7" name="Picture 6">
            <a:extLst>
              <a:ext uri="{FF2B5EF4-FFF2-40B4-BE49-F238E27FC236}">
                <a16:creationId xmlns:a16="http://schemas.microsoft.com/office/drawing/2014/main" id="{BDD94B12-C6E8-4915-9667-9F7E5081B804}"/>
              </a:ext>
            </a:extLst>
          </p:cNvPr>
          <p:cNvPicPr>
            <a:picLocks noChangeAspect="1"/>
          </p:cNvPicPr>
          <p:nvPr/>
        </p:nvPicPr>
        <p:blipFill>
          <a:blip r:embed="rId6"/>
          <a:stretch>
            <a:fillRect/>
          </a:stretch>
        </p:blipFill>
        <p:spPr>
          <a:xfrm>
            <a:off x="6642899" y="449581"/>
            <a:ext cx="2263419" cy="2920541"/>
          </a:xfrm>
          <a:prstGeom prst="rect">
            <a:avLst/>
          </a:prstGeom>
        </p:spPr>
      </p:pic>
    </p:spTree>
    <p:extLst>
      <p:ext uri="{BB962C8B-B14F-4D97-AF65-F5344CB8AC3E}">
        <p14:creationId xmlns:p14="http://schemas.microsoft.com/office/powerpoint/2010/main" val="2784315795"/>
      </p:ext>
    </p:extLst>
  </p:cSld>
  <p:clrMapOvr>
    <a:masterClrMapping/>
  </p:clrMapOvr>
</p:sld>
</file>

<file path=ppt/theme/theme1.xml><?xml version="1.0" encoding="utf-8"?>
<a:theme xmlns:a="http://schemas.openxmlformats.org/drawingml/2006/main" name="IPO-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F370CEE3-F73A-45E1-AAF2-E88984D89E80}" vid="{E071AC33-E4D9-4815-9EFF-9E3F6D52B38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05ED06691F0DB4B93459B5A83C2C6C8" ma:contentTypeVersion="13" ma:contentTypeDescription="Create a new document." ma:contentTypeScope="" ma:versionID="b318ebb5e0161b0571f376f5eec2e80c">
  <xsd:schema xmlns:xsd="http://www.w3.org/2001/XMLSchema" xmlns:xs="http://www.w3.org/2001/XMLSchema" xmlns:p="http://schemas.microsoft.com/office/2006/metadata/properties" xmlns:ns3="2044ec54-0d92-4a90-94fe-ae11b6a0dbd1" xmlns:ns4="ad7df750-f767-445c-b67d-ca4acfe14292" targetNamespace="http://schemas.microsoft.com/office/2006/metadata/properties" ma:root="true" ma:fieldsID="24d86f16d837adfc57bc31e46790a68a" ns3:_="" ns4:_="">
    <xsd:import namespace="2044ec54-0d92-4a90-94fe-ae11b6a0dbd1"/>
    <xsd:import namespace="ad7df750-f767-445c-b67d-ca4acfe14292"/>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GenerationTime" minOccurs="0"/>
                <xsd:element ref="ns4:MediaServiceEventHashCode" minOccurs="0"/>
                <xsd:element ref="ns4:MediaServiceAutoKeyPoints" minOccurs="0"/>
                <xsd:element ref="ns4:MediaServiceKeyPoints" minOccurs="0"/>
                <xsd:element ref="ns4:MediaServiceLocation" minOccurs="0"/>
                <xsd:element ref="ns4: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044ec54-0d92-4a90-94fe-ae11b6a0dbd1"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d7df750-f767-445c-b67d-ca4acfe14292"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84F503A-DF73-44CC-87F5-48429A28DC85}">
  <ds:schemaRef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2044ec54-0d92-4a90-94fe-ae11b6a0dbd1"/>
    <ds:schemaRef ds:uri="http://schemas.microsoft.com/office/infopath/2007/PartnerControls"/>
    <ds:schemaRef ds:uri="ad7df750-f767-445c-b67d-ca4acfe14292"/>
    <ds:schemaRef ds:uri="http://www.w3.org/XML/1998/namespace"/>
    <ds:schemaRef ds:uri="http://purl.org/dc/dcmitype/"/>
  </ds:schemaRefs>
</ds:datastoreItem>
</file>

<file path=customXml/itemProps2.xml><?xml version="1.0" encoding="utf-8"?>
<ds:datastoreItem xmlns:ds="http://schemas.openxmlformats.org/officeDocument/2006/customXml" ds:itemID="{66DE9D0C-55C3-4774-8416-4B1DF91C7C43}">
  <ds:schemaRefs>
    <ds:schemaRef ds:uri="http://schemas.microsoft.com/sharepoint/v3/contenttype/forms"/>
  </ds:schemaRefs>
</ds:datastoreItem>
</file>

<file path=customXml/itemProps3.xml><?xml version="1.0" encoding="utf-8"?>
<ds:datastoreItem xmlns:ds="http://schemas.openxmlformats.org/officeDocument/2006/customXml" ds:itemID="{BA1BCA4C-D24A-423B-8602-0DF92281ABB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044ec54-0d92-4a90-94fe-ae11b6a0dbd1"/>
    <ds:schemaRef ds:uri="ad7df750-f767-445c-b67d-ca4acfe1429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blank</Template>
  <TotalTime>15192</TotalTime>
  <Words>201</Words>
  <Application>Microsoft Office PowerPoint</Application>
  <PresentationFormat>Widescreen</PresentationFormat>
  <Paragraphs>36</Paragraphs>
  <Slides>6</Slides>
  <Notes>6</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6</vt:i4>
      </vt:variant>
    </vt:vector>
  </HeadingPairs>
  <TitlesOfParts>
    <vt:vector size="9" baseType="lpstr">
      <vt:lpstr>Arial</vt:lpstr>
      <vt:lpstr>Calibri</vt:lpstr>
      <vt:lpstr>IPO-Theme</vt:lpstr>
      <vt:lpstr>IPO resources for universities</vt:lpstr>
      <vt:lpstr>We want everyone to understand that IP matters</vt:lpstr>
      <vt:lpstr>IP Support Platform</vt:lpstr>
      <vt:lpstr>Crackingideas.com</vt:lpstr>
      <vt:lpstr>Crackingideas.com</vt:lpstr>
      <vt:lpstr>3 key points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Online, Ontrack: IP Education</dc:title>
  <dc:creator>Lisa Redman</dc:creator>
  <cp:lastModifiedBy>Andrea Brewster</cp:lastModifiedBy>
  <cp:revision>33</cp:revision>
  <dcterms:created xsi:type="dcterms:W3CDTF">2020-07-07T12:53:55Z</dcterms:created>
  <dcterms:modified xsi:type="dcterms:W3CDTF">2020-11-19T12:40:33Z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0x010100805ED06691F0DB4B93459B5A83C2C6C8</vt:lpwstr>
  </property>
</Properties>
</file>