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33"/>
  </p:notesMasterIdLst>
  <p:handoutMasterIdLst>
    <p:handoutMasterId r:id="rId34"/>
  </p:handoutMasterIdLst>
  <p:sldIdLst>
    <p:sldId id="741" r:id="rId3"/>
    <p:sldId id="347" r:id="rId4"/>
    <p:sldId id="542" r:id="rId5"/>
    <p:sldId id="597" r:id="rId6"/>
    <p:sldId id="729" r:id="rId7"/>
    <p:sldId id="730" r:id="rId8"/>
    <p:sldId id="737" r:id="rId9"/>
    <p:sldId id="731" r:id="rId10"/>
    <p:sldId id="596" r:id="rId11"/>
    <p:sldId id="598" r:id="rId12"/>
    <p:sldId id="738" r:id="rId13"/>
    <p:sldId id="743" r:id="rId14"/>
    <p:sldId id="744" r:id="rId15"/>
    <p:sldId id="766" r:id="rId16"/>
    <p:sldId id="765" r:id="rId17"/>
    <p:sldId id="746" r:id="rId18"/>
    <p:sldId id="747" r:id="rId19"/>
    <p:sldId id="755" r:id="rId20"/>
    <p:sldId id="748" r:id="rId21"/>
    <p:sldId id="749" r:id="rId22"/>
    <p:sldId id="750" r:id="rId23"/>
    <p:sldId id="756" r:id="rId24"/>
    <p:sldId id="751" r:id="rId25"/>
    <p:sldId id="758" r:id="rId26"/>
    <p:sldId id="759" r:id="rId27"/>
    <p:sldId id="757" r:id="rId28"/>
    <p:sldId id="760" r:id="rId29"/>
    <p:sldId id="752" r:id="rId30"/>
    <p:sldId id="762" r:id="rId31"/>
    <p:sldId id="763" r:id="rId32"/>
  </p:sldIdLst>
  <p:sldSz cx="12192000" cy="6858000"/>
  <p:notesSz cx="7102475" cy="9388475"/>
  <p:defaultTextStyle>
    <a:defPPr>
      <a:defRPr lang="en-US"/>
    </a:defPPr>
    <a:lvl1pPr marL="0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56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84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712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654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566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80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95" algn="l" defTabSz="9138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7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r">
              <a:defRPr sz="1200"/>
            </a:lvl1pPr>
          </a:lstStyle>
          <a:p>
            <a:fld id="{FE7DB67A-CD4D-4973-B152-326E87247DF9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r">
              <a:defRPr sz="1200"/>
            </a:lvl1pPr>
          </a:lstStyle>
          <a:p>
            <a:fld id="{BBC4F7E9-BA78-4BDA-8C70-C6F92C8C8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42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r">
              <a:defRPr sz="1200"/>
            </a:lvl1pPr>
          </a:lstStyle>
          <a:p>
            <a:fld id="{CE19AFCF-A9BD-42DD-BD5E-F39E41885B8E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2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1" tIns="47115" rIns="94231" bIns="471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31" tIns="47115" rIns="94231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r">
              <a:defRPr sz="1200"/>
            </a:lvl1pPr>
          </a:lstStyle>
          <a:p>
            <a:fld id="{D9623E7F-853D-4122-B5B1-32E82EA4A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6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56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84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712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54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66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80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95" algn="l" defTabSz="9138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constantly worrying about keeping aspects of themselves hidden. If you’re worrying about people finding out you’re gay, or that you’ve suffered from depression; if you’re working extra hard to prove yourself because you’re the only woman or the only person of </a:t>
            </a:r>
            <a:r>
              <a:rPr lang="en-US" dirty="0" err="1"/>
              <a:t>colour</a:t>
            </a:r>
            <a:r>
              <a:rPr lang="en-US" dirty="0"/>
              <a:t> and people are viewing you with suspicion, how can you perform at your best?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23E7F-853D-4122-B5B1-32E82EA4A2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36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constantly worrying about keeping aspects of themselves hidden. If you’re worrying about people finding out you’re gay, or that you’ve suffered from depression; if you’re working extra hard to prove yourself because you’re the only woman or the only person of </a:t>
            </a:r>
            <a:r>
              <a:rPr lang="en-US" dirty="0" err="1"/>
              <a:t>colour</a:t>
            </a:r>
            <a:r>
              <a:rPr lang="en-US" dirty="0"/>
              <a:t> and people are viewing you with suspicion, how can you perform at your best?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23E7F-853D-4122-B5B1-32E82EA4A2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00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15" indent="0" algn="ctr">
              <a:buNone/>
              <a:defRPr sz="2000"/>
            </a:lvl2pPr>
            <a:lvl3pPr marL="913856" indent="0" algn="ctr">
              <a:buNone/>
              <a:defRPr sz="1900"/>
            </a:lvl3pPr>
            <a:lvl4pPr marL="1370784" indent="0" algn="ctr">
              <a:buNone/>
              <a:defRPr sz="1600"/>
            </a:lvl4pPr>
            <a:lvl5pPr marL="1827712" indent="0" algn="ctr">
              <a:buNone/>
              <a:defRPr sz="1600"/>
            </a:lvl5pPr>
            <a:lvl6pPr marL="2284654" indent="0" algn="ctr">
              <a:buNone/>
              <a:defRPr sz="1600"/>
            </a:lvl6pPr>
            <a:lvl7pPr marL="2741566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3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6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8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4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15" indent="0" algn="ctr">
              <a:buNone/>
              <a:defRPr sz="2000"/>
            </a:lvl2pPr>
            <a:lvl3pPr marL="913856" indent="0" algn="ctr">
              <a:buNone/>
              <a:defRPr sz="1900"/>
            </a:lvl3pPr>
            <a:lvl4pPr marL="1370784" indent="0" algn="ctr">
              <a:buNone/>
              <a:defRPr sz="1600"/>
            </a:lvl4pPr>
            <a:lvl5pPr marL="1827712" indent="0" algn="ctr">
              <a:buNone/>
              <a:defRPr sz="1600"/>
            </a:lvl5pPr>
            <a:lvl6pPr marL="2284654" indent="0" algn="ctr">
              <a:buNone/>
              <a:defRPr sz="1600"/>
            </a:lvl6pPr>
            <a:lvl7pPr marL="2741566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3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9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4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56" indent="0">
              <a:buNone/>
              <a:defRPr sz="1900" b="1"/>
            </a:lvl3pPr>
            <a:lvl4pPr marL="1370784" indent="0">
              <a:buNone/>
              <a:defRPr sz="1600" b="1"/>
            </a:lvl4pPr>
            <a:lvl5pPr marL="1827712" indent="0">
              <a:buNone/>
              <a:defRPr sz="1600" b="1"/>
            </a:lvl5pPr>
            <a:lvl6pPr marL="2284654" indent="0">
              <a:buNone/>
              <a:defRPr sz="1600" b="1"/>
            </a:lvl6pPr>
            <a:lvl7pPr marL="2741566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3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56" indent="0">
              <a:buNone/>
              <a:defRPr sz="1900" b="1"/>
            </a:lvl3pPr>
            <a:lvl4pPr marL="1370784" indent="0">
              <a:buNone/>
              <a:defRPr sz="1600" b="1"/>
            </a:lvl4pPr>
            <a:lvl5pPr marL="1827712" indent="0">
              <a:buNone/>
              <a:defRPr sz="1600" b="1"/>
            </a:lvl5pPr>
            <a:lvl6pPr marL="2284654" indent="0">
              <a:buNone/>
              <a:defRPr sz="1600" b="1"/>
            </a:lvl6pPr>
            <a:lvl7pPr marL="2741566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3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7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28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15" indent="0">
              <a:buNone/>
              <a:defRPr sz="1500"/>
            </a:lvl2pPr>
            <a:lvl3pPr marL="913856" indent="0">
              <a:buNone/>
              <a:defRPr sz="1200"/>
            </a:lvl3pPr>
            <a:lvl4pPr marL="1370784" indent="0">
              <a:buNone/>
              <a:defRPr sz="1100"/>
            </a:lvl4pPr>
            <a:lvl5pPr marL="1827712" indent="0">
              <a:buNone/>
              <a:defRPr sz="1100"/>
            </a:lvl5pPr>
            <a:lvl6pPr marL="2284654" indent="0">
              <a:buNone/>
              <a:defRPr sz="1100"/>
            </a:lvl6pPr>
            <a:lvl7pPr marL="2741566" indent="0">
              <a:buNone/>
              <a:defRPr sz="1100"/>
            </a:lvl7pPr>
            <a:lvl8pPr marL="3198480" indent="0">
              <a:buNone/>
              <a:defRPr sz="1100"/>
            </a:lvl8pPr>
            <a:lvl9pPr marL="365539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49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56" indent="0">
              <a:buNone/>
              <a:defRPr sz="2400"/>
            </a:lvl3pPr>
            <a:lvl4pPr marL="1370784" indent="0">
              <a:buNone/>
              <a:defRPr sz="2000"/>
            </a:lvl4pPr>
            <a:lvl5pPr marL="1827712" indent="0">
              <a:buNone/>
              <a:defRPr sz="2000"/>
            </a:lvl5pPr>
            <a:lvl6pPr marL="2284654" indent="0">
              <a:buNone/>
              <a:defRPr sz="2000"/>
            </a:lvl6pPr>
            <a:lvl7pPr marL="2741566" indent="0">
              <a:buNone/>
              <a:defRPr sz="2000"/>
            </a:lvl7pPr>
            <a:lvl8pPr marL="3198480" indent="0">
              <a:buNone/>
              <a:defRPr sz="2000"/>
            </a:lvl8pPr>
            <a:lvl9pPr marL="365539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15" indent="0">
              <a:buNone/>
              <a:defRPr sz="1500"/>
            </a:lvl2pPr>
            <a:lvl3pPr marL="913856" indent="0">
              <a:buNone/>
              <a:defRPr sz="1200"/>
            </a:lvl3pPr>
            <a:lvl4pPr marL="1370784" indent="0">
              <a:buNone/>
              <a:defRPr sz="1100"/>
            </a:lvl4pPr>
            <a:lvl5pPr marL="1827712" indent="0">
              <a:buNone/>
              <a:defRPr sz="1100"/>
            </a:lvl5pPr>
            <a:lvl6pPr marL="2284654" indent="0">
              <a:buNone/>
              <a:defRPr sz="1100"/>
            </a:lvl6pPr>
            <a:lvl7pPr marL="2741566" indent="0">
              <a:buNone/>
              <a:defRPr sz="1100"/>
            </a:lvl7pPr>
            <a:lvl8pPr marL="3198480" indent="0">
              <a:buNone/>
              <a:defRPr sz="1100"/>
            </a:lvl8pPr>
            <a:lvl9pPr marL="365539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7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6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6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0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56" indent="0">
              <a:buNone/>
              <a:defRPr sz="1900" b="1"/>
            </a:lvl3pPr>
            <a:lvl4pPr marL="1370784" indent="0">
              <a:buNone/>
              <a:defRPr sz="1600" b="1"/>
            </a:lvl4pPr>
            <a:lvl5pPr marL="1827712" indent="0">
              <a:buNone/>
              <a:defRPr sz="1600" b="1"/>
            </a:lvl5pPr>
            <a:lvl6pPr marL="2284654" indent="0">
              <a:buNone/>
              <a:defRPr sz="1600" b="1"/>
            </a:lvl6pPr>
            <a:lvl7pPr marL="2741566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3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56" indent="0">
              <a:buNone/>
              <a:defRPr sz="1900" b="1"/>
            </a:lvl3pPr>
            <a:lvl4pPr marL="1370784" indent="0">
              <a:buNone/>
              <a:defRPr sz="1600" b="1"/>
            </a:lvl4pPr>
            <a:lvl5pPr marL="1827712" indent="0">
              <a:buNone/>
              <a:defRPr sz="1600" b="1"/>
            </a:lvl5pPr>
            <a:lvl6pPr marL="2284654" indent="0">
              <a:buNone/>
              <a:defRPr sz="1600" b="1"/>
            </a:lvl6pPr>
            <a:lvl7pPr marL="2741566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3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3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88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2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15" indent="0">
              <a:buNone/>
              <a:defRPr sz="1500"/>
            </a:lvl2pPr>
            <a:lvl3pPr marL="913856" indent="0">
              <a:buNone/>
              <a:defRPr sz="1200"/>
            </a:lvl3pPr>
            <a:lvl4pPr marL="1370784" indent="0">
              <a:buNone/>
              <a:defRPr sz="1100"/>
            </a:lvl4pPr>
            <a:lvl5pPr marL="1827712" indent="0">
              <a:buNone/>
              <a:defRPr sz="1100"/>
            </a:lvl5pPr>
            <a:lvl6pPr marL="2284654" indent="0">
              <a:buNone/>
              <a:defRPr sz="1100"/>
            </a:lvl6pPr>
            <a:lvl7pPr marL="2741566" indent="0">
              <a:buNone/>
              <a:defRPr sz="1100"/>
            </a:lvl7pPr>
            <a:lvl8pPr marL="3198480" indent="0">
              <a:buNone/>
              <a:defRPr sz="1100"/>
            </a:lvl8pPr>
            <a:lvl9pPr marL="365539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0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56" indent="0">
              <a:buNone/>
              <a:defRPr sz="2400"/>
            </a:lvl3pPr>
            <a:lvl4pPr marL="1370784" indent="0">
              <a:buNone/>
              <a:defRPr sz="2000"/>
            </a:lvl4pPr>
            <a:lvl5pPr marL="1827712" indent="0">
              <a:buNone/>
              <a:defRPr sz="2000"/>
            </a:lvl5pPr>
            <a:lvl6pPr marL="2284654" indent="0">
              <a:buNone/>
              <a:defRPr sz="2000"/>
            </a:lvl6pPr>
            <a:lvl7pPr marL="2741566" indent="0">
              <a:buNone/>
              <a:defRPr sz="2000"/>
            </a:lvl7pPr>
            <a:lvl8pPr marL="3198480" indent="0">
              <a:buNone/>
              <a:defRPr sz="2000"/>
            </a:lvl8pPr>
            <a:lvl9pPr marL="365539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15" indent="0">
              <a:buNone/>
              <a:defRPr sz="1500"/>
            </a:lvl2pPr>
            <a:lvl3pPr marL="913856" indent="0">
              <a:buNone/>
              <a:defRPr sz="1200"/>
            </a:lvl3pPr>
            <a:lvl4pPr marL="1370784" indent="0">
              <a:buNone/>
              <a:defRPr sz="1100"/>
            </a:lvl4pPr>
            <a:lvl5pPr marL="1827712" indent="0">
              <a:buNone/>
              <a:defRPr sz="1100"/>
            </a:lvl5pPr>
            <a:lvl6pPr marL="2284654" indent="0">
              <a:buNone/>
              <a:defRPr sz="1100"/>
            </a:lvl6pPr>
            <a:lvl7pPr marL="2741566" indent="0">
              <a:buNone/>
              <a:defRPr sz="1100"/>
            </a:lvl7pPr>
            <a:lvl8pPr marL="3198480" indent="0">
              <a:buNone/>
              <a:defRPr sz="1100"/>
            </a:lvl8pPr>
            <a:lvl9pPr marL="365539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CC4C-80A5-430A-A9A8-7B94A7537C7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4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92" tIns="45718" rIns="91392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92" tIns="45718" rIns="9139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92" tIns="45718" rIns="9139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92" tIns="45718" rIns="9139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92" tIns="45718" rIns="9139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BD92-873C-4E0A-8A8C-3D9ECAB2A96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8E151-A946-4F83-A1E0-1F80EC7065F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72603" y="512749"/>
            <a:ext cx="146316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8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72" indent="-228472" algn="l" defTabSz="9138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14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26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0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55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6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24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52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94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6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4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12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54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66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95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92" tIns="45718" rIns="91392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92" tIns="45718" rIns="9139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92" tIns="45718" rIns="9139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CC4C-80A5-430A-A9A8-7B94A7537C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92" tIns="45718" rIns="9139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92" tIns="45718" rIns="9139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BD92-873C-4E0A-8A8C-3D9ECAB2A9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6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38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72" indent="-228472" algn="l" defTabSz="9138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14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26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0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55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6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24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52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94" indent="-228472" algn="l" defTabSz="9138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6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4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12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54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66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95" algn="l" defTabSz="9138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careers-in-ideas-initiative/?viewAsMember=tru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https://www.instagram.com/careersinideas/" TargetMode="External"/><Relationship Id="rId4" Type="http://schemas.openxmlformats.org/officeDocument/2006/relationships/hyperlink" Target="https://twitter.com/CareersInIdea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ipinclusive.org.uk/careers-in-ideas/summer-of-ip-2023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ipinclusive.org.uk/careers-in-ideas/summer-of-ip-2023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ipinclusiveevents@gmail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ipinclusive.org.uk/wp-content/uploads/2023/03/230208-summer-of-ip-activity-provider-guidelines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pinclusive.org.uk/the-ip-inclusive-senior-leaders-pledge/" TargetMode="External"/><Relationship Id="rId2" Type="http://schemas.openxmlformats.org/officeDocument/2006/relationships/hyperlink" Target="https://ipinclusive.org.uk/about/our-charter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inideas.org.uk/" TargetMode="External"/><Relationship Id="rId2" Type="http://schemas.openxmlformats.org/officeDocument/2006/relationships/hyperlink" Target="https://ipinclusive.org.uk/careers-in-ideas-mentoring-hub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contactipinclusive@gmail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pinclusive.org.uk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inideas.org.uk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7" y="1532289"/>
            <a:ext cx="5098628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100" b="1" i="1" dirty="0">
                <a:solidFill>
                  <a:schemeClr val="bg1"/>
                </a:solidFill>
              </a:rPr>
              <a:t>Summer of IP </a:t>
            </a:r>
            <a:r>
              <a:rPr lang="en-GB" sz="5100" b="1" dirty="0">
                <a:solidFill>
                  <a:schemeClr val="bg1"/>
                </a:solidFill>
              </a:rPr>
              <a:t>and Careers in Ideas</a:t>
            </a:r>
            <a:br>
              <a:rPr lang="en-GB" sz="5100" b="1" dirty="0">
                <a:solidFill>
                  <a:schemeClr val="bg1"/>
                </a:solidFill>
              </a:rPr>
            </a:br>
            <a:r>
              <a:rPr lang="en-GB" sz="5100" b="1" dirty="0">
                <a:solidFill>
                  <a:schemeClr val="bg1"/>
                </a:solidFill>
              </a:rPr>
              <a:t> – an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985785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Andrea Brewster OBE (she/her)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Lead Executive Officer, IP Inclusive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June 2023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7239F-A05A-439F-A4FE-E44EB8F7D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74" y="3429000"/>
            <a:ext cx="1969179" cy="2170364"/>
          </a:xfrm>
          <a:prstGeom prst="rect">
            <a:avLst/>
          </a:prstGeom>
        </p:spPr>
      </p:pic>
      <p:pic>
        <p:nvPicPr>
          <p:cNvPr id="6" name="Picture 5" descr="A picture containing dish&#10;&#10;Description automatically generated">
            <a:extLst>
              <a:ext uri="{FF2B5EF4-FFF2-40B4-BE49-F238E27FC236}">
                <a16:creationId xmlns:a16="http://schemas.microsoft.com/office/drawing/2014/main" id="{F004EB4E-FEF8-C56C-CD1B-92D7182EB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8" y="769993"/>
            <a:ext cx="3618610" cy="24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How we’re run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4064363"/>
            <a:ext cx="5130801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Run by a “task force” of IP professionals from a range of roles, career levels and professional backgrounds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All volunteers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5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LinkedIn: </a:t>
            </a:r>
            <a:r>
              <a:rPr lang="en-US" sz="2200" dirty="0">
                <a:latin typeface="Calibri" panose="020F0502020204030204"/>
                <a:hlinkClick r:id="rId3"/>
              </a:rPr>
              <a:t>Careers in Ideas</a:t>
            </a:r>
            <a:r>
              <a:rPr lang="en-US" sz="2200" dirty="0">
                <a:latin typeface="Calibri" panose="020F0502020204030204"/>
              </a:rPr>
              <a:t> </a:t>
            </a:r>
            <a:r>
              <a:rPr lang="en-US" sz="1400" dirty="0">
                <a:latin typeface="Calibri" panose="020F0502020204030204"/>
              </a:rPr>
              <a:t>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Twitter: </a:t>
            </a:r>
            <a:r>
              <a:rPr lang="en-US" sz="2200" dirty="0">
                <a:latin typeface="Calibri" panose="020F0502020204030204"/>
                <a:hlinkClick r:id="rId4"/>
              </a:rPr>
              <a:t>@CareersinIdeas</a:t>
            </a:r>
            <a:endParaRPr lang="en-US" sz="2200" dirty="0">
              <a:latin typeface="Calibri" panose="020F05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Instagram: </a:t>
            </a:r>
            <a:r>
              <a:rPr lang="en-US" sz="2200" dirty="0" err="1">
                <a:latin typeface="Calibri" panose="020F0502020204030204"/>
                <a:hlinkClick r:id="rId5"/>
              </a:rPr>
              <a:t>careersinideas</a:t>
            </a:r>
            <a:endParaRPr lang="en-US" sz="2200" dirty="0"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8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Summer of IP</a:t>
            </a: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26533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A series of events and activities through the summer of 2023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Raising awareness of IP sector careers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Pre-application opportunities for a wider range of potential recruits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7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Summer of IP</a:t>
            </a: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  <a:hlinkClick r:id="rId2"/>
              </a:rPr>
              <a:t>https://ipinclusive.org.uk/careers-in-ideas/summer-of-ip-2023/</a:t>
            </a:r>
            <a:endParaRPr lang="en-US" sz="2000" dirty="0">
              <a:latin typeface="Calibri" panose="020F05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– information about all the various activities and events on offer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ish&#10;&#10;Description automatically generated">
            <a:extLst>
              <a:ext uri="{FF2B5EF4-FFF2-40B4-BE49-F238E27FC236}">
                <a16:creationId xmlns:a16="http://schemas.microsoft.com/office/drawing/2014/main" id="{8D8E77F9-4399-9C70-40EB-D07799758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599" y="365125"/>
            <a:ext cx="4778863" cy="1899912"/>
          </a:xfrm>
        </p:spPr>
        <p:txBody>
          <a:bodyPr>
            <a:normAutofit/>
          </a:bodyPr>
          <a:lstStyle/>
          <a:p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Summer of IP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: What’s in it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fontScale="92500" lnSpcReduction="2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Knowledge: 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IP is, how the IP professions work, the careers available here and which might be right for you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 into the ones that interest you, and the skills required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Experience: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working environment and the people who already have IP careers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contacts: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IP professions, and also among other people who are considering joining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Something to put in your CV/personal statement/covering letter</a:t>
            </a:r>
          </a:p>
        </p:txBody>
      </p:sp>
    </p:spTree>
    <p:extLst>
      <p:ext uri="{BB962C8B-B14F-4D97-AF65-F5344CB8AC3E}">
        <p14:creationId xmlns:p14="http://schemas.microsoft.com/office/powerpoint/2010/main" val="1016238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ish&#10;&#10;Description automatically generated">
            <a:extLst>
              <a:ext uri="{FF2B5EF4-FFF2-40B4-BE49-F238E27FC236}">
                <a16:creationId xmlns:a16="http://schemas.microsoft.com/office/drawing/2014/main" id="{8D8E77F9-4399-9C70-40EB-D07799758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600" y="365125"/>
            <a:ext cx="4622400" cy="1899912"/>
          </a:xfrm>
        </p:spPr>
        <p:txBody>
          <a:bodyPr>
            <a:normAutofit/>
          </a:bodyPr>
          <a:lstStyle/>
          <a:p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Summer of IP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: What’s in it for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Raising awareness:</a:t>
            </a:r>
          </a:p>
          <a:p>
            <a:pPr marL="742692" marR="0" lvl="1" indent="-28575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is a niche area which some people never get to hear of, or certainly too late for it to affect their career choices; we want to share what we’ve found here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Attracting a wider range of people:</a:t>
            </a:r>
          </a:p>
          <a:p>
            <a:pPr marL="742692" marR="0" lvl="1" indent="-28575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Especially from currently under-represented groups </a:t>
            </a:r>
          </a:p>
          <a:p>
            <a:pPr marL="742692" marR="0" lvl="1" indent="-28575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diverse teams perform better </a:t>
            </a:r>
          </a:p>
          <a:p>
            <a:pPr marL="285750" marR="0" lvl="0" indent="-28575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the right thing to do!</a:t>
            </a:r>
          </a:p>
          <a:p>
            <a:endParaRPr lang="en-US" sz="1700" i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7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492357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Two parts:</a:t>
            </a:r>
          </a:p>
          <a:p>
            <a:pPr marL="742692" lvl="1" indent="-285750" defTabSz="914400">
              <a:defRPr/>
            </a:pPr>
            <a:r>
              <a:rPr lang="en-US" sz="1600" dirty="0">
                <a:latin typeface="Calibri" panose="020F0502020204030204"/>
              </a:rPr>
              <a:t>General introductory events and resources from Careers in Ideas</a:t>
            </a:r>
          </a:p>
          <a:p>
            <a:pPr marL="742692" lvl="1" indent="-285750" defTabSz="914400">
              <a:defRPr/>
            </a:pPr>
            <a:r>
              <a:rPr lang="en-US" sz="1600" dirty="0">
                <a:latin typeface="Calibri" panose="020F0502020204030204"/>
              </a:rPr>
              <a:t>Opportunities from individual IP sector employers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Learning about the various careers in IP and also gaining practical experience of an IP workplace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2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Introductory events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 fontScale="85000" lnSpcReduction="10000"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Ideally, watch/attend these before you take part in any </a:t>
            </a:r>
            <a:r>
              <a:rPr lang="en-US" sz="2000" i="1" dirty="0">
                <a:latin typeface="Calibri" panose="020F0502020204030204"/>
              </a:rPr>
              <a:t>Summer of IP </a:t>
            </a:r>
            <a:r>
              <a:rPr lang="en-US" sz="2000" dirty="0">
                <a:latin typeface="Calibri" panose="020F0502020204030204"/>
              </a:rPr>
              <a:t>employer activity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The first few give background info, </a:t>
            </a:r>
            <a:r>
              <a:rPr lang="en-US" sz="2000" dirty="0" err="1">
                <a:latin typeface="Calibri" panose="020F0502020204030204"/>
              </a:rPr>
              <a:t>eg</a:t>
            </a:r>
            <a:r>
              <a:rPr lang="en-US" sz="2000" dirty="0">
                <a:latin typeface="Calibri" panose="020F0502020204030204"/>
              </a:rPr>
              <a:t> what IP is, the different types of IP and the types of career you can build here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Some broadcast live during July 2023; others pre-recorded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Recordings (and slides if appropriate) available afterwards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8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Introductory events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 fontScale="92500" lnSpcReduction="10000"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Several events and recordings focus on particular roles or working environments:</a:t>
            </a:r>
          </a:p>
          <a:p>
            <a:pPr marL="742692" lvl="1" indent="-285750" defTabSz="914400">
              <a:defRPr/>
            </a:pPr>
            <a:r>
              <a:rPr lang="en-US" sz="1600" dirty="0">
                <a:latin typeface="Calibri" panose="020F0502020204030204"/>
              </a:rPr>
              <a:t>What to expect in certain roles, the types of people they suit, different routes in, what people enjoy about them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Some will give you a chance to talk to people who are already in IP careers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Some will give you tips about how to apply for a particular type of job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3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Employer activities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 fontScale="85000" lnSpcReduction="10000"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Free activities and events from individual IP sector employers</a:t>
            </a:r>
          </a:p>
          <a:p>
            <a:pPr marL="742692" lvl="1" indent="-285750" defTabSz="914400">
              <a:defRPr/>
            </a:pPr>
            <a:r>
              <a:rPr lang="en-US" sz="1600" dirty="0" err="1">
                <a:latin typeface="Calibri" panose="020F0502020204030204"/>
              </a:rPr>
              <a:t>Eg</a:t>
            </a:r>
            <a:r>
              <a:rPr lang="en-US" sz="1600" dirty="0">
                <a:latin typeface="Calibri" panose="020F0502020204030204"/>
              </a:rPr>
              <a:t> informal drop-in chat sessions, “taster” days, work experience </a:t>
            </a:r>
          </a:p>
          <a:p>
            <a:pPr marL="742692" lvl="1" indent="-285750" defTabSz="914400">
              <a:defRPr/>
            </a:pPr>
            <a:r>
              <a:rPr lang="en-US" sz="1600" dirty="0">
                <a:latin typeface="Calibri" panose="020F0502020204030204"/>
              </a:rPr>
              <a:t>Give you a better feel for what it’s like to work in IP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More details on the </a:t>
            </a:r>
            <a:r>
              <a:rPr lang="en-US" sz="2000" i="1" dirty="0">
                <a:latin typeface="Calibri" panose="020F0502020204030204"/>
              </a:rPr>
              <a:t>Summer of IP </a:t>
            </a:r>
            <a:r>
              <a:rPr lang="en-US" sz="2000" dirty="0">
                <a:latin typeface="Calibri" panose="020F0502020204030204"/>
              </a:rPr>
              <a:t>webpage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Apply directly to the </a:t>
            </a:r>
            <a:r>
              <a:rPr lang="en-US" sz="2000" dirty="0" err="1">
                <a:latin typeface="Calibri" panose="020F0502020204030204"/>
              </a:rPr>
              <a:t>organiser</a:t>
            </a:r>
            <a:r>
              <a:rPr lang="en-US" sz="2000" dirty="0">
                <a:latin typeface="Calibri" panose="020F0502020204030204"/>
              </a:rPr>
              <a:t> of the activity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Hurry: places are limited and there are application deadlines to meet!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3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we’ll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428" y="1850334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200" dirty="0">
                <a:cs typeface="Arial" panose="020B0604020202020204" pitchFamily="34" charset="0"/>
              </a:rPr>
              <a:t>What Careers in Ideas is and what it does</a:t>
            </a:r>
          </a:p>
          <a:p>
            <a:r>
              <a:rPr lang="en-US" sz="2200" dirty="0">
                <a:cs typeface="Arial" panose="020B0604020202020204" pitchFamily="34" charset="0"/>
              </a:rPr>
              <a:t>Why it’s </a:t>
            </a:r>
            <a:r>
              <a:rPr lang="en-US" sz="2200" dirty="0" err="1">
                <a:cs typeface="Arial" panose="020B0604020202020204" pitchFamily="34" charset="0"/>
              </a:rPr>
              <a:t>organising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i="1" dirty="0">
                <a:cs typeface="Arial" panose="020B0604020202020204" pitchFamily="34" charset="0"/>
              </a:rPr>
              <a:t>Summer of IP</a:t>
            </a:r>
          </a:p>
          <a:p>
            <a:r>
              <a:rPr lang="en-US" sz="2200" dirty="0">
                <a:cs typeface="Arial" panose="020B0604020202020204" pitchFamily="34" charset="0"/>
              </a:rPr>
              <a:t>How </a:t>
            </a:r>
            <a:r>
              <a:rPr lang="en-US" sz="2200" i="1" dirty="0">
                <a:cs typeface="Arial" panose="020B0604020202020204" pitchFamily="34" charset="0"/>
              </a:rPr>
              <a:t>Summer of IP </a:t>
            </a:r>
            <a:r>
              <a:rPr lang="en-US" sz="2200" dirty="0">
                <a:cs typeface="Arial" panose="020B0604020202020204" pitchFamily="34" charset="0"/>
              </a:rPr>
              <a:t>works, what’s in store and how you can get the most out of it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Including some basic formal stuff about who’s in charge and what you can expect of them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C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A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1EC0993-2C06-9FDE-4761-2C6709B1D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86" y="2762352"/>
            <a:ext cx="1209600" cy="13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3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Keeping records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 fontScale="92500" lnSpcReduction="10000"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Make a note of everything you attend or take part in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Put it in your CV, personal statement or covering letter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If you later apply for an IP career, it will show you’ve made the effort to find out about the sector and what the work entails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Good talking point for interviews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64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Introductory events: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 lnSpcReduction="10000"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Full details via the </a:t>
            </a:r>
            <a:r>
              <a:rPr lang="en-US" sz="2000" i="1" dirty="0">
                <a:latin typeface="Calibri" panose="020F0502020204030204"/>
                <a:hlinkClick r:id="rId2"/>
              </a:rPr>
              <a:t>Summer of IP </a:t>
            </a:r>
            <a:r>
              <a:rPr lang="en-US" sz="2000" dirty="0">
                <a:latin typeface="Calibri" panose="020F0502020204030204"/>
                <a:hlinkClick r:id="rId2"/>
              </a:rPr>
              <a:t>webpage</a:t>
            </a:r>
            <a:endParaRPr lang="en-US" sz="2000" dirty="0">
              <a:latin typeface="Calibri" panose="020F0502020204030204"/>
            </a:endParaRPr>
          </a:p>
          <a:p>
            <a:pPr marL="742692" lvl="1" indent="-285750" defTabSz="914400">
              <a:defRPr/>
            </a:pPr>
            <a:r>
              <a:rPr lang="en-US" sz="1600" dirty="0">
                <a:latin typeface="Calibri" panose="020F0502020204030204"/>
              </a:rPr>
              <a:t>Registration links for live events</a:t>
            </a:r>
          </a:p>
          <a:p>
            <a:pPr marL="742692" lvl="1" indent="-285750" defTabSz="914400">
              <a:defRPr/>
            </a:pPr>
            <a:r>
              <a:rPr lang="en-US" sz="1600" dirty="0">
                <a:latin typeface="Calibri" panose="020F0502020204030204"/>
              </a:rPr>
              <a:t>Recording links when available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Intended for secondary school and university students, graduates, career changers: in fact, anyone interested in careers in IP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All free of charge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75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Introductory events: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4199431"/>
            <a:ext cx="5284252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Please ask if you have specific access requirements; we'll do what we can to help</a:t>
            </a:r>
          </a:p>
          <a:p>
            <a:pPr marL="742692" lvl="1" indent="-285750" defTabSz="914400">
              <a:defRPr/>
            </a:pPr>
            <a:r>
              <a:rPr lang="en-US" sz="1600" dirty="0">
                <a:latin typeface="Calibri" panose="020F0502020204030204"/>
              </a:rPr>
              <a:t>Email </a:t>
            </a:r>
            <a:r>
              <a:rPr lang="en-US" sz="1600" dirty="0">
                <a:latin typeface="Calibri" panose="020F0502020204030204"/>
                <a:hlinkClick r:id="rId2"/>
              </a:rPr>
              <a:t>ipinclusiveevents@gmail.com</a:t>
            </a:r>
            <a:r>
              <a:rPr lang="en-US" sz="1600" dirty="0">
                <a:latin typeface="Calibri" panose="020F0502020204030204"/>
              </a:rPr>
              <a:t> 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4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activities: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Run by individual participating </a:t>
            </a:r>
            <a:r>
              <a:rPr lang="en-US" sz="2000" dirty="0" err="1">
                <a:latin typeface="Calibri" panose="020F0502020204030204"/>
              </a:rPr>
              <a:t>organisations</a:t>
            </a:r>
            <a:endParaRPr lang="en-US" sz="2000" dirty="0">
              <a:latin typeface="Calibri" panose="020F0502020204030204"/>
            </a:endParaRPr>
          </a:p>
          <a:p>
            <a:pPr marL="742692" lvl="1" indent="-285750" defTabSz="914400">
              <a:defRPr/>
            </a:pPr>
            <a:r>
              <a:rPr lang="en-US" sz="1600" dirty="0">
                <a:latin typeface="Calibri" panose="020F0502020204030204"/>
              </a:rPr>
              <a:t>(all IP sector recruiters)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They decide the details: type of activity/event; where; when; who it’s suitable for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They’re responsible for complying with relevant legislation and appropriate safeguards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6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activities: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Employers must comply with </a:t>
            </a:r>
            <a:r>
              <a:rPr lang="en-US" sz="2000" dirty="0">
                <a:latin typeface="Calibri" panose="020F0502020204030204"/>
                <a:hlinkClick r:id="rId2"/>
              </a:rPr>
              <a:t>our </a:t>
            </a:r>
            <a:r>
              <a:rPr lang="en-US" sz="2000" i="1" dirty="0">
                <a:latin typeface="Calibri" panose="020F0502020204030204"/>
                <a:hlinkClick r:id="rId2"/>
              </a:rPr>
              <a:t>Summer of IP </a:t>
            </a:r>
            <a:r>
              <a:rPr lang="en-US" sz="2000" dirty="0">
                <a:latin typeface="Calibri" panose="020F0502020204030204"/>
                <a:hlinkClick r:id="rId2"/>
              </a:rPr>
              <a:t>guidelines</a:t>
            </a:r>
            <a:r>
              <a:rPr lang="en-US" sz="2000" dirty="0">
                <a:latin typeface="Calibri" panose="020F0502020204030204"/>
              </a:rPr>
              <a:t>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They will treat you fairly, considerately and respectfully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44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activities: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 fontScale="85000" lnSpcReduction="2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Employers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set their own – reasonable – criteria for selecting people to take part in their activity, but they must have an objective and non-discriminatory recruitment process</a:t>
            </a:r>
          </a:p>
          <a:p>
            <a:pPr marL="742692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reasonable adjustment policies to support people who have a condition, impairment or disability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Most will give priority to people from groups that are currently under-represented in the relevant IP careers</a:t>
            </a:r>
          </a:p>
          <a:p>
            <a:pPr marL="742692" lvl="1" indent="-285750" defTabSz="914400">
              <a:defRPr/>
            </a:pPr>
            <a:r>
              <a:rPr lang="en-US" sz="1600" dirty="0" err="1">
                <a:latin typeface="Calibri" panose="020F0502020204030204"/>
              </a:rPr>
              <a:t>eg</a:t>
            </a:r>
            <a:r>
              <a:rPr lang="en-US" sz="1600" dirty="0">
                <a:latin typeface="Calibri" panose="020F0502020204030204"/>
              </a:rPr>
              <a:t> people from less privileged backgrounds, females in STEM, people with minority ethnic backgrounds, or disabled or neurodivergent people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1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activities: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 fontScale="92500" lnSpcReduction="10000"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All activity providers are committed to improving equality, diversity and inclusion in the UK IP professions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They are IP Inclusive supporters and partners, and/or signatories to </a:t>
            </a:r>
            <a:r>
              <a:rPr lang="en-US" sz="2000" dirty="0">
                <a:latin typeface="Calibri" panose="020F0502020204030204"/>
                <a:hlinkClick r:id="rId2"/>
              </a:rPr>
              <a:t>the IP Inclusive EDI Charter</a:t>
            </a:r>
            <a:endParaRPr lang="en-US" sz="2000" dirty="0">
              <a:latin typeface="Calibri" panose="020F05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Many have one or more individuals in their </a:t>
            </a:r>
            <a:r>
              <a:rPr lang="en-US" sz="2000" dirty="0" err="1">
                <a:latin typeface="Calibri" panose="020F0502020204030204"/>
              </a:rPr>
              <a:t>organisation</a:t>
            </a:r>
            <a:r>
              <a:rPr lang="en-US" sz="2000" dirty="0">
                <a:latin typeface="Calibri" panose="020F0502020204030204"/>
              </a:rPr>
              <a:t> </a:t>
            </a:r>
            <a:r>
              <a:rPr lang="en-US" sz="2000">
                <a:latin typeface="Calibri" panose="020F0502020204030204"/>
              </a:rPr>
              <a:t>who have </a:t>
            </a:r>
            <a:r>
              <a:rPr lang="en-US" sz="2000" dirty="0">
                <a:latin typeface="Calibri" panose="020F0502020204030204"/>
              </a:rPr>
              <a:t>signed our </a:t>
            </a:r>
            <a:r>
              <a:rPr lang="en-US" sz="2000" dirty="0">
                <a:latin typeface="Calibri" panose="020F0502020204030204"/>
                <a:hlinkClick r:id="rId3"/>
              </a:rPr>
              <a:t>Senior Leaders’ Pledge</a:t>
            </a:r>
            <a:endParaRPr lang="en-US" sz="2000" dirty="0">
              <a:latin typeface="Calibri" panose="020F05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69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activities: more info</a:t>
            </a:r>
            <a:endParaRPr lang="en-GB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3943528"/>
            <a:ext cx="5523888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If you have any problems or concerns about a </a:t>
            </a:r>
            <a:r>
              <a:rPr lang="en-US" sz="2000" i="1" dirty="0">
                <a:latin typeface="Calibri" panose="020F0502020204030204"/>
              </a:rPr>
              <a:t>Summer of IP </a:t>
            </a:r>
            <a:r>
              <a:rPr lang="en-US" sz="2000" dirty="0">
                <a:latin typeface="Calibri" panose="020F0502020204030204"/>
              </a:rPr>
              <a:t>activity, please contact the activity provider directly</a:t>
            </a:r>
          </a:p>
          <a:p>
            <a:pPr marL="742692" lvl="1" indent="-285750" defTabSz="914400">
              <a:defRPr/>
            </a:pPr>
            <a:r>
              <a:rPr lang="en-US" sz="1600" dirty="0">
                <a:latin typeface="Calibri" panose="020F0502020204030204"/>
              </a:rPr>
              <a:t>There’s information about how to do that in the summary of each activity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93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Summer of IP: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next?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3943528"/>
            <a:ext cx="5690043" cy="2277321"/>
          </a:xfrm>
        </p:spPr>
        <p:txBody>
          <a:bodyPr>
            <a:normAutofit fontScale="92500" lnSpcReduction="20000"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We hope you’ll have found the ideal IP career for you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For help getting your first job, sign up to our </a:t>
            </a:r>
            <a:r>
              <a:rPr lang="en-US" sz="2000" dirty="0">
                <a:latin typeface="Calibri" panose="020F0502020204030204"/>
                <a:hlinkClick r:id="rId2"/>
              </a:rPr>
              <a:t>Careers in Ideas Mentoring Hub</a:t>
            </a:r>
            <a:endParaRPr lang="en-US" sz="2000" dirty="0">
              <a:latin typeface="Calibri" panose="020F05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Find out more about different IP sector careers, and keep an eye on future opportunities, through the </a:t>
            </a:r>
            <a:r>
              <a:rPr lang="en-US" sz="2000" dirty="0">
                <a:latin typeface="Calibri" panose="020F0502020204030204"/>
                <a:hlinkClick r:id="rId3"/>
              </a:rPr>
              <a:t>Careers in Ideas website</a:t>
            </a:r>
            <a:endParaRPr lang="en-US" sz="2000" dirty="0">
              <a:latin typeface="Calibri" panose="020F05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Follow Careers in Ideas on social media (details in earlier slide)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31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Any queries?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4167437"/>
            <a:ext cx="5177047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Please email me at </a:t>
            </a:r>
            <a:r>
              <a:rPr lang="en-US" sz="2000" dirty="0">
                <a:latin typeface="Calibri" panose="020F0502020204030204"/>
                <a:hlinkClick r:id="rId2"/>
              </a:rPr>
              <a:t>contactipinclusive@gmail.com</a:t>
            </a:r>
            <a:endParaRPr lang="en-US" sz="2000" dirty="0">
              <a:latin typeface="Calibri" panose="020F0502020204030204"/>
            </a:endParaRPr>
          </a:p>
          <a:p>
            <a:pPr marL="742692" lvl="1" indent="-285750" defTabSz="914400">
              <a:defRPr/>
            </a:pPr>
            <a:r>
              <a:rPr lang="en-US" sz="1600" dirty="0">
                <a:latin typeface="Calibri" panose="020F0502020204030204"/>
              </a:rPr>
              <a:t>Include “Summer of IP” in the subject line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0F63ED-94CF-CE56-E01B-27B62CA44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2" y="1183574"/>
            <a:ext cx="1492085" cy="1644667"/>
          </a:xfrm>
          <a:prstGeom prst="rect">
            <a:avLst/>
          </a:prstGeom>
        </p:spPr>
      </p:pic>
      <p:pic>
        <p:nvPicPr>
          <p:cNvPr id="9" name="Picture 8" descr="A picture containing dish&#10;&#10;Description automatically generated">
            <a:extLst>
              <a:ext uri="{FF2B5EF4-FFF2-40B4-BE49-F238E27FC236}">
                <a16:creationId xmlns:a16="http://schemas.microsoft.com/office/drawing/2014/main" id="{7D097749-5DC7-5EEB-6A48-EF0B8F357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90" y="2664157"/>
            <a:ext cx="3141000" cy="2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Careers in Ideas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05" y="3915611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The outreach arm of </a:t>
            </a:r>
            <a:r>
              <a:rPr lang="en-US" sz="2200" dirty="0">
                <a:latin typeface="Calibri" panose="020F0502020204030204"/>
                <a:hlinkClick r:id="rId3"/>
              </a:rPr>
              <a:t>IP Inclusive</a:t>
            </a:r>
            <a:endParaRPr lang="en-US" sz="2200" dirty="0">
              <a:latin typeface="Calibri" panose="020F0502020204030204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Raising awareness of IP-related careers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Improving access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Diversifying the pool that the IP professions recruit from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56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7" y="1532289"/>
            <a:ext cx="5098628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100" b="1" dirty="0">
                <a:solidFill>
                  <a:schemeClr val="bg1"/>
                </a:solidFill>
              </a:rPr>
              <a:t>Thank you for listening!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7239F-A05A-439F-A4FE-E44EB8F7D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74" y="3429000"/>
            <a:ext cx="1969179" cy="2170364"/>
          </a:xfrm>
          <a:prstGeom prst="rect">
            <a:avLst/>
          </a:prstGeom>
        </p:spPr>
      </p:pic>
      <p:pic>
        <p:nvPicPr>
          <p:cNvPr id="6" name="Picture 5" descr="A picture containing dish&#10;&#10;Description automatically generated">
            <a:extLst>
              <a:ext uri="{FF2B5EF4-FFF2-40B4-BE49-F238E27FC236}">
                <a16:creationId xmlns:a16="http://schemas.microsoft.com/office/drawing/2014/main" id="{F004EB4E-FEF8-C56C-CD1B-92D7182EB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8" y="769993"/>
            <a:ext cx="3618610" cy="24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we do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05" y="3915611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Information, events and resources for students and their advisers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Resources to support IP professionals’ careers outreach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9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we do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05" y="3915611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Website: </a:t>
            </a:r>
          </a:p>
          <a:p>
            <a:pPr marL="742692" lvl="1" indent="-285750" defTabSz="914400">
              <a:defRPr/>
            </a:pPr>
            <a:r>
              <a:rPr lang="en-US" sz="1800" dirty="0">
                <a:latin typeface="Calibri" panose="020F0502020204030204"/>
                <a:hlinkClick r:id="rId3"/>
              </a:rPr>
              <a:t>https://careersinideas.org.uk/</a:t>
            </a:r>
            <a:r>
              <a:rPr lang="en-US" sz="1800" dirty="0">
                <a:latin typeface="Calibri" panose="020F0502020204030204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9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C401A-C120-4216-81BD-9EC7BBA1A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125" y="278478"/>
            <a:ext cx="1206289" cy="1325563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FAB4ED-3EA3-4310-82F5-BB51C7D6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1274933"/>
            <a:ext cx="9640110" cy="54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9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05" y="3915611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Information, news, events, resources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Showcases all sorts of IP-related careers:</a:t>
            </a:r>
          </a:p>
          <a:p>
            <a:pPr marL="742692" lvl="1" indent="-285750" defTabSz="914400">
              <a:defRPr/>
            </a:pPr>
            <a:r>
              <a:rPr lang="en-US" sz="1800" dirty="0">
                <a:latin typeface="Calibri" panose="020F0502020204030204"/>
              </a:rPr>
              <a:t>Basic information, </a:t>
            </a:r>
            <a:r>
              <a:rPr lang="en-US" sz="1800" dirty="0" err="1">
                <a:latin typeface="Calibri" panose="020F0502020204030204"/>
              </a:rPr>
              <a:t>eg</a:t>
            </a:r>
            <a:r>
              <a:rPr lang="en-US" sz="1800" dirty="0">
                <a:latin typeface="Calibri" panose="020F0502020204030204"/>
              </a:rPr>
              <a:t> about job description, entry requirements and essential skills, prospects</a:t>
            </a:r>
          </a:p>
          <a:p>
            <a:pPr marL="742692" lvl="1" indent="-285750" defTabSz="914400">
              <a:defRPr/>
            </a:pPr>
            <a:r>
              <a:rPr lang="en-US" sz="1800" dirty="0">
                <a:latin typeface="Calibri" panose="020F0502020204030204"/>
              </a:rPr>
              <a:t>“My Career in Ideas” personal stories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0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05" y="3915611"/>
            <a:ext cx="5690043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Building relationships with relevant charities and community interest groups</a:t>
            </a:r>
          </a:p>
          <a:p>
            <a:pPr marL="742692" lvl="1" indent="-285750" defTabSz="914400">
              <a:defRPr/>
            </a:pPr>
            <a:r>
              <a:rPr lang="en-US" sz="1800" dirty="0">
                <a:latin typeface="Calibri" panose="020F0502020204030204"/>
              </a:rPr>
              <a:t>To help us reach the recruits who most need our information and support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Also with schools, colleges and universities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Working with IP sector </a:t>
            </a:r>
            <a:r>
              <a:rPr lang="en-US" sz="2000" dirty="0" err="1">
                <a:latin typeface="Calibri" panose="020F0502020204030204"/>
              </a:rPr>
              <a:t>organisations</a:t>
            </a:r>
            <a:r>
              <a:rPr lang="en-US" sz="2000" dirty="0">
                <a:latin typeface="Calibri" panose="020F0502020204030204"/>
              </a:rPr>
              <a:t> to improve access and fair recruitment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3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8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371190"/>
            <a:ext cx="4164627" cy="2183042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Our remit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20619-DC05-441B-862B-6B1892E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96964" y="1378917"/>
            <a:ext cx="1846470" cy="13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4064363"/>
            <a:ext cx="5376878" cy="2277321"/>
          </a:xfrm>
        </p:spPr>
        <p:txBody>
          <a:bodyPr>
            <a:norm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For all IP sector careers (including “business support”)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Calibri" panose="020F0502020204030204"/>
              </a:rPr>
              <a:t>For all diversity strands, not just </a:t>
            </a:r>
            <a:r>
              <a:rPr lang="en-US" sz="2200" dirty="0" err="1">
                <a:latin typeface="Calibri" panose="020F0502020204030204"/>
              </a:rPr>
              <a:t>eg</a:t>
            </a:r>
            <a:r>
              <a:rPr lang="en-US" sz="2200" dirty="0">
                <a:latin typeface="Calibri" panose="020F0502020204030204"/>
              </a:rPr>
              <a:t> gender balance or social mobility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A385D-0F73-4F06-9692-48643689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220950"/>
            <a:ext cx="2713512" cy="29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5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1352</Words>
  <Application>Microsoft Office PowerPoint</Application>
  <PresentationFormat>Widescreen</PresentationFormat>
  <Paragraphs>132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5_Office Theme</vt:lpstr>
      <vt:lpstr>Summer of IP and Careers in Ideas  – an introduction</vt:lpstr>
      <vt:lpstr>What we’ll cover</vt:lpstr>
      <vt:lpstr>Careers in Ideas</vt:lpstr>
      <vt:lpstr>What we do</vt:lpstr>
      <vt:lpstr>What we do</vt:lpstr>
      <vt:lpstr>PowerPoint Presentation</vt:lpstr>
      <vt:lpstr>Website</vt:lpstr>
      <vt:lpstr>Relationships</vt:lpstr>
      <vt:lpstr>Our remit</vt:lpstr>
      <vt:lpstr>How we’re run</vt:lpstr>
      <vt:lpstr>Social media</vt:lpstr>
      <vt:lpstr>About Summer of IP</vt:lpstr>
      <vt:lpstr>About Summer of IP</vt:lpstr>
      <vt:lpstr>Summer of IP: What’s in it for you?</vt:lpstr>
      <vt:lpstr>Summer of IP: What’s in it for us?</vt:lpstr>
      <vt:lpstr>How it works</vt:lpstr>
      <vt:lpstr>Introductory events</vt:lpstr>
      <vt:lpstr>Introductory events</vt:lpstr>
      <vt:lpstr>Employer activities</vt:lpstr>
      <vt:lpstr>Keeping records</vt:lpstr>
      <vt:lpstr>Introductory events: more info</vt:lpstr>
      <vt:lpstr>Introductory events: more info</vt:lpstr>
      <vt:lpstr>Employer  activities: more info</vt:lpstr>
      <vt:lpstr>Employer  activities: more info</vt:lpstr>
      <vt:lpstr>Employer  activities: more info</vt:lpstr>
      <vt:lpstr>Employer  activities: more info</vt:lpstr>
      <vt:lpstr>Employer  activities: more info</vt:lpstr>
      <vt:lpstr>After Summer of IP: what next?</vt:lpstr>
      <vt:lpstr>Any queries?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Unconscious bias &amp; stereotypes in the workplace</dc:title>
  <dc:creator>Andrea Brewster</dc:creator>
  <cp:lastModifiedBy>Andrea Brewster</cp:lastModifiedBy>
  <cp:revision>245</cp:revision>
  <cp:lastPrinted>2021-11-18T08:10:06Z</cp:lastPrinted>
  <dcterms:created xsi:type="dcterms:W3CDTF">2020-01-31T19:31:48Z</dcterms:created>
  <dcterms:modified xsi:type="dcterms:W3CDTF">2023-06-10T07:36:20Z</dcterms:modified>
</cp:coreProperties>
</file>