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</p:sldMasterIdLst>
  <p:notesMasterIdLst>
    <p:notesMasterId r:id="rId31"/>
  </p:notesMasterIdLst>
  <p:sldIdLst>
    <p:sldId id="269" r:id="rId2"/>
    <p:sldId id="258" r:id="rId3"/>
    <p:sldId id="261" r:id="rId4"/>
    <p:sldId id="287" r:id="rId5"/>
    <p:sldId id="270" r:id="rId6"/>
    <p:sldId id="289" r:id="rId7"/>
    <p:sldId id="271" r:id="rId8"/>
    <p:sldId id="272" r:id="rId9"/>
    <p:sldId id="273" r:id="rId10"/>
    <p:sldId id="290" r:id="rId11"/>
    <p:sldId id="274" r:id="rId12"/>
    <p:sldId id="275" r:id="rId13"/>
    <p:sldId id="291" r:id="rId14"/>
    <p:sldId id="292" r:id="rId15"/>
    <p:sldId id="293" r:id="rId16"/>
    <p:sldId id="294" r:id="rId17"/>
    <p:sldId id="278" r:id="rId18"/>
    <p:sldId id="295" r:id="rId19"/>
    <p:sldId id="279" r:id="rId20"/>
    <p:sldId id="280" r:id="rId21"/>
    <p:sldId id="296" r:id="rId22"/>
    <p:sldId id="281" r:id="rId23"/>
    <p:sldId id="282" r:id="rId24"/>
    <p:sldId id="297" r:id="rId25"/>
    <p:sldId id="283" r:id="rId26"/>
    <p:sldId id="284" r:id="rId27"/>
    <p:sldId id="298" r:id="rId28"/>
    <p:sldId id="288" r:id="rId29"/>
    <p:sldId id="286" r:id="rId30"/>
  </p:sldIdLst>
  <p:sldSz cx="12192000" cy="6858000"/>
  <p:notesSz cx="6858000" cy="9144000"/>
  <p:embeddedFontLst>
    <p:embeddedFont>
      <p:font typeface="Cabin" panose="020B0604020202020204" charset="0"/>
      <p:regular r:id="rId32"/>
      <p:bold r:id="rId33"/>
      <p:italic r:id="rId34"/>
      <p:boldItalic r:id="rId35"/>
    </p:embeddedFont>
    <p:embeddedFont>
      <p:font typeface="Cabin Medium" panose="020B0604020202020204" charset="0"/>
      <p:regular r:id="rId36"/>
      <p: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Verdana" panose="020B0604030504040204" pitchFamily="34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A7AD"/>
    <a:srgbClr val="CDCE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21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E06A8-3DC9-4644-805D-36D218C96E93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651DF-E5A0-914A-ACBE-35D3BDBB9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28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0">
              <a:srgbClr val="FFFF00"/>
            </a:gs>
            <a:gs pos="31000">
              <a:srgbClr val="E5E500"/>
            </a:gs>
            <a:gs pos="100000">
              <a:schemeClr val="accent1"/>
            </a:gs>
          </a:gsLst>
          <a:lin ang="168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BCCE2-A4EA-E24E-86AE-6A37FD7BB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9215" y="2342747"/>
            <a:ext cx="10114585" cy="1348973"/>
          </a:xfrm>
        </p:spPr>
        <p:txBody>
          <a:bodyPr anchor="b">
            <a:noAutofit/>
          </a:bodyPr>
          <a:lstStyle>
            <a:lvl1pPr algn="ctr">
              <a:defRPr sz="6600" b="1" i="0">
                <a:solidFill>
                  <a:schemeClr val="bg1"/>
                </a:solidFill>
                <a:latin typeface="Cabin" pitchFamily="2" charset="77"/>
              </a:defRPr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C30A2-3497-9D4C-9455-05EA4E845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D7F8-8965-8347-84B8-8B1582008E6B}" type="datetime4">
              <a:rPr lang="en-GB" smtClean="0"/>
              <a:t>26 June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8525B-0A13-D243-BC21-BF3429B96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03B2B-3B5B-B548-B399-3C83A909B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3F4CB2-3F03-AD42-8BF9-3C38F479EC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631" y="5163252"/>
            <a:ext cx="1239209" cy="149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80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DE608-8BF0-6D4B-8757-B34491985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50CFEE-10A2-4E46-9ABD-6679CCF25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3CD2-812B-9E4B-9BAC-0D4F3B7E4C50}" type="datetime4">
              <a:rPr lang="en-GB" smtClean="0"/>
              <a:t>26 June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FB8B2B-1130-3949-A4CB-31E3512D8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C6814-AA14-C84B-81D9-6F7C1D177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24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B5BAE4-2438-FC4D-9685-BB015E538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F958-345A-6445-9819-EA1FA1448786}" type="datetime4">
              <a:rPr lang="en-GB" smtClean="0"/>
              <a:t>26 June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048A37-ECD2-BD42-841B-70591077F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31524-613F-094B-800E-41AA7D79A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12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BE6DE-53A2-0A4A-BDBB-16A71B282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CCAE5-71C0-D74C-8616-765FD4FC9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26EFDE-FFC8-A148-B8FE-E122FF681E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17AE14-CCFD-B541-9ACC-FA33B591E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6F83-7581-2346-BE42-5D1536C6D8DE}" type="datetime4">
              <a:rPr lang="en-GB" smtClean="0"/>
              <a:t>26 June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A58672-DEEB-CC44-AB4F-36F8DA2F0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2291E2-5DCE-6440-B332-3D2E7CAB1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83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10F98-EDF7-4F42-9C3A-39FD5162B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79C0E9-FC58-3447-B0A8-FCB0139477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962DB3-E8D3-214B-8679-878EC4155C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8B0764-71D2-6542-8D2F-DCF76270B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61777-CAE2-E747-B698-780204B6A640}" type="datetime4">
              <a:rPr lang="en-GB" smtClean="0"/>
              <a:t>26 June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8707B6-7FB0-8144-A01D-24C056161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DBDC7-4417-3B49-9BC8-1939447C8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02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127F8-2780-884C-B830-F8C7DC2FB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B1AA4B-0096-9A42-A983-27DA97B9E7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00D90-7B60-BB41-B11B-40FC6C300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FCE0-88CB-BE49-B278-02A7C144955C}" type="datetime4">
              <a:rPr lang="en-GB" smtClean="0"/>
              <a:t>26 June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B9A1C-49C8-2A40-B21C-42AA47F52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A2597-9035-4941-91AF-5AB86FDC5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48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6D8CDE-DE91-A543-9A02-CFF049277F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717D55-E03D-3F42-855E-1B3AF67DC6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078EE-7CC9-E54F-8BE1-89E0E2D8C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E248-D85C-A44B-8A4C-2197E74BE505}" type="datetime4">
              <a:rPr lang="en-GB" smtClean="0"/>
              <a:t>26 June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ECC00-D728-B742-9FE7-41222A7C8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62860A-0476-0146-AE36-30C86AF2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86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A8FE2-9693-314F-A111-896561719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8250" y="549275"/>
            <a:ext cx="10128250" cy="6660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Agenda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3C4BE4-391F-EB4C-B02A-49C8303EA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1D2C204-3B6D-A44E-9400-689154A839E6}" type="datetime4">
              <a:rPr lang="en-GB" smtClean="0"/>
              <a:t>26 June 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E9E891-A0A5-AC4B-942E-AADDD2F3C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ED4EEC-0DF6-9841-B663-3849BED75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6500" y="6310312"/>
            <a:ext cx="490538" cy="214313"/>
          </a:xfrm>
        </p:spPr>
        <p:txBody>
          <a:bodyPr/>
          <a:lstStyle/>
          <a:p>
            <a:fld id="{5839F79D-3015-E444-80EA-33053BA6F3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6E3D46-ABF6-E54E-922C-36BEE94A3D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8250" y="1585732"/>
            <a:ext cx="9422034" cy="3819645"/>
          </a:xfrm>
        </p:spPr>
        <p:txBody>
          <a:bodyPr/>
          <a:lstStyle>
            <a:lvl1pPr marL="457200" indent="-457200">
              <a:buClr>
                <a:schemeClr val="bg1"/>
              </a:buClr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GB" dirty="0"/>
              <a:t>sad </a:t>
            </a:r>
            <a:r>
              <a:rPr lang="en-GB" dirty="0" err="1"/>
              <a:t>vsad</a:t>
            </a:r>
            <a:r>
              <a:rPr lang="en-GB" dirty="0"/>
              <a:t> </a:t>
            </a:r>
            <a:r>
              <a:rPr lang="en-GB" dirty="0" err="1"/>
              <a:t>fsadf</a:t>
            </a:r>
            <a:r>
              <a:rPr lang="en-GB" dirty="0"/>
              <a:t> </a:t>
            </a:r>
            <a:r>
              <a:rPr lang="en-GB" dirty="0" err="1"/>
              <a:t>sadf</a:t>
            </a:r>
            <a:r>
              <a:rPr lang="en-GB" dirty="0"/>
              <a:t> </a:t>
            </a:r>
            <a:r>
              <a:rPr lang="en-GB" dirty="0" err="1"/>
              <a:t>asdf</a:t>
            </a:r>
            <a:r>
              <a:rPr lang="en-GB" dirty="0"/>
              <a:t> </a:t>
            </a:r>
            <a:r>
              <a:rPr lang="en-GB" dirty="0" err="1"/>
              <a:t>asdf</a:t>
            </a:r>
            <a:r>
              <a:rPr lang="en-GB" dirty="0"/>
              <a:t> </a:t>
            </a:r>
            <a:r>
              <a:rPr lang="en-GB" dirty="0" err="1"/>
              <a:t>sadf</a:t>
            </a:r>
            <a:r>
              <a:rPr lang="en-GB" dirty="0"/>
              <a:t> </a:t>
            </a:r>
            <a:r>
              <a:rPr lang="en-GB" dirty="0" err="1"/>
              <a:t>sadf</a:t>
            </a:r>
            <a:r>
              <a:rPr lang="en-GB" dirty="0"/>
              <a:t> </a:t>
            </a:r>
            <a:r>
              <a:rPr lang="en-GB" dirty="0" err="1"/>
              <a:t>sadf</a:t>
            </a:r>
            <a:r>
              <a:rPr lang="en-GB" dirty="0"/>
              <a:t> </a:t>
            </a:r>
            <a:r>
              <a:rPr lang="en-GB" dirty="0" err="1"/>
              <a:t>asdf</a:t>
            </a:r>
            <a:r>
              <a:rPr lang="en-GB" dirty="0"/>
              <a:t> </a:t>
            </a:r>
            <a:r>
              <a:rPr lang="en-GB" dirty="0" err="1"/>
              <a:t>sadf</a:t>
            </a:r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02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3307 -0.00092 L 2.91667E-6 -3.7037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5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layout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A8FE2-9693-314F-A111-896561719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8250" y="2049463"/>
            <a:ext cx="10128250" cy="106961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Divider title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3C4BE4-391F-EB4C-B02A-49C8303EA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1D2C204-3B6D-A44E-9400-689154A839E6}" type="datetime4">
              <a:rPr lang="en-GB" smtClean="0"/>
              <a:t>26 June 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E9E891-A0A5-AC4B-942E-AADDD2F3C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ED4EEC-0DF6-9841-B663-3849BED75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6E3D46-ABF6-E54E-922C-36BEE94A3D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8250" y="3268662"/>
            <a:ext cx="9422034" cy="2540257"/>
          </a:xfrm>
        </p:spPr>
        <p:txBody>
          <a:bodyPr/>
          <a:lstStyle>
            <a:lvl1pPr marL="0" indent="0" algn="l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Divider sub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04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1.85185E-6 L 2.91667E-6 -1.85185E-6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7096 -2.59259E-6 L 3.125E-6 -2.59259E-6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35" presetClass="path" presetSubtype="0" decel="50000" fill="hold" nodeType="withEffect">
                  <p:stCondLst>
                    <p:cond delay="500"/>
                  </p:stCondLst>
                  <p:childTnLst>
                    <p:animMotion origin="layout" path="M 0.27096 -2.59259E-6 L 3.125E-6 -2.59259E-6 " pathEditMode="relative" rAng="0" ptsTypes="AA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13555" y="0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17107-13B6-C647-BEA7-3C3AEF89F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671175" cy="67764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F1685-7538-8347-AEE6-687EFC3D4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20831-0759-2F41-A3FC-2E5DEA066D52}" type="datetime4">
              <a:rPr lang="en-GB" smtClean="0"/>
              <a:t>26 June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295D6-23B9-814D-825D-69EB6D295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CA230-D9A7-4347-B438-42430168B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6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7B32479-8A87-6745-A78E-8B5DC368A381}"/>
              </a:ext>
            </a:extLst>
          </p:cNvPr>
          <p:cNvSpPr/>
          <p:nvPr userDrawn="1"/>
        </p:nvSpPr>
        <p:spPr>
          <a:xfrm>
            <a:off x="0" y="0"/>
            <a:ext cx="12192000" cy="58189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A17107-13B6-C647-BEA7-3C3AEF89F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0" y="549275"/>
            <a:ext cx="10128250" cy="3773343"/>
          </a:xfrm>
        </p:spPr>
        <p:txBody>
          <a:bodyPr>
            <a:normAutofit/>
          </a:bodyPr>
          <a:lstStyle>
            <a:lvl1pPr algn="ctr">
              <a:lnSpc>
                <a:spcPct val="150000"/>
              </a:lnSpc>
              <a:defRPr sz="2800" b="0" i="0">
                <a:solidFill>
                  <a:schemeClr val="tx1"/>
                </a:solidFill>
                <a:latin typeface="Cabin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F1685-7538-8347-AEE6-687EFC3D4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20831-0759-2F41-A3FC-2E5DEA066D52}" type="datetime4">
              <a:rPr lang="en-GB" smtClean="0"/>
              <a:t>26 June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295D6-23B9-814D-825D-69EB6D295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CA230-D9A7-4347-B438-42430168B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FAF73D9-AF69-2940-8E3F-6E91B217FD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550" y="4738688"/>
            <a:ext cx="10128250" cy="560387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Quote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36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A4615-0EEC-9B4F-9590-815A61613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5034143" cy="1384437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7776C-81BB-A545-B0B7-B04BFB1C0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577" y="2049463"/>
            <a:ext cx="506389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521BE-539F-7145-AC72-11C5829A7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021A-94FE-7947-A7A4-2F5823AA3A79}" type="datetime4">
              <a:rPr lang="en-GB" smtClean="0"/>
              <a:t>26 June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BA12C-FD37-8C40-A589-ABABDD7ED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E7594-C11F-DE41-9547-9B42DB591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9445C8A-138E-A34A-BA22-CB878266A5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10250" y="0"/>
            <a:ext cx="6381750" cy="5821363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41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layout">
    <p:bg>
      <p:bgPr>
        <a:gradFill>
          <a:gsLst>
            <a:gs pos="0">
              <a:srgbClr val="FFFF00"/>
            </a:gs>
            <a:gs pos="31000">
              <a:srgbClr val="E5E500"/>
            </a:gs>
            <a:gs pos="100000">
              <a:schemeClr val="accent1"/>
            </a:gs>
          </a:gsLst>
          <a:lin ang="168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BCCE2-A4EA-E24E-86AE-6A37FD7BB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2049463"/>
            <a:ext cx="10658475" cy="1348973"/>
          </a:xfrm>
        </p:spPr>
        <p:txBody>
          <a:bodyPr anchor="b">
            <a:noAutofit/>
          </a:bodyPr>
          <a:lstStyle>
            <a:lvl1pPr algn="ctr">
              <a:defRPr sz="6600" b="1" i="0">
                <a:solidFill>
                  <a:schemeClr val="bg1"/>
                </a:solidFill>
                <a:latin typeface="Cabin" pitchFamily="2" charset="77"/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29A6E8-5150-1745-9D3F-85AA0F7101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631" y="5163252"/>
            <a:ext cx="1239209" cy="149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2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11814-E5C9-DE48-8661-01E102939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1D62E-4C19-0343-AD4E-D1C17060FE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38250" y="2049463"/>
            <a:ext cx="10115550" cy="41275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7E981D-96AF-DE45-94B8-2B20E4684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6CE0-961E-5F4D-8D0E-399DF2EAA8B7}" type="datetime4">
              <a:rPr lang="en-GB" smtClean="0"/>
              <a:t>26 June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38505B-668C-DB4A-AF07-139C9CC3B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D77F6-B8E2-7345-976A-1A9E00EBC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80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2D819-94A6-8C4D-A952-624719643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0C3DC-14D1-044C-BCF9-7553583F4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73381C-BA51-8241-AC28-28384ADFD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EEB55A-CD9C-864E-BCB9-3305267577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29DF10-8871-7D4C-81EF-9EBCA53096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06D404-A6A4-5849-AD8A-25DDF90B4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5A30-B6E9-3946-AE2D-3ED6F20F3E98}" type="datetime4">
              <a:rPr lang="en-GB" smtClean="0"/>
              <a:t>26 June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B49EED-33F5-3149-9796-BC1989751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C62FBF-94A9-0441-AA12-5C13CAF78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61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FDEF493-C497-A44E-ACC8-B9132F71B11C}"/>
              </a:ext>
            </a:extLst>
          </p:cNvPr>
          <p:cNvSpPr/>
          <p:nvPr userDrawn="1"/>
        </p:nvSpPr>
        <p:spPr>
          <a:xfrm>
            <a:off x="0" y="5814391"/>
            <a:ext cx="12192000" cy="1043609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5D27AA-4C70-9A4B-AFCE-3951A7F94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671175" cy="1276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25219E-BBB3-8243-8A1E-D507D6009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8250" y="2054844"/>
            <a:ext cx="10128250" cy="369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5B9DE-E213-5749-8502-960E1A7655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63439" y="6311900"/>
            <a:ext cx="1417738" cy="238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Cabin" pitchFamily="2" charset="77"/>
              </a:defRPr>
            </a:lvl1pPr>
          </a:lstStyle>
          <a:p>
            <a:pPr algn="r"/>
            <a:fld id="{31D2C204-3B6D-A44E-9400-689154A839E6}" type="datetime4">
              <a:rPr lang="en-GB" smtClean="0"/>
              <a:t>26 June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209BC-9763-8E4E-ABF8-66ED9AC48F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9215" y="6004472"/>
            <a:ext cx="4114800" cy="595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accent5"/>
                </a:solidFill>
                <a:latin typeface="Cabin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2F4F8-1736-1347-A11C-D0750902C8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10312"/>
            <a:ext cx="503238" cy="2143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Cabin" pitchFamily="2" charset="77"/>
              </a:defRPr>
            </a:lvl1pPr>
          </a:lstStyle>
          <a:p>
            <a:fld id="{5839F79D-3015-E444-80EA-33053BA6F3A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D3B32B1-4313-C045-8532-965C9A2C02C1}"/>
              </a:ext>
            </a:extLst>
          </p:cNvPr>
          <p:cNvCxnSpPr/>
          <p:nvPr userDrawn="1"/>
        </p:nvCxnSpPr>
        <p:spPr>
          <a:xfrm>
            <a:off x="11343968" y="6261152"/>
            <a:ext cx="0" cy="289271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596ADFD9-CCAF-4345-80B0-1D33BEBCFF5C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237" y="6038847"/>
            <a:ext cx="524421" cy="63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18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50" r:id="rId4"/>
    <p:sldLayoutId id="2147483661" r:id="rId5"/>
    <p:sldLayoutId id="2147483651" r:id="rId6"/>
    <p:sldLayoutId id="2147483663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Cabin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bin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bin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bin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bin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bin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>
          <p15:clr>
            <a:srgbClr val="F26B43"/>
          </p15:clr>
        </p15:guide>
        <p15:guide id="2" pos="52">
          <p15:clr>
            <a:srgbClr val="F26B43"/>
          </p15:clr>
        </p15:guide>
        <p15:guide id="3" orient="horz" pos="4110">
          <p15:clr>
            <a:srgbClr val="F26B43"/>
          </p15:clr>
        </p15:guide>
        <p15:guide id="4" pos="7605">
          <p15:clr>
            <a:srgbClr val="F26B43"/>
          </p15:clr>
        </p15:guide>
        <p15:guide id="5" pos="7469">
          <p15:clr>
            <a:srgbClr val="F26B43"/>
          </p15:clr>
        </p15:guide>
        <p15:guide id="6" pos="189">
          <p15:clr>
            <a:srgbClr val="F26B43"/>
          </p15:clr>
        </p15:guide>
        <p15:guide id="7" orient="horz" pos="4269">
          <p15:clr>
            <a:srgbClr val="F26B43"/>
          </p15:clr>
        </p15:guide>
        <p15:guide id="8" pos="438">
          <p15:clr>
            <a:srgbClr val="F26B43"/>
          </p15:clr>
        </p15:guide>
        <p15:guide id="9" orient="horz" pos="51">
          <p15:clr>
            <a:srgbClr val="F26B43"/>
          </p15:clr>
        </p15:guide>
        <p15:guide id="10" pos="7160">
          <p15:clr>
            <a:srgbClr val="F26B43"/>
          </p15:clr>
        </p15:guide>
        <p15:guide id="11" pos="780">
          <p15:clr>
            <a:srgbClr val="F26B43"/>
          </p15:clr>
        </p15:guide>
        <p15:guide id="12" orient="horz" pos="129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ipinclusive.org.uk/careers-in-ideas/summer-of-ip-2023/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careersinideas.org.uk/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05248-DD73-D547-B24E-F4DE9B1CBD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Careers in Intellectual Property</a:t>
            </a:r>
          </a:p>
        </p:txBody>
      </p:sp>
    </p:spTree>
    <p:extLst>
      <p:ext uri="{BB962C8B-B14F-4D97-AF65-F5344CB8AC3E}">
        <p14:creationId xmlns:p14="http://schemas.microsoft.com/office/powerpoint/2010/main" val="386750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828D9-138D-374C-9588-F6EFDB438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12" y="13091"/>
            <a:ext cx="5761231" cy="1009030"/>
          </a:xfrm>
        </p:spPr>
        <p:txBody>
          <a:bodyPr>
            <a:noAutofit/>
          </a:bodyPr>
          <a:lstStyle/>
          <a:p>
            <a:r>
              <a:rPr lang="en-US" dirty="0"/>
              <a:t>Skills</a:t>
            </a:r>
            <a:r>
              <a:rPr lang="en-US" sz="4000" dirty="0"/>
              <a:t> to pay the bills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34D1D-C7F0-874F-82FE-B7A32F125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512" y="1654935"/>
            <a:ext cx="5761231" cy="34858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Cabin" panose="020B0604020202020204" charset="0"/>
              </a:rPr>
              <a:t>To be a good patent attorney, analyst or examiner, you will need: </a:t>
            </a:r>
            <a:br>
              <a:rPr lang="en-GB" dirty="0">
                <a:latin typeface="Cabin" panose="020B0604020202020204" charset="0"/>
              </a:rPr>
            </a:br>
            <a:r>
              <a:rPr lang="en-GB" dirty="0">
                <a:latin typeface="Cabin" panose="020B0604020202020204" charset="0"/>
              </a:rPr>
              <a:t>- a good analytical mind</a:t>
            </a:r>
            <a:br>
              <a:rPr lang="en-GB" dirty="0">
                <a:latin typeface="Cabin" panose="020B0604020202020204" charset="0"/>
              </a:rPr>
            </a:br>
            <a:r>
              <a:rPr lang="en-GB" dirty="0">
                <a:latin typeface="Cabin" panose="020B0604020202020204" charset="0"/>
              </a:rPr>
              <a:t>- be good at solving puzzles </a:t>
            </a:r>
            <a:br>
              <a:rPr lang="en-GB" dirty="0">
                <a:latin typeface="Cabin" panose="020B0604020202020204" charset="0"/>
              </a:rPr>
            </a:br>
            <a:r>
              <a:rPr lang="en-GB" dirty="0">
                <a:latin typeface="Cabin" panose="020B0604020202020204" charset="0"/>
              </a:rPr>
              <a:t>- be good at communicating ideas</a:t>
            </a:r>
          </a:p>
          <a:p>
            <a:pPr>
              <a:lnSpc>
                <a:spcPct val="150000"/>
              </a:lnSpc>
            </a:pPr>
            <a:endParaRPr lang="en-US" dirty="0">
              <a:latin typeface="Cabin" panose="020B0604020202020204" charset="0"/>
            </a:endParaRPr>
          </a:p>
          <a:p>
            <a:endParaRPr lang="en-GB" dirty="0">
              <a:latin typeface="Cabin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0DDC9-3836-7F44-A3F2-B78EA9417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6CE0-961E-5F4D-8D0E-399DF2EAA8B7}" type="datetime4">
              <a:rPr lang="en-GB" smtClean="0"/>
              <a:t>26 June 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783CD-49A8-8A4E-9598-3763C2E79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10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143332A-EA48-A91C-310A-FD729959B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9215" y="6004472"/>
            <a:ext cx="4114800" cy="595111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Careers in Intellectual Property	</a:t>
            </a:r>
          </a:p>
          <a:p>
            <a:r>
              <a:rPr lang="en-US" sz="1400" dirty="0">
                <a:solidFill>
                  <a:schemeClr val="bg1"/>
                </a:solidFill>
              </a:rPr>
              <a:t>Chris Burnett</a:t>
            </a:r>
          </a:p>
        </p:txBody>
      </p:sp>
      <p:pic>
        <p:nvPicPr>
          <p:cNvPr id="11" name="Picture 10" descr="Black pencil fence with one yellow pencil under a lightbulb">
            <a:extLst>
              <a:ext uri="{FF2B5EF4-FFF2-40B4-BE49-F238E27FC236}">
                <a16:creationId xmlns:a16="http://schemas.microsoft.com/office/drawing/2014/main" id="{F84FF31B-6A95-8C18-E535-95638496E9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8727" y="0"/>
            <a:ext cx="5923273" cy="5844669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92384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828D9-138D-374C-9588-F6EFDB438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12" y="464870"/>
            <a:ext cx="5761231" cy="1009030"/>
          </a:xfrm>
        </p:spPr>
        <p:txBody>
          <a:bodyPr>
            <a:noAutofit/>
          </a:bodyPr>
          <a:lstStyle/>
          <a:p>
            <a:r>
              <a:rPr lang="en-US" dirty="0"/>
              <a:t>Follow up Inventions and Innovations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34D1D-C7F0-874F-82FE-B7A32F125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512" y="2055875"/>
            <a:ext cx="6163220" cy="294081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Cabin" panose="020B0604020202020204" charset="0"/>
              </a:rPr>
              <a:t>There may be further improvements to the technology 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abin" panose="020B0604020202020204" charset="0"/>
              </a:rPr>
              <a:t>The patent attorney will be kept in touch in case of new inventions</a:t>
            </a:r>
          </a:p>
          <a:p>
            <a:pPr marL="0" indent="0">
              <a:lnSpc>
                <a:spcPct val="150000"/>
              </a:lnSpc>
              <a:buNone/>
            </a:pPr>
            <a:endParaRPr lang="en-GB" dirty="0">
              <a:latin typeface="Cabin" panose="020B060402020202020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Cabin" panose="020B0604020202020204" charset="0"/>
            </a:endParaRPr>
          </a:p>
          <a:p>
            <a:endParaRPr lang="en-GB" dirty="0">
              <a:latin typeface="Cabin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0DDC9-3836-7F44-A3F2-B78EA9417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6CE0-961E-5F4D-8D0E-399DF2EAA8B7}" type="datetime4">
              <a:rPr lang="en-GB" smtClean="0"/>
              <a:t>26 June 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783CD-49A8-8A4E-9598-3763C2E79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11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93AF7CA-F14E-80D3-94C6-9798733EF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9215" y="6004472"/>
            <a:ext cx="4114800" cy="595111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Careers in Intellectual Property	</a:t>
            </a:r>
          </a:p>
          <a:p>
            <a:r>
              <a:rPr lang="en-US" sz="1400" dirty="0">
                <a:solidFill>
                  <a:schemeClr val="bg1"/>
                </a:solidFill>
              </a:rPr>
              <a:t>Chris Burnett</a:t>
            </a:r>
          </a:p>
        </p:txBody>
      </p:sp>
      <p:pic>
        <p:nvPicPr>
          <p:cNvPr id="9" name="Picture 8" descr="Person using tablet and digital pen">
            <a:extLst>
              <a:ext uri="{FF2B5EF4-FFF2-40B4-BE49-F238E27FC236}">
                <a16:creationId xmlns:a16="http://schemas.microsoft.com/office/drawing/2014/main" id="{325F1EAA-BCD9-6DE7-1C07-925B4D769E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6268726" y="0"/>
            <a:ext cx="5923273" cy="5816551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4096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828D9-138D-374C-9588-F6EFDB438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12" y="258417"/>
            <a:ext cx="5761231" cy="1009030"/>
          </a:xfrm>
        </p:spPr>
        <p:txBody>
          <a:bodyPr>
            <a:noAutofit/>
          </a:bodyPr>
          <a:lstStyle/>
          <a:p>
            <a:r>
              <a:rPr lang="en-US" dirty="0"/>
              <a:t>Branding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34D1D-C7F0-874F-82FE-B7A32F125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513" y="1363748"/>
            <a:ext cx="5850986" cy="38089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Cabin" panose="020B0604020202020204" charset="0"/>
              </a:rPr>
              <a:t>It is possible to protect a brand name with a registered trade mark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abin" panose="020B0604020202020204" charset="0"/>
              </a:rPr>
              <a:t>A registered trade mark will have an </a:t>
            </a:r>
            <a:r>
              <a:rPr lang="en-GB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® </a:t>
            </a:r>
            <a:r>
              <a:rPr lang="en-GB" dirty="0">
                <a:latin typeface="Cabin" panose="020B0604020202020204" charset="0"/>
              </a:rPr>
              <a:t>symbol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abin" panose="020B0604020202020204" charset="0"/>
              </a:rPr>
              <a:t>Registered trade marks have been examined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0DDC9-3836-7F44-A3F2-B78EA9417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6CE0-961E-5F4D-8D0E-399DF2EAA8B7}" type="datetime4">
              <a:rPr lang="en-GB" smtClean="0"/>
              <a:t>26 June 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783CD-49A8-8A4E-9598-3763C2E79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12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74168AD-4969-DCA0-A83A-F0F2F74ED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9215" y="6004472"/>
            <a:ext cx="4114800" cy="595111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Careers in Intellectual Property	</a:t>
            </a:r>
          </a:p>
          <a:p>
            <a:r>
              <a:rPr lang="en-US" sz="1400" dirty="0">
                <a:solidFill>
                  <a:schemeClr val="bg1"/>
                </a:solidFill>
              </a:rPr>
              <a:t>Chris Burnett</a:t>
            </a:r>
          </a:p>
        </p:txBody>
      </p:sp>
      <p:pic>
        <p:nvPicPr>
          <p:cNvPr id="9" name="Picture 8" descr="Magnifying glasses on yellow backdrop">
            <a:extLst>
              <a:ext uri="{FF2B5EF4-FFF2-40B4-BE49-F238E27FC236}">
                <a16:creationId xmlns:a16="http://schemas.microsoft.com/office/drawing/2014/main" id="{EB446FC5-B9E5-B046-649A-629A9E6076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8727" y="0"/>
            <a:ext cx="5923273" cy="5830264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03857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828D9-138D-374C-9588-F6EFDB438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12" y="258417"/>
            <a:ext cx="5761231" cy="1009030"/>
          </a:xfrm>
        </p:spPr>
        <p:txBody>
          <a:bodyPr>
            <a:noAutofit/>
          </a:bodyPr>
          <a:lstStyle/>
          <a:p>
            <a:r>
              <a:rPr lang="en-US" dirty="0"/>
              <a:t>Trade mark attorneys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34D1D-C7F0-874F-82FE-B7A32F125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5997" y="1525864"/>
            <a:ext cx="6040556" cy="396688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Cabin" panose="020B0604020202020204" charset="0"/>
              </a:rPr>
              <a:t>Trade mark attorneys file trade mark applications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abin" panose="020B0604020202020204" charset="0"/>
              </a:rPr>
              <a:t>They </a:t>
            </a:r>
            <a:r>
              <a:rPr lang="en-GB" dirty="0" err="1">
                <a:latin typeface="Cabin" panose="020B0604020202020204" charset="0"/>
              </a:rPr>
              <a:t>providepre</a:t>
            </a:r>
            <a:r>
              <a:rPr lang="en-GB" dirty="0">
                <a:latin typeface="Cabin" panose="020B0604020202020204" charset="0"/>
              </a:rPr>
              <a:t>-filing advice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abin" panose="020B0604020202020204" charset="0"/>
              </a:rPr>
              <a:t>They can also manage the trade mark rights once they are registered</a:t>
            </a:r>
            <a:endParaRPr lang="en-GB" dirty="0">
              <a:latin typeface="Cabin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0DDC9-3836-7F44-A3F2-B78EA9417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6CE0-961E-5F4D-8D0E-399DF2EAA8B7}" type="datetime4">
              <a:rPr lang="en-GB" smtClean="0"/>
              <a:t>26 June 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783CD-49A8-8A4E-9598-3763C2E79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13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6EBF116-30F7-0012-98D4-6C61D5BAA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9215" y="6004472"/>
            <a:ext cx="4114800" cy="595111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Careers in Intellectual Property	</a:t>
            </a:r>
          </a:p>
          <a:p>
            <a:r>
              <a:rPr lang="en-US" sz="1400" dirty="0">
                <a:solidFill>
                  <a:schemeClr val="bg1"/>
                </a:solidFill>
              </a:rPr>
              <a:t>Chris Burnett</a:t>
            </a:r>
          </a:p>
        </p:txBody>
      </p:sp>
      <p:pic>
        <p:nvPicPr>
          <p:cNvPr id="5" name="Picture 4" descr="Programme coding on a computer screen">
            <a:extLst>
              <a:ext uri="{FF2B5EF4-FFF2-40B4-BE49-F238E27FC236}">
                <a16:creationId xmlns:a16="http://schemas.microsoft.com/office/drawing/2014/main" id="{9276DE1D-0B62-351C-51D5-C4632FEE6E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8728" y="0"/>
            <a:ext cx="5923272" cy="5828044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74862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828D9-138D-374C-9588-F6EFDB438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12" y="258417"/>
            <a:ext cx="5761231" cy="1009030"/>
          </a:xfrm>
        </p:spPr>
        <p:txBody>
          <a:bodyPr>
            <a:noAutofit/>
          </a:bodyPr>
          <a:lstStyle/>
          <a:p>
            <a:r>
              <a:rPr lang="en-US" dirty="0"/>
              <a:t>Trade mark attorneys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34D1D-C7F0-874F-82FE-B7A32F125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5997" y="2131454"/>
            <a:ext cx="6040556" cy="33612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Cabin" panose="020B0604020202020204" charset="0"/>
              </a:rPr>
              <a:t>To become a trade mark attorney you will need a degree (does not need to be a particular subject)</a:t>
            </a:r>
            <a:endParaRPr lang="en-US" dirty="0">
              <a:latin typeface="Cabin" panose="020B0604020202020204" charset="0"/>
            </a:endParaRPr>
          </a:p>
          <a:p>
            <a:endParaRPr lang="en-GB" dirty="0">
              <a:latin typeface="Cabin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0DDC9-3836-7F44-A3F2-B78EA9417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6CE0-961E-5F4D-8D0E-399DF2EAA8B7}" type="datetime4">
              <a:rPr lang="en-GB" smtClean="0"/>
              <a:t>26 June 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783CD-49A8-8A4E-9598-3763C2E79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14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6EBF116-30F7-0012-98D4-6C61D5BAA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9215" y="6004472"/>
            <a:ext cx="4114800" cy="595111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Careers in Intellectual Property	</a:t>
            </a:r>
          </a:p>
          <a:p>
            <a:r>
              <a:rPr lang="en-US" sz="1400" dirty="0">
                <a:solidFill>
                  <a:schemeClr val="bg1"/>
                </a:solidFill>
              </a:rPr>
              <a:t>Chris Burnett</a:t>
            </a:r>
          </a:p>
        </p:txBody>
      </p:sp>
      <p:pic>
        <p:nvPicPr>
          <p:cNvPr id="5" name="Picture 4" descr="Programme coding on a computer screen">
            <a:extLst>
              <a:ext uri="{FF2B5EF4-FFF2-40B4-BE49-F238E27FC236}">
                <a16:creationId xmlns:a16="http://schemas.microsoft.com/office/drawing/2014/main" id="{9276DE1D-0B62-351C-51D5-C4632FEE6E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8728" y="0"/>
            <a:ext cx="5923272" cy="5828044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43986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828D9-138D-374C-9588-F6EFDB438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12" y="258417"/>
            <a:ext cx="5761231" cy="1009030"/>
          </a:xfrm>
        </p:spPr>
        <p:txBody>
          <a:bodyPr>
            <a:noAutofit/>
          </a:bodyPr>
          <a:lstStyle/>
          <a:p>
            <a:r>
              <a:rPr lang="en-US" dirty="0"/>
              <a:t>Trade mark attorneys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34D1D-C7F0-874F-82FE-B7A32F125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5997" y="1468192"/>
            <a:ext cx="6040556" cy="402455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Cabin" panose="020B0604020202020204" charset="0"/>
              </a:rPr>
              <a:t>The main skills for being a good </a:t>
            </a:r>
            <a:br>
              <a:rPr lang="en-GB" dirty="0">
                <a:latin typeface="Cabin" panose="020B0604020202020204" charset="0"/>
              </a:rPr>
            </a:br>
            <a:r>
              <a:rPr lang="en-GB" dirty="0">
                <a:latin typeface="Cabin" panose="020B0604020202020204" charset="0"/>
              </a:rPr>
              <a:t>trade mark attorney  are having an analytical mind and great communication skills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abin" panose="020B0604020202020204" charset="0"/>
              </a:rPr>
              <a:t>Trade mark law is very fast moving</a:t>
            </a:r>
          </a:p>
          <a:p>
            <a:pPr marL="0" indent="0">
              <a:lnSpc>
                <a:spcPct val="150000"/>
              </a:lnSpc>
              <a:buNone/>
            </a:pPr>
            <a:endParaRPr lang="en-GB" dirty="0">
              <a:latin typeface="Cabin" panose="020B060402020202020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Cabin" panose="020B0604020202020204" charset="0"/>
            </a:endParaRPr>
          </a:p>
          <a:p>
            <a:endParaRPr lang="en-GB" dirty="0">
              <a:latin typeface="Cabin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0DDC9-3836-7F44-A3F2-B78EA9417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6CE0-961E-5F4D-8D0E-399DF2EAA8B7}" type="datetime4">
              <a:rPr lang="en-GB" smtClean="0"/>
              <a:t>26 June 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783CD-49A8-8A4E-9598-3763C2E79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15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6EBF116-30F7-0012-98D4-6C61D5BAA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9215" y="6004472"/>
            <a:ext cx="4114800" cy="595111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Careers in Intellectual Property	</a:t>
            </a:r>
          </a:p>
          <a:p>
            <a:r>
              <a:rPr lang="en-US" sz="1400" dirty="0">
                <a:solidFill>
                  <a:schemeClr val="bg1"/>
                </a:solidFill>
              </a:rPr>
              <a:t>Chris Burnett</a:t>
            </a:r>
          </a:p>
        </p:txBody>
      </p:sp>
      <p:pic>
        <p:nvPicPr>
          <p:cNvPr id="5" name="Picture 4" descr="Programme coding on a computer screen">
            <a:extLst>
              <a:ext uri="{FF2B5EF4-FFF2-40B4-BE49-F238E27FC236}">
                <a16:creationId xmlns:a16="http://schemas.microsoft.com/office/drawing/2014/main" id="{9276DE1D-0B62-351C-51D5-C4632FEE6E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8728" y="0"/>
            <a:ext cx="5923272" cy="5828044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43417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828D9-138D-374C-9588-F6EFDB438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12" y="-50679"/>
            <a:ext cx="5761231" cy="1009030"/>
          </a:xfrm>
        </p:spPr>
        <p:txBody>
          <a:bodyPr>
            <a:noAutofit/>
          </a:bodyPr>
          <a:lstStyle/>
          <a:p>
            <a:r>
              <a:rPr lang="en-US" dirty="0"/>
              <a:t>Trade mark examiner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34D1D-C7F0-874F-82FE-B7A32F125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512" y="856445"/>
            <a:ext cx="5932950" cy="491508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Cabin" panose="020B0604020202020204" charset="0"/>
              </a:rPr>
              <a:t>The UK Intellectual Property Office examines trade mark applications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abin" panose="020B0604020202020204" charset="0"/>
              </a:rPr>
              <a:t>Trade mark examiners do not require a degree – so may suit people who do not wish to go to University 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abin" panose="020B0604020202020204" charset="0"/>
              </a:rPr>
              <a:t>Requires a very good analytical mind and good use of language </a:t>
            </a:r>
          </a:p>
          <a:p>
            <a:pPr marL="0" indent="0">
              <a:lnSpc>
                <a:spcPct val="150000"/>
              </a:lnSpc>
              <a:buNone/>
            </a:pPr>
            <a:endParaRPr lang="en-GB" dirty="0">
              <a:latin typeface="Cabin" panose="020B060402020202020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Cabin" panose="020B0604020202020204" charset="0"/>
            </a:endParaRPr>
          </a:p>
          <a:p>
            <a:endParaRPr lang="en-GB" dirty="0">
              <a:latin typeface="Cabin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0DDC9-3836-7F44-A3F2-B78EA9417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6CE0-961E-5F4D-8D0E-399DF2EAA8B7}" type="datetime4">
              <a:rPr lang="en-GB" smtClean="0"/>
              <a:t>26 June 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783CD-49A8-8A4E-9598-3763C2E79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16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7D07E7B-CA01-4C7A-11C3-4A9FFCBFA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9215" y="6004472"/>
            <a:ext cx="4114800" cy="595111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Careers in Intellectual Property	</a:t>
            </a:r>
          </a:p>
          <a:p>
            <a:r>
              <a:rPr lang="en-US" sz="1400" dirty="0">
                <a:solidFill>
                  <a:schemeClr val="bg1"/>
                </a:solidFill>
              </a:rPr>
              <a:t>Chris Burnett</a:t>
            </a:r>
          </a:p>
        </p:txBody>
      </p:sp>
      <p:pic>
        <p:nvPicPr>
          <p:cNvPr id="9" name="Picture 8" descr="Digital technology vision exam eye test">
            <a:extLst>
              <a:ext uri="{FF2B5EF4-FFF2-40B4-BE49-F238E27FC236}">
                <a16:creationId xmlns:a16="http://schemas.microsoft.com/office/drawing/2014/main" id="{54E5ACE1-3930-20B0-2747-AD662209BC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8728" y="0"/>
            <a:ext cx="5932950" cy="580875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46211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828D9-138D-374C-9588-F6EFDB438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12" y="258417"/>
            <a:ext cx="5761231" cy="1009030"/>
          </a:xfrm>
        </p:spPr>
        <p:txBody>
          <a:bodyPr>
            <a:noAutofit/>
          </a:bodyPr>
          <a:lstStyle/>
          <a:p>
            <a:r>
              <a:rPr lang="en-US" dirty="0"/>
              <a:t>Designs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34D1D-C7F0-874F-82FE-B7A32F125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513" y="1725769"/>
            <a:ext cx="5850986" cy="40457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Cabin" panose="020B0604020202020204" charset="0"/>
              </a:rPr>
              <a:t>The shape of the sole and the whole trainer itself can be protected with a registered design 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abin" panose="020B0604020202020204" charset="0"/>
              </a:rPr>
              <a:t>These must be new and have individual character</a:t>
            </a:r>
          </a:p>
          <a:p>
            <a:pPr marL="0" indent="0">
              <a:lnSpc>
                <a:spcPct val="150000"/>
              </a:lnSpc>
              <a:buNone/>
            </a:pPr>
            <a:endParaRPr lang="en-GB" dirty="0">
              <a:latin typeface="Cabin" panose="020B060402020202020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Cabin" panose="020B0604020202020204" charset="0"/>
            </a:endParaRPr>
          </a:p>
          <a:p>
            <a:endParaRPr lang="en-GB" dirty="0">
              <a:latin typeface="Cabin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0DDC9-3836-7F44-A3F2-B78EA9417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6CE0-961E-5F4D-8D0E-399DF2EAA8B7}" type="datetime4">
              <a:rPr lang="en-GB" smtClean="0"/>
              <a:t>26 June 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783CD-49A8-8A4E-9598-3763C2E79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17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8A16088-A1C0-C5B8-7916-9CF0D8BB3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9215" y="6004472"/>
            <a:ext cx="4114800" cy="595111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Careers in Intellectual Property	</a:t>
            </a:r>
          </a:p>
          <a:p>
            <a:r>
              <a:rPr lang="en-US" sz="1400" dirty="0">
                <a:solidFill>
                  <a:schemeClr val="bg1"/>
                </a:solidFill>
              </a:rPr>
              <a:t>Chris Burnett</a:t>
            </a:r>
          </a:p>
        </p:txBody>
      </p:sp>
      <p:pic>
        <p:nvPicPr>
          <p:cNvPr id="5" name="Picture 4" descr="White sports shoe on blue background">
            <a:extLst>
              <a:ext uri="{FF2B5EF4-FFF2-40B4-BE49-F238E27FC236}">
                <a16:creationId xmlns:a16="http://schemas.microsoft.com/office/drawing/2014/main" id="{6DEDA1E7-6762-EBFF-E75B-F4CF2107627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8743" y="0"/>
            <a:ext cx="5923271" cy="5844669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85152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828D9-138D-374C-9588-F6EFDB438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12" y="258417"/>
            <a:ext cx="5761231" cy="1009030"/>
          </a:xfrm>
        </p:spPr>
        <p:txBody>
          <a:bodyPr>
            <a:noAutofit/>
          </a:bodyPr>
          <a:lstStyle/>
          <a:p>
            <a:r>
              <a:rPr lang="en-US" dirty="0"/>
              <a:t>Designs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34D1D-C7F0-874F-82FE-B7A32F125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513" y="1622738"/>
            <a:ext cx="5850986" cy="414879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Cabin" panose="020B0604020202020204" charset="0"/>
              </a:rPr>
              <a:t>Design registrations are also granted by the UK Intellectual Property Office 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abin" panose="020B0604020202020204" charset="0"/>
              </a:rPr>
              <a:t>Filed by patent or trade mark attorneys</a:t>
            </a:r>
          </a:p>
          <a:p>
            <a:pPr>
              <a:lnSpc>
                <a:spcPct val="150000"/>
              </a:lnSpc>
            </a:pPr>
            <a:endParaRPr lang="en-GB" dirty="0">
              <a:latin typeface="Cabin" panose="020B060402020202020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dirty="0">
              <a:latin typeface="Cabin" panose="020B060402020202020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Cabin" panose="020B0604020202020204" charset="0"/>
            </a:endParaRPr>
          </a:p>
          <a:p>
            <a:endParaRPr lang="en-GB" dirty="0">
              <a:latin typeface="Cabin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0DDC9-3836-7F44-A3F2-B78EA9417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6CE0-961E-5F4D-8D0E-399DF2EAA8B7}" type="datetime4">
              <a:rPr lang="en-GB" smtClean="0"/>
              <a:t>26 June 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783CD-49A8-8A4E-9598-3763C2E79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18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8A16088-A1C0-C5B8-7916-9CF0D8BB3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9215" y="6004472"/>
            <a:ext cx="4114800" cy="595111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Careers in Intellectual Property	</a:t>
            </a:r>
          </a:p>
          <a:p>
            <a:r>
              <a:rPr lang="en-US" sz="1400" dirty="0">
                <a:solidFill>
                  <a:schemeClr val="bg1"/>
                </a:solidFill>
              </a:rPr>
              <a:t>Chris Burnett</a:t>
            </a:r>
          </a:p>
        </p:txBody>
      </p:sp>
      <p:pic>
        <p:nvPicPr>
          <p:cNvPr id="5" name="Picture 4" descr="White sports shoe on blue background">
            <a:extLst>
              <a:ext uri="{FF2B5EF4-FFF2-40B4-BE49-F238E27FC236}">
                <a16:creationId xmlns:a16="http://schemas.microsoft.com/office/drawing/2014/main" id="{6DEDA1E7-6762-EBFF-E75B-F4CF2107627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8743" y="0"/>
            <a:ext cx="5923271" cy="5844669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58274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828D9-138D-374C-9588-F6EFDB438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12" y="258417"/>
            <a:ext cx="5761231" cy="1009030"/>
          </a:xfrm>
        </p:spPr>
        <p:txBody>
          <a:bodyPr>
            <a:noAutofit/>
          </a:bodyPr>
          <a:lstStyle/>
          <a:p>
            <a:r>
              <a:rPr lang="en-US" dirty="0"/>
              <a:t>Enforcement of rights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34D1D-C7F0-874F-82FE-B7A32F125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513" y="1267447"/>
            <a:ext cx="5850986" cy="450408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Cabin" panose="020B0604020202020204" charset="0"/>
              </a:rPr>
              <a:t>Competitors will assess the new sole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abin" panose="020B0604020202020204" charset="0"/>
              </a:rPr>
              <a:t>They can copy or design around it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abin" panose="020B0604020202020204" charset="0"/>
              </a:rPr>
              <a:t>What roles are there for Intellectual Property professionals from here?</a:t>
            </a:r>
          </a:p>
          <a:p>
            <a:pPr>
              <a:lnSpc>
                <a:spcPct val="150000"/>
              </a:lnSpc>
            </a:pPr>
            <a:endParaRPr lang="en-GB" dirty="0">
              <a:latin typeface="Cabin" panose="020B060402020202020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dirty="0">
              <a:latin typeface="Cabin" panose="020B060402020202020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Cabin" panose="020B0604020202020204" charset="0"/>
            </a:endParaRPr>
          </a:p>
          <a:p>
            <a:endParaRPr lang="en-GB" dirty="0">
              <a:latin typeface="Cabin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0DDC9-3836-7F44-A3F2-B78EA9417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6CE0-961E-5F4D-8D0E-399DF2EAA8B7}" type="datetime4">
              <a:rPr lang="en-GB" smtClean="0"/>
              <a:t>26 June 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783CD-49A8-8A4E-9598-3763C2E79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19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A0B74B7-CD1D-09F6-D8E2-9C01F1D1F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9215" y="6004472"/>
            <a:ext cx="4114800" cy="595111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Careers in Intellectual Property	</a:t>
            </a:r>
          </a:p>
          <a:p>
            <a:r>
              <a:rPr lang="en-US" sz="1400" dirty="0">
                <a:solidFill>
                  <a:schemeClr val="bg1"/>
                </a:solidFill>
              </a:rPr>
              <a:t>Chris Burnett</a:t>
            </a:r>
          </a:p>
        </p:txBody>
      </p:sp>
      <p:pic>
        <p:nvPicPr>
          <p:cNvPr id="9" name="Picture 8" descr="Three 3D arrows stacked and pointing in different directions">
            <a:extLst>
              <a:ext uri="{FF2B5EF4-FFF2-40B4-BE49-F238E27FC236}">
                <a16:creationId xmlns:a16="http://schemas.microsoft.com/office/drawing/2014/main" id="{8A0D8A1C-C32A-B30E-5987-8DD6A86865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8728" y="0"/>
            <a:ext cx="5923272" cy="581869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2098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7CDAE-99DB-5645-ADA7-BC3470094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CA0F00-8497-A040-9979-E54EFC8B0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1D2C204-3B6D-A44E-9400-689154A839E6}" type="datetime4">
              <a:rPr lang="en-GB" smtClean="0"/>
              <a:t>26 June 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2E1E9F-74EE-564E-8CB7-5D3F04F33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8062BB1-CF53-7D4C-ADFF-2B2A35EDEC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8249" y="1553227"/>
            <a:ext cx="9841021" cy="3632547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What is Intellectual Property? A recap…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Careers in creation… and careers in protection!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Skills to pay the bills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Roles in IP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Get in touch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400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FBF6995-83A1-45DD-0822-3CB3B659C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9215" y="6004472"/>
            <a:ext cx="4114800" cy="595111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Careers in Intellectual Property </a:t>
            </a:r>
          </a:p>
          <a:p>
            <a:r>
              <a:rPr lang="en-US" sz="1400" dirty="0">
                <a:solidFill>
                  <a:schemeClr val="bg1"/>
                </a:solidFill>
              </a:rPr>
              <a:t>Chris Burnett</a:t>
            </a:r>
          </a:p>
        </p:txBody>
      </p:sp>
    </p:spTree>
    <p:extLst>
      <p:ext uri="{BB962C8B-B14F-4D97-AF65-F5344CB8AC3E}">
        <p14:creationId xmlns:p14="http://schemas.microsoft.com/office/powerpoint/2010/main" val="2801027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828D9-138D-374C-9588-F6EFDB438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12" y="258417"/>
            <a:ext cx="5761231" cy="1009030"/>
          </a:xfrm>
        </p:spPr>
        <p:txBody>
          <a:bodyPr>
            <a:noAutofit/>
          </a:bodyPr>
          <a:lstStyle/>
          <a:p>
            <a:r>
              <a:rPr lang="en-US" dirty="0"/>
              <a:t>Patent attorneys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34D1D-C7F0-874F-82FE-B7A32F125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512" y="1267448"/>
            <a:ext cx="5761231" cy="44736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Cabin" panose="020B0604020202020204" charset="0"/>
              </a:rPr>
              <a:t>Patent attorneys for the competitors will study any published patent 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abin" panose="020B0604020202020204" charset="0"/>
              </a:rPr>
              <a:t>Is the patent granted?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abin" panose="020B0604020202020204" charset="0"/>
              </a:rPr>
              <a:t>Can the patent/patent application be attacked?</a:t>
            </a:r>
          </a:p>
          <a:p>
            <a:pPr>
              <a:lnSpc>
                <a:spcPct val="150000"/>
              </a:lnSpc>
            </a:pPr>
            <a:endParaRPr lang="en-US" dirty="0">
              <a:latin typeface="Cabin" panose="020B0604020202020204" charset="0"/>
            </a:endParaRPr>
          </a:p>
          <a:p>
            <a:endParaRPr lang="en-GB" dirty="0">
              <a:latin typeface="Cabin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0DDC9-3836-7F44-A3F2-B78EA9417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6CE0-961E-5F4D-8D0E-399DF2EAA8B7}" type="datetime4">
              <a:rPr lang="en-GB" smtClean="0"/>
              <a:t>26 June 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783CD-49A8-8A4E-9598-3763C2E79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20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7BCDAAA-9244-6428-7274-9B5019B7A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9215" y="6004472"/>
            <a:ext cx="4114800" cy="595111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Careers in Intellectual Property	</a:t>
            </a:r>
          </a:p>
          <a:p>
            <a:r>
              <a:rPr lang="en-US" sz="1400" dirty="0">
                <a:solidFill>
                  <a:schemeClr val="bg1"/>
                </a:solidFill>
              </a:rPr>
              <a:t>Chris Burnett</a:t>
            </a:r>
          </a:p>
        </p:txBody>
      </p:sp>
      <p:pic>
        <p:nvPicPr>
          <p:cNvPr id="9" name="Picture 8" descr="Transparent padlock">
            <a:extLst>
              <a:ext uri="{FF2B5EF4-FFF2-40B4-BE49-F238E27FC236}">
                <a16:creationId xmlns:a16="http://schemas.microsoft.com/office/drawing/2014/main" id="{69E6D1BD-D71E-4CBB-BFEF-44E70BA0F1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8728" y="0"/>
            <a:ext cx="5923272" cy="581869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40250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828D9-138D-374C-9588-F6EFDB438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12" y="258417"/>
            <a:ext cx="5761231" cy="1009030"/>
          </a:xfrm>
        </p:spPr>
        <p:txBody>
          <a:bodyPr>
            <a:noAutofit/>
          </a:bodyPr>
          <a:lstStyle/>
          <a:p>
            <a:r>
              <a:rPr lang="en-US" dirty="0"/>
              <a:t>Patent attorneys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34D1D-C7F0-874F-82FE-B7A32F125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512" y="1267448"/>
            <a:ext cx="6252429" cy="44736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Cabin" panose="020B0604020202020204" charset="0"/>
              </a:rPr>
              <a:t>If there is no patent, it will be a lot easier to copy!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abin" panose="020B0604020202020204" charset="0"/>
              </a:rPr>
              <a:t>Can the rights be defended?</a:t>
            </a:r>
          </a:p>
          <a:p>
            <a:pPr>
              <a:lnSpc>
                <a:spcPct val="150000"/>
              </a:lnSpc>
            </a:pPr>
            <a:endParaRPr lang="en-GB" dirty="0">
              <a:latin typeface="Cabin" panose="020B060402020202020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dirty="0">
              <a:latin typeface="Cabin" panose="020B060402020202020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Cabin" panose="020B0604020202020204" charset="0"/>
            </a:endParaRPr>
          </a:p>
          <a:p>
            <a:endParaRPr lang="en-GB" dirty="0">
              <a:latin typeface="Cabin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0DDC9-3836-7F44-A3F2-B78EA9417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6CE0-961E-5F4D-8D0E-399DF2EAA8B7}" type="datetime4">
              <a:rPr lang="en-GB" smtClean="0"/>
              <a:t>26 June 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783CD-49A8-8A4E-9598-3763C2E79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21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7BCDAAA-9244-6428-7274-9B5019B7A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9215" y="6004472"/>
            <a:ext cx="4114800" cy="595111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Careers in Intellectual Property	</a:t>
            </a:r>
          </a:p>
          <a:p>
            <a:r>
              <a:rPr lang="en-US" sz="1400" dirty="0">
                <a:solidFill>
                  <a:schemeClr val="bg1"/>
                </a:solidFill>
              </a:rPr>
              <a:t>Chris Burnett</a:t>
            </a:r>
          </a:p>
        </p:txBody>
      </p:sp>
      <p:pic>
        <p:nvPicPr>
          <p:cNvPr id="9" name="Picture 8" descr="Transparent padlock">
            <a:extLst>
              <a:ext uri="{FF2B5EF4-FFF2-40B4-BE49-F238E27FC236}">
                <a16:creationId xmlns:a16="http://schemas.microsoft.com/office/drawing/2014/main" id="{69E6D1BD-D71E-4CBB-BFEF-44E70BA0F1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8728" y="0"/>
            <a:ext cx="5923272" cy="581869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31949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828D9-138D-374C-9588-F6EFDB438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12" y="548501"/>
            <a:ext cx="5761231" cy="1009030"/>
          </a:xfrm>
        </p:spPr>
        <p:txBody>
          <a:bodyPr>
            <a:noAutofit/>
          </a:bodyPr>
          <a:lstStyle/>
          <a:p>
            <a:r>
              <a:rPr lang="en-US" dirty="0"/>
              <a:t>Intellectual Property (IP) solicitors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34D1D-C7F0-874F-82FE-B7A32F125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513" y="1796603"/>
            <a:ext cx="6002076" cy="411834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Cabin" panose="020B0604020202020204" charset="0"/>
              </a:rPr>
              <a:t>The roles of IP solicitors may overlap with patent and trade mark attorneys 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abin" panose="020B0604020202020204" charset="0"/>
              </a:rPr>
              <a:t>IP solicitors may have a technical background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abin" panose="020B0604020202020204" charset="0"/>
              </a:rPr>
              <a:t>A good business mind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0DDC9-3836-7F44-A3F2-B78EA9417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6CE0-961E-5F4D-8D0E-399DF2EAA8B7}" type="datetime4">
              <a:rPr lang="en-GB" smtClean="0"/>
              <a:t>26 June 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783CD-49A8-8A4E-9598-3763C2E79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9925DF3-3C57-9E65-AAD6-E58C6565D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9215" y="6004472"/>
            <a:ext cx="4114800" cy="595111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Careers in Intellectual Property	</a:t>
            </a:r>
          </a:p>
          <a:p>
            <a:r>
              <a:rPr lang="en-US" sz="1400" dirty="0">
                <a:solidFill>
                  <a:schemeClr val="bg1"/>
                </a:solidFill>
              </a:rPr>
              <a:t>Chris Burnett</a:t>
            </a:r>
          </a:p>
        </p:txBody>
      </p:sp>
      <p:pic>
        <p:nvPicPr>
          <p:cNvPr id="11" name="Picture 10" descr="Law books section in library">
            <a:extLst>
              <a:ext uri="{FF2B5EF4-FFF2-40B4-BE49-F238E27FC236}">
                <a16:creationId xmlns:a16="http://schemas.microsoft.com/office/drawing/2014/main" id="{96056D6A-7C64-DB5F-895B-1C496419F0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8725" y="0"/>
            <a:ext cx="5923273" cy="581869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29717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828D9-138D-374C-9588-F6EFDB438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12" y="444112"/>
            <a:ext cx="5761231" cy="1009030"/>
          </a:xfrm>
        </p:spPr>
        <p:txBody>
          <a:bodyPr>
            <a:noAutofit/>
          </a:bodyPr>
          <a:lstStyle/>
          <a:p>
            <a:r>
              <a:rPr lang="en-US" dirty="0"/>
              <a:t>Intellectual Property Barristers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34D1D-C7F0-874F-82FE-B7A32F125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513" y="1964027"/>
            <a:ext cx="5850986" cy="330522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Cabin" panose="020B0604020202020204" charset="0"/>
              </a:rPr>
              <a:t>To court! A competitor has made a shoe with a very similar sole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abin" panose="020B0604020202020204" charset="0"/>
              </a:rPr>
              <a:t>Barristers specialise in representing clients in litigious matters </a:t>
            </a:r>
          </a:p>
          <a:p>
            <a:pPr>
              <a:lnSpc>
                <a:spcPct val="150000"/>
              </a:lnSpc>
            </a:pPr>
            <a:endParaRPr lang="en-GB" dirty="0">
              <a:latin typeface="Cabin" panose="020B0604020202020204" charset="0"/>
            </a:endParaRPr>
          </a:p>
          <a:p>
            <a:pPr>
              <a:lnSpc>
                <a:spcPct val="150000"/>
              </a:lnSpc>
            </a:pPr>
            <a:endParaRPr lang="en-GB" dirty="0">
              <a:latin typeface="Cabin" panose="020B060402020202020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dirty="0">
              <a:latin typeface="Cabin" panose="020B060402020202020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Cabin" panose="020B0604020202020204" charset="0"/>
            </a:endParaRPr>
          </a:p>
          <a:p>
            <a:endParaRPr lang="en-GB" dirty="0">
              <a:latin typeface="Cabin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0DDC9-3836-7F44-A3F2-B78EA9417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6CE0-961E-5F4D-8D0E-399DF2EAA8B7}" type="datetime4">
              <a:rPr lang="en-GB" smtClean="0"/>
              <a:t>26 June 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783CD-49A8-8A4E-9598-3763C2E79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13A89DC-084E-45F7-B339-4F92820C8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9215" y="6004472"/>
            <a:ext cx="4114800" cy="595111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Careers in Intellectual Property	</a:t>
            </a:r>
          </a:p>
          <a:p>
            <a:r>
              <a:rPr lang="en-US" sz="1400" dirty="0">
                <a:solidFill>
                  <a:schemeClr val="bg1"/>
                </a:solidFill>
              </a:rPr>
              <a:t>Chris Burnett</a:t>
            </a:r>
          </a:p>
        </p:txBody>
      </p:sp>
      <p:pic>
        <p:nvPicPr>
          <p:cNvPr id="9" name="Picture 8" descr="Gavel resting on block">
            <a:extLst>
              <a:ext uri="{FF2B5EF4-FFF2-40B4-BE49-F238E27FC236}">
                <a16:creationId xmlns:a16="http://schemas.microsoft.com/office/drawing/2014/main" id="{9A97DA3F-38A2-FC3E-D291-1C95A17F03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8727" y="0"/>
            <a:ext cx="5923272" cy="581869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91422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828D9-138D-374C-9588-F6EFDB438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12" y="444112"/>
            <a:ext cx="5761231" cy="1009030"/>
          </a:xfrm>
        </p:spPr>
        <p:txBody>
          <a:bodyPr>
            <a:noAutofit/>
          </a:bodyPr>
          <a:lstStyle/>
          <a:p>
            <a:r>
              <a:rPr lang="en-US" dirty="0"/>
              <a:t>Intellectual Property Barristers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34D1D-C7F0-874F-82FE-B7A32F125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513" y="1453141"/>
            <a:ext cx="5850986" cy="381611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Cabin" panose="020B0604020202020204" charset="0"/>
              </a:rPr>
              <a:t>Barristers will often work alongside solicitors and patent and trade mark attorneys on litigation matters 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abin" panose="020B0604020202020204" charset="0"/>
              </a:rPr>
              <a:t>Barristers will need similar strong analytical skills as attorneys and solicitors</a:t>
            </a:r>
          </a:p>
          <a:p>
            <a:pPr>
              <a:lnSpc>
                <a:spcPct val="150000"/>
              </a:lnSpc>
            </a:pPr>
            <a:endParaRPr lang="en-GB" dirty="0">
              <a:latin typeface="Cabin" panose="020B0604020202020204" charset="0"/>
            </a:endParaRPr>
          </a:p>
          <a:p>
            <a:pPr>
              <a:lnSpc>
                <a:spcPct val="150000"/>
              </a:lnSpc>
            </a:pPr>
            <a:endParaRPr lang="en-GB" dirty="0">
              <a:latin typeface="Cabin" panose="020B0604020202020204" charset="0"/>
            </a:endParaRPr>
          </a:p>
          <a:p>
            <a:pPr>
              <a:lnSpc>
                <a:spcPct val="150000"/>
              </a:lnSpc>
            </a:pPr>
            <a:endParaRPr lang="en-GB" dirty="0">
              <a:latin typeface="Cabin" panose="020B0604020202020204" charset="0"/>
            </a:endParaRPr>
          </a:p>
          <a:p>
            <a:pPr>
              <a:lnSpc>
                <a:spcPct val="150000"/>
              </a:lnSpc>
            </a:pPr>
            <a:endParaRPr lang="en-GB" dirty="0">
              <a:latin typeface="Cabin" panose="020B060402020202020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dirty="0">
              <a:latin typeface="Cabin" panose="020B060402020202020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Cabin" panose="020B0604020202020204" charset="0"/>
            </a:endParaRPr>
          </a:p>
          <a:p>
            <a:endParaRPr lang="en-GB" dirty="0">
              <a:latin typeface="Cabin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0DDC9-3836-7F44-A3F2-B78EA9417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6CE0-961E-5F4D-8D0E-399DF2EAA8B7}" type="datetime4">
              <a:rPr lang="en-GB" smtClean="0"/>
              <a:t>26 June 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783CD-49A8-8A4E-9598-3763C2E79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24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13A89DC-084E-45F7-B339-4F92820C8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9215" y="6004472"/>
            <a:ext cx="4114800" cy="595111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Careers in Intellectual Property	</a:t>
            </a:r>
          </a:p>
          <a:p>
            <a:r>
              <a:rPr lang="en-US" sz="1400" dirty="0">
                <a:solidFill>
                  <a:schemeClr val="bg1"/>
                </a:solidFill>
              </a:rPr>
              <a:t>Chris Burnett</a:t>
            </a:r>
          </a:p>
        </p:txBody>
      </p:sp>
      <p:pic>
        <p:nvPicPr>
          <p:cNvPr id="9" name="Picture 8" descr="Gavel resting on block">
            <a:extLst>
              <a:ext uri="{FF2B5EF4-FFF2-40B4-BE49-F238E27FC236}">
                <a16:creationId xmlns:a16="http://schemas.microsoft.com/office/drawing/2014/main" id="{9A97DA3F-38A2-FC3E-D291-1C95A17F03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8727" y="0"/>
            <a:ext cx="5923272" cy="581869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08750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828D9-138D-374C-9588-F6EFDB438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12" y="332600"/>
            <a:ext cx="5761231" cy="1009030"/>
          </a:xfrm>
        </p:spPr>
        <p:txBody>
          <a:bodyPr>
            <a:noAutofit/>
          </a:bodyPr>
          <a:lstStyle/>
          <a:p>
            <a:r>
              <a:rPr lang="en-US" dirty="0"/>
              <a:t>Finance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34D1D-C7F0-874F-82FE-B7A32F125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513" y="1732208"/>
            <a:ext cx="5850986" cy="40393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Cabin" panose="020B0604020202020204" charset="0"/>
              </a:rPr>
              <a:t>Insurance roles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abin" panose="020B0604020202020204" charset="0"/>
              </a:rPr>
              <a:t>Intellectual Property backed lending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abin" panose="020B0604020202020204" charset="0"/>
              </a:rPr>
              <a:t>Mergers and acquisitions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abin" panose="020B0604020202020204" charset="0"/>
              </a:rPr>
              <a:t>Intellectual Property valuation</a:t>
            </a:r>
          </a:p>
          <a:p>
            <a:pPr>
              <a:lnSpc>
                <a:spcPct val="150000"/>
              </a:lnSpc>
            </a:pPr>
            <a:endParaRPr lang="en-GB" dirty="0">
              <a:latin typeface="Cabin" panose="020B0604020202020204" charset="0"/>
            </a:endParaRPr>
          </a:p>
          <a:p>
            <a:pPr>
              <a:lnSpc>
                <a:spcPct val="150000"/>
              </a:lnSpc>
            </a:pPr>
            <a:endParaRPr lang="en-GB" dirty="0">
              <a:latin typeface="Cabin" panose="020B0604020202020204" charset="0"/>
            </a:endParaRPr>
          </a:p>
          <a:p>
            <a:pPr>
              <a:lnSpc>
                <a:spcPct val="150000"/>
              </a:lnSpc>
            </a:pPr>
            <a:endParaRPr lang="en-GB" dirty="0">
              <a:latin typeface="Cabin" panose="020B0604020202020204" charset="0"/>
            </a:endParaRPr>
          </a:p>
          <a:p>
            <a:pPr>
              <a:lnSpc>
                <a:spcPct val="150000"/>
              </a:lnSpc>
            </a:pPr>
            <a:endParaRPr lang="en-GB" dirty="0">
              <a:latin typeface="Cabin" panose="020B060402020202020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dirty="0">
              <a:latin typeface="Cabin" panose="020B060402020202020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Cabin" panose="020B0604020202020204" charset="0"/>
            </a:endParaRPr>
          </a:p>
          <a:p>
            <a:endParaRPr lang="en-GB" dirty="0">
              <a:latin typeface="Cabin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0DDC9-3836-7F44-A3F2-B78EA9417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6CE0-961E-5F4D-8D0E-399DF2EAA8B7}" type="datetime4">
              <a:rPr lang="en-GB" smtClean="0"/>
              <a:t>26 June 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783CD-49A8-8A4E-9598-3763C2E79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25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CF5F1F0-3EF9-C2DF-5432-84BD05BE5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9215" y="6004472"/>
            <a:ext cx="4114800" cy="595111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Careers in Intellectual Property	</a:t>
            </a:r>
          </a:p>
          <a:p>
            <a:r>
              <a:rPr lang="en-US" sz="1400" dirty="0">
                <a:solidFill>
                  <a:schemeClr val="bg1"/>
                </a:solidFill>
              </a:rPr>
              <a:t>Chris Burnett</a:t>
            </a:r>
          </a:p>
        </p:txBody>
      </p:sp>
      <p:pic>
        <p:nvPicPr>
          <p:cNvPr id="9" name="Picture 8" descr="Different numbers in white flying around">
            <a:extLst>
              <a:ext uri="{FF2B5EF4-FFF2-40B4-BE49-F238E27FC236}">
                <a16:creationId xmlns:a16="http://schemas.microsoft.com/office/drawing/2014/main" id="{3FB6C18A-4467-409B-8AC5-33E5070E54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8728" y="0"/>
            <a:ext cx="5923272" cy="581869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623655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828D9-138D-374C-9588-F6EFDB438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13" y="476793"/>
            <a:ext cx="5761231" cy="1009030"/>
          </a:xfrm>
        </p:spPr>
        <p:txBody>
          <a:bodyPr>
            <a:noAutofit/>
          </a:bodyPr>
          <a:lstStyle/>
          <a:p>
            <a:r>
              <a:rPr lang="en-US" dirty="0"/>
              <a:t>Administrative/ Support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34D1D-C7F0-874F-82FE-B7A32F125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513" y="1873875"/>
            <a:ext cx="5850986" cy="389765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Cabin" panose="020B0604020202020204" charset="0"/>
              </a:rPr>
              <a:t>Many essential and rewarding support roles do not require a technical background or a degree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abin" panose="020B0604020202020204" charset="0"/>
              </a:rPr>
              <a:t>A lot of Intellectual Property work is transactional</a:t>
            </a:r>
          </a:p>
          <a:p>
            <a:pPr>
              <a:lnSpc>
                <a:spcPct val="150000"/>
              </a:lnSpc>
            </a:pPr>
            <a:endParaRPr lang="en-GB" dirty="0">
              <a:latin typeface="Cabin" panose="020B0604020202020204" charset="0"/>
            </a:endParaRPr>
          </a:p>
          <a:p>
            <a:pPr>
              <a:lnSpc>
                <a:spcPct val="150000"/>
              </a:lnSpc>
            </a:pPr>
            <a:endParaRPr lang="en-GB" dirty="0">
              <a:latin typeface="Cabin" panose="020B060402020202020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dirty="0">
              <a:latin typeface="Cabin" panose="020B060402020202020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Cabin" panose="020B0604020202020204" charset="0"/>
            </a:endParaRPr>
          </a:p>
          <a:p>
            <a:endParaRPr lang="en-GB" dirty="0">
              <a:latin typeface="Cabin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0DDC9-3836-7F44-A3F2-B78EA9417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6CE0-961E-5F4D-8D0E-399DF2EAA8B7}" type="datetime4">
              <a:rPr lang="en-GB" smtClean="0"/>
              <a:t>26 June 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783CD-49A8-8A4E-9598-3763C2E79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26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F6CA2ED-58DE-0769-9F53-23AA8C938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9215" y="6004472"/>
            <a:ext cx="4114800" cy="595111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Careers in Intellectual Property	</a:t>
            </a:r>
          </a:p>
          <a:p>
            <a:r>
              <a:rPr lang="en-US" sz="1400" dirty="0">
                <a:solidFill>
                  <a:schemeClr val="bg1"/>
                </a:solidFill>
              </a:rPr>
              <a:t>Chris Burnett</a:t>
            </a:r>
          </a:p>
        </p:txBody>
      </p:sp>
      <p:pic>
        <p:nvPicPr>
          <p:cNvPr id="8" name="Picture 7" descr="Stack of colourful files">
            <a:extLst>
              <a:ext uri="{FF2B5EF4-FFF2-40B4-BE49-F238E27FC236}">
                <a16:creationId xmlns:a16="http://schemas.microsoft.com/office/drawing/2014/main" id="{8D5EE993-9F2D-7E38-70EB-90F90E4A9E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8728" y="0"/>
            <a:ext cx="5923272" cy="581869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063511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828D9-138D-374C-9588-F6EFDB438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13" y="476793"/>
            <a:ext cx="5761231" cy="1009030"/>
          </a:xfrm>
        </p:spPr>
        <p:txBody>
          <a:bodyPr>
            <a:noAutofit/>
          </a:bodyPr>
          <a:lstStyle/>
          <a:p>
            <a:r>
              <a:rPr lang="en-US" dirty="0"/>
              <a:t>Administrative/ Support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34D1D-C7F0-874F-82FE-B7A32F125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513" y="1809481"/>
            <a:ext cx="5850986" cy="396204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Cabin" panose="020B0604020202020204" charset="0"/>
              </a:rPr>
              <a:t>Roles and job titles will depend on the firm and the level of responsibility 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abin" panose="020B0604020202020204" charset="0"/>
              </a:rPr>
              <a:t>High levels of organisational skills and attention to detail </a:t>
            </a:r>
          </a:p>
          <a:p>
            <a:pPr>
              <a:lnSpc>
                <a:spcPct val="150000"/>
              </a:lnSpc>
            </a:pPr>
            <a:endParaRPr lang="en-GB" dirty="0">
              <a:latin typeface="Cabin" panose="020B0604020202020204" charset="0"/>
            </a:endParaRPr>
          </a:p>
          <a:p>
            <a:pPr>
              <a:lnSpc>
                <a:spcPct val="150000"/>
              </a:lnSpc>
            </a:pPr>
            <a:endParaRPr lang="en-GB" dirty="0">
              <a:latin typeface="Cabin" panose="020B0604020202020204" charset="0"/>
            </a:endParaRPr>
          </a:p>
          <a:p>
            <a:pPr>
              <a:lnSpc>
                <a:spcPct val="150000"/>
              </a:lnSpc>
            </a:pPr>
            <a:endParaRPr lang="en-GB" dirty="0">
              <a:latin typeface="Cabin" panose="020B060402020202020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dirty="0">
              <a:latin typeface="Cabin" panose="020B060402020202020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Cabin" panose="020B0604020202020204" charset="0"/>
            </a:endParaRPr>
          </a:p>
          <a:p>
            <a:endParaRPr lang="en-GB" dirty="0">
              <a:latin typeface="Cabin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0DDC9-3836-7F44-A3F2-B78EA9417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6CE0-961E-5F4D-8D0E-399DF2EAA8B7}" type="datetime4">
              <a:rPr lang="en-GB" smtClean="0"/>
              <a:t>26 June 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783CD-49A8-8A4E-9598-3763C2E79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27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F6CA2ED-58DE-0769-9F53-23AA8C938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9215" y="6004472"/>
            <a:ext cx="4114800" cy="595111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Careers in Intellectual Property	</a:t>
            </a:r>
          </a:p>
          <a:p>
            <a:r>
              <a:rPr lang="en-US" sz="1400" dirty="0">
                <a:solidFill>
                  <a:schemeClr val="bg1"/>
                </a:solidFill>
              </a:rPr>
              <a:t>Chris Burnett</a:t>
            </a:r>
          </a:p>
        </p:txBody>
      </p:sp>
      <p:pic>
        <p:nvPicPr>
          <p:cNvPr id="8" name="Picture 7" descr="Stack of colourful files">
            <a:extLst>
              <a:ext uri="{FF2B5EF4-FFF2-40B4-BE49-F238E27FC236}">
                <a16:creationId xmlns:a16="http://schemas.microsoft.com/office/drawing/2014/main" id="{8D5EE993-9F2D-7E38-70EB-90F90E4A9E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8728" y="0"/>
            <a:ext cx="5923272" cy="581869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768556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32CD0-EB97-1D4A-B518-7E6416B31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in touch…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0231D-DEA9-5E4F-B290-515E69F82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021A-94FE-7947-A7A4-2F5823AA3A79}" type="datetime4">
              <a:rPr lang="en-GB" smtClean="0"/>
              <a:t>26 June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5B85E-20C6-1041-8724-6EC179C3C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Careers in Intellectual Property </a:t>
            </a:r>
          </a:p>
          <a:p>
            <a:r>
              <a:rPr lang="en-US" sz="1400" dirty="0">
                <a:solidFill>
                  <a:schemeClr val="bg1"/>
                </a:solidFill>
              </a:rPr>
              <a:t>Chris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9D2C0-3C3B-094F-A8AF-467BFED6E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28</a:t>
            </a:fld>
            <a:endParaRPr lang="en-US"/>
          </a:p>
        </p:txBody>
      </p:sp>
      <p:pic>
        <p:nvPicPr>
          <p:cNvPr id="13" name="Picture 12" descr="A person in a suit and tie&#10;&#10;Description automatically generated">
            <a:extLst>
              <a:ext uri="{FF2B5EF4-FFF2-40B4-BE49-F238E27FC236}">
                <a16:creationId xmlns:a16="http://schemas.microsoft.com/office/drawing/2014/main" id="{63B7A088-EFF5-37D2-5D6C-95FCF3C4B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5331" y="-1"/>
            <a:ext cx="4836669" cy="58209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FCE161B-337C-F399-001B-474989C3F136}"/>
              </a:ext>
            </a:extLst>
          </p:cNvPr>
          <p:cNvSpPr txBox="1"/>
          <p:nvPr/>
        </p:nvSpPr>
        <p:spPr>
          <a:xfrm>
            <a:off x="695325" y="2274838"/>
            <a:ext cx="6486060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Cabin" panose="020B0604020202020204" charset="0"/>
              </a:rPr>
              <a:t>Chris Burnett</a:t>
            </a:r>
          </a:p>
          <a:p>
            <a:endParaRPr lang="en-GB" sz="2500" dirty="0">
              <a:latin typeface="Cabin" panose="020B0604020202020204" charset="0"/>
            </a:endParaRPr>
          </a:p>
          <a:p>
            <a:r>
              <a:rPr lang="en-GB" sz="2800" dirty="0">
                <a:latin typeface="Cabin" panose="020B0604020202020204" charset="0"/>
              </a:rPr>
              <a:t>https://careersinideas.org.uk/contact-us/</a:t>
            </a:r>
          </a:p>
          <a:p>
            <a:r>
              <a:rPr lang="en-GB" sz="2800" dirty="0">
                <a:latin typeface="Cabin" panose="020B0604020202020204" charset="0"/>
              </a:rPr>
              <a:t>chriscareersinidea@gmail.com</a:t>
            </a:r>
          </a:p>
          <a:p>
            <a:endParaRPr lang="en-GB" sz="2800" dirty="0">
              <a:latin typeface="Cabi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959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3C1FE-C8FB-26AA-CD7D-56DA38D7E3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56067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32CD0-EB97-1D4A-B518-7E6416B31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0231D-DEA9-5E4F-B290-515E69F82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021A-94FE-7947-A7A4-2F5823AA3A79}" type="datetime4">
              <a:rPr lang="en-GB" smtClean="0"/>
              <a:t>26 June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5B85E-20C6-1041-8724-6EC179C3C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Careers in Intellectual Property </a:t>
            </a:r>
          </a:p>
          <a:p>
            <a:r>
              <a:rPr lang="en-US" sz="1400" dirty="0">
                <a:solidFill>
                  <a:schemeClr val="bg1"/>
                </a:solidFill>
              </a:rPr>
              <a:t>Chris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9D2C0-3C3B-094F-A8AF-467BFED6E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3</a:t>
            </a:fld>
            <a:endParaRPr lang="en-US"/>
          </a:p>
        </p:txBody>
      </p:sp>
      <p:pic>
        <p:nvPicPr>
          <p:cNvPr id="13" name="Picture 12" descr="A person in a suit and tie&#10;&#10;Description automatically generated">
            <a:extLst>
              <a:ext uri="{FF2B5EF4-FFF2-40B4-BE49-F238E27FC236}">
                <a16:creationId xmlns:a16="http://schemas.microsoft.com/office/drawing/2014/main" id="{63B7A088-EFF5-37D2-5D6C-95FCF3C4B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5331" y="-1"/>
            <a:ext cx="4836669" cy="58209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FCE161B-337C-F399-001B-474989C3F136}"/>
              </a:ext>
            </a:extLst>
          </p:cNvPr>
          <p:cNvSpPr txBox="1"/>
          <p:nvPr/>
        </p:nvSpPr>
        <p:spPr>
          <a:xfrm>
            <a:off x="695325" y="1507827"/>
            <a:ext cx="6486060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Cabin" panose="020B0604020202020204" charset="0"/>
              </a:rPr>
              <a:t>Chris Burnett</a:t>
            </a:r>
          </a:p>
          <a:p>
            <a:endParaRPr lang="en-GB" sz="2500" dirty="0">
              <a:latin typeface="Cabin" panose="020B0604020202020204" charset="0"/>
            </a:endParaRPr>
          </a:p>
          <a:p>
            <a:r>
              <a:rPr lang="en-GB" sz="2800" dirty="0">
                <a:latin typeface="Cabin" panose="020B0604020202020204" charset="0"/>
              </a:rPr>
              <a:t>Senior Associate, </a:t>
            </a:r>
          </a:p>
          <a:p>
            <a:r>
              <a:rPr lang="en-GB" sz="2800" dirty="0">
                <a:latin typeface="Cabin" panose="020B0604020202020204" charset="0"/>
              </a:rPr>
              <a:t>Chartered Patent Attorney and European Patent Attorney</a:t>
            </a:r>
          </a:p>
          <a:p>
            <a:endParaRPr lang="en-GB" sz="2800" dirty="0">
              <a:latin typeface="Cabin" panose="020B0604020202020204" charset="0"/>
            </a:endParaRPr>
          </a:p>
          <a:p>
            <a:r>
              <a:rPr lang="en-GB" sz="2800" dirty="0">
                <a:latin typeface="Cabin" panose="020B0604020202020204" charset="0"/>
              </a:rPr>
              <a:t>Intellectual Property team, </a:t>
            </a:r>
          </a:p>
          <a:p>
            <a:r>
              <a:rPr lang="en-GB" sz="2800" dirty="0">
                <a:latin typeface="Cabin" panose="020B0604020202020204" charset="0"/>
              </a:rPr>
              <a:t>Birkett Long LLP</a:t>
            </a:r>
          </a:p>
        </p:txBody>
      </p:sp>
    </p:spTree>
    <p:extLst>
      <p:ext uri="{BB962C8B-B14F-4D97-AF65-F5344CB8AC3E}">
        <p14:creationId xmlns:p14="http://schemas.microsoft.com/office/powerpoint/2010/main" val="2476597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828D9-138D-374C-9588-F6EFDB438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571" y="296147"/>
            <a:ext cx="5761231" cy="1009030"/>
          </a:xfrm>
        </p:spPr>
        <p:txBody>
          <a:bodyPr>
            <a:normAutofit/>
          </a:bodyPr>
          <a:lstStyle/>
          <a:p>
            <a:r>
              <a:rPr lang="en-US" dirty="0"/>
              <a:t>Summer of 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34D1D-C7F0-874F-82FE-B7A32F125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459" y="1995845"/>
            <a:ext cx="12457476" cy="3117540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GB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https://ipinclusive.org.uk/careers-in-ideas/summer-of-ip-2023/</a:t>
            </a:r>
            <a:r>
              <a:rPr lang="en-GB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GB" sz="2400" dirty="0">
              <a:latin typeface="Cabin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0DDC9-3836-7F44-A3F2-B78EA9417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6CE0-961E-5F4D-8D0E-399DF2EAA8B7}" type="datetime4">
              <a:rPr lang="en-GB" smtClean="0"/>
              <a:t>26 June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22859-607A-F341-A4B2-5D53DC502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Careers in Intellectual Property</a:t>
            </a:r>
          </a:p>
          <a:p>
            <a:r>
              <a:rPr lang="en-US" sz="1400" dirty="0">
                <a:solidFill>
                  <a:schemeClr val="bg1"/>
                </a:solidFill>
              </a:rPr>
              <a:t>Chris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783CD-49A8-8A4E-9598-3763C2E79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01F9A2-F34C-0F82-0373-D78EA4C9D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2464" y="87325"/>
            <a:ext cx="6775570" cy="555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13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828D9-138D-374C-9588-F6EFDB438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571" y="418488"/>
            <a:ext cx="5761231" cy="1009030"/>
          </a:xfrm>
        </p:spPr>
        <p:txBody>
          <a:bodyPr>
            <a:noAutofit/>
          </a:bodyPr>
          <a:lstStyle/>
          <a:p>
            <a:r>
              <a:rPr lang="en-US" dirty="0"/>
              <a:t>What is Intellectual Property? A recap…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34D1D-C7F0-874F-82FE-B7A32F125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2894" y="1487591"/>
            <a:ext cx="6375093" cy="41275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Cabin" panose="020B0604020202020204" charset="0"/>
              </a:rPr>
              <a:t>“Creations of the mind”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bin" panose="020B0604020202020204" charset="0"/>
              </a:rPr>
              <a:t>Intellectual property rights (IPRs) protect these creations of the mind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bin" panose="020B0604020202020204" charset="0"/>
              </a:rPr>
              <a:t>Copyright protects works such as literary or musical works and computer programs </a:t>
            </a:r>
            <a:r>
              <a:rPr lang="en-GB" dirty="0">
                <a:effectLst/>
                <a:latin typeface="Cabin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</a:t>
            </a:r>
            <a:endParaRPr lang="en-GB" dirty="0">
              <a:latin typeface="Cabin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0DDC9-3836-7F44-A3F2-B78EA9417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6CE0-961E-5F4D-8D0E-399DF2EAA8B7}" type="datetime4">
              <a:rPr lang="en-GB" smtClean="0"/>
              <a:t>26 June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22859-607A-F341-A4B2-5D53DC502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Careers in Intellectual Property</a:t>
            </a:r>
          </a:p>
          <a:p>
            <a:r>
              <a:rPr lang="en-US" sz="1400" dirty="0">
                <a:solidFill>
                  <a:schemeClr val="bg1"/>
                </a:solidFill>
              </a:rPr>
              <a:t>Chris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783CD-49A8-8A4E-9598-3763C2E79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 descr="A colourful light bulb with business icons">
            <a:extLst>
              <a:ext uri="{FF2B5EF4-FFF2-40B4-BE49-F238E27FC236}">
                <a16:creationId xmlns:a16="http://schemas.microsoft.com/office/drawing/2014/main" id="{AF442203-CB13-1805-3B1F-8EBD6EBBA0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8727" y="0"/>
            <a:ext cx="5923273" cy="581869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67324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828D9-138D-374C-9588-F6EFDB438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571" y="437823"/>
            <a:ext cx="5761231" cy="1009030"/>
          </a:xfrm>
        </p:spPr>
        <p:txBody>
          <a:bodyPr>
            <a:noAutofit/>
          </a:bodyPr>
          <a:lstStyle/>
          <a:p>
            <a:r>
              <a:rPr lang="en-US" dirty="0"/>
              <a:t>What is Intellectual Property? A recap…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34D1D-C7F0-874F-82FE-B7A32F125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2894" y="1506926"/>
            <a:ext cx="5761231" cy="41275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Cabin" panose="020B0604020202020204" charset="0"/>
              </a:rPr>
              <a:t>Patents protect inventions, such as new products and processes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bin" panose="020B0604020202020204" charset="0"/>
              </a:rPr>
              <a:t>Trade marks protect brands </a:t>
            </a:r>
            <a:r>
              <a:rPr lang="en-GB" dirty="0">
                <a:effectLst/>
                <a:latin typeface="Cabin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®</a:t>
            </a:r>
            <a:endParaRPr lang="en-US" dirty="0">
              <a:latin typeface="Cabin" panose="020B060402020202020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Cabin" panose="020B0604020202020204" charset="0"/>
              </a:rPr>
              <a:t>Designs protect the shape and configuration of products</a:t>
            </a:r>
          </a:p>
          <a:p>
            <a:endParaRPr lang="en-GB" dirty="0">
              <a:latin typeface="Cabin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0DDC9-3836-7F44-A3F2-B78EA9417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6CE0-961E-5F4D-8D0E-399DF2EAA8B7}" type="datetime4">
              <a:rPr lang="en-GB" smtClean="0"/>
              <a:t>26 June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22859-607A-F341-A4B2-5D53DC502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Careers in Intellectual Property</a:t>
            </a:r>
          </a:p>
          <a:p>
            <a:r>
              <a:rPr lang="en-US" sz="1400" dirty="0">
                <a:solidFill>
                  <a:schemeClr val="bg1"/>
                </a:solidFill>
              </a:rPr>
              <a:t>Chris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783CD-49A8-8A4E-9598-3763C2E79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 descr="A colourful light bulb with business icons">
            <a:extLst>
              <a:ext uri="{FF2B5EF4-FFF2-40B4-BE49-F238E27FC236}">
                <a16:creationId xmlns:a16="http://schemas.microsoft.com/office/drawing/2014/main" id="{AF442203-CB13-1805-3B1F-8EBD6EBBA0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8727" y="0"/>
            <a:ext cx="5923273" cy="581869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73375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828D9-138D-374C-9588-F6EFDB438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12" y="358456"/>
            <a:ext cx="7232009" cy="1009030"/>
          </a:xfrm>
        </p:spPr>
        <p:txBody>
          <a:bodyPr>
            <a:noAutofit/>
          </a:bodyPr>
          <a:lstStyle/>
          <a:p>
            <a:r>
              <a:rPr lang="en-US" sz="4300" dirty="0"/>
              <a:t>Careers in creation…and careers in protection!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34D1D-C7F0-874F-82FE-B7A32F125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511" y="1315974"/>
            <a:ext cx="7444511" cy="41275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Cabin" panose="020B0604020202020204" charset="0"/>
              </a:rPr>
              <a:t>These roles require a whole range of </a:t>
            </a:r>
            <a:br>
              <a:rPr lang="en-GB" dirty="0">
                <a:latin typeface="Cabin" panose="020B0604020202020204" charset="0"/>
              </a:rPr>
            </a:br>
            <a:r>
              <a:rPr lang="en-GB" dirty="0">
                <a:latin typeface="Cabin" panose="020B0604020202020204" charset="0"/>
              </a:rPr>
              <a:t>skills, knowledge and interests 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abin" panose="020B0604020202020204" charset="0"/>
              </a:rPr>
              <a:t>Summer of IP will go into more detail </a:t>
            </a:r>
            <a:br>
              <a:rPr lang="en-GB" dirty="0">
                <a:latin typeface="Cabin" panose="020B0604020202020204" charset="0"/>
              </a:rPr>
            </a:br>
            <a:r>
              <a:rPr lang="en-GB" dirty="0">
                <a:latin typeface="Cabin" panose="020B0604020202020204" charset="0"/>
              </a:rPr>
              <a:t>about many of the roles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abin" panose="020B0604020202020204" charset="0"/>
              </a:rPr>
              <a:t>See also </a:t>
            </a:r>
            <a:r>
              <a:rPr lang="en-GB" dirty="0">
                <a:effectLst/>
                <a:latin typeface="Cabin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https://careersinideas.org.uk/</a:t>
            </a:r>
            <a:r>
              <a:rPr lang="en-GB" dirty="0">
                <a:effectLst/>
                <a:latin typeface="Cabin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>
                <a:effectLst/>
                <a:latin typeface="Cabin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Cabin" panose="020B0604020202020204" charset="0"/>
              </a:rPr>
              <a:t>and careers booklet for more information</a:t>
            </a:r>
            <a:endParaRPr lang="en-US" dirty="0">
              <a:latin typeface="Cabin" panose="020B0604020202020204" charset="0"/>
            </a:endParaRPr>
          </a:p>
          <a:p>
            <a:endParaRPr lang="en-GB" dirty="0">
              <a:latin typeface="Cabin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0DDC9-3836-7F44-A3F2-B78EA9417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6CE0-961E-5F4D-8D0E-399DF2EAA8B7}" type="datetime4">
              <a:rPr lang="en-GB" smtClean="0"/>
              <a:t>26 June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22859-607A-F341-A4B2-5D53DC502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Careers in Intellectual Property	</a:t>
            </a:r>
          </a:p>
          <a:p>
            <a:r>
              <a:rPr lang="en-US" sz="1400" dirty="0">
                <a:solidFill>
                  <a:schemeClr val="bg1"/>
                </a:solidFill>
              </a:rPr>
              <a:t>Chris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783CD-49A8-8A4E-9598-3763C2E79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 descr="Exclamation mark on a yellow background">
            <a:extLst>
              <a:ext uri="{FF2B5EF4-FFF2-40B4-BE49-F238E27FC236}">
                <a16:creationId xmlns:a16="http://schemas.microsoft.com/office/drawing/2014/main" id="{9A81B06E-8DBF-4311-1081-092B0A2CAA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8727" y="0"/>
            <a:ext cx="5923271" cy="5844669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92404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828D9-138D-374C-9588-F6EFDB438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12" y="0"/>
            <a:ext cx="5761231" cy="1010969"/>
          </a:xfrm>
        </p:spPr>
        <p:txBody>
          <a:bodyPr>
            <a:noAutofit/>
          </a:bodyPr>
          <a:lstStyle/>
          <a:p>
            <a:r>
              <a:rPr lang="en-US" dirty="0"/>
              <a:t>Product design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0DDC9-3836-7F44-A3F2-B78EA9417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6CE0-961E-5F4D-8D0E-399DF2EAA8B7}" type="datetime4">
              <a:rPr lang="en-GB" smtClean="0"/>
              <a:t>26 June 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783CD-49A8-8A4E-9598-3763C2E79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8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AFA82E3-27E8-588B-A3AF-95F6CFD32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9215" y="6004472"/>
            <a:ext cx="4114800" cy="595111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Careers in Intellectual Property	</a:t>
            </a:r>
          </a:p>
          <a:p>
            <a:r>
              <a:rPr lang="en-US" sz="1400" dirty="0">
                <a:solidFill>
                  <a:schemeClr val="bg1"/>
                </a:solidFill>
              </a:rPr>
              <a:t>Chris Burnett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1ABCB14-7DDF-6D26-C254-62A89F174ADC}"/>
              </a:ext>
            </a:extLst>
          </p:cNvPr>
          <p:cNvGrpSpPr/>
          <p:nvPr/>
        </p:nvGrpSpPr>
        <p:grpSpPr>
          <a:xfrm>
            <a:off x="1085546" y="1387642"/>
            <a:ext cx="9560531" cy="3996670"/>
            <a:chOff x="555478" y="1806434"/>
            <a:chExt cx="7012878" cy="285832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C3C8641-A9FB-40D8-8BE8-9306C25F9D39}"/>
                </a:ext>
              </a:extLst>
            </p:cNvPr>
            <p:cNvSpPr/>
            <p:nvPr/>
          </p:nvSpPr>
          <p:spPr>
            <a:xfrm>
              <a:off x="596209" y="1813192"/>
              <a:ext cx="2036908" cy="1100624"/>
            </a:xfrm>
            <a:prstGeom prst="rect">
              <a:avLst/>
            </a:prstGeom>
            <a:solidFill>
              <a:srgbClr val="7CA7AD"/>
            </a:solidFill>
            <a:ln>
              <a:solidFill>
                <a:srgbClr val="7CA7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Cabin" panose="020B0604020202020204" charset="0"/>
                </a:rPr>
                <a:t>Creating a new shoe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8E80B42-198F-A163-A192-491754023C1E}"/>
                </a:ext>
              </a:extLst>
            </p:cNvPr>
            <p:cNvSpPr/>
            <p:nvPr/>
          </p:nvSpPr>
          <p:spPr>
            <a:xfrm>
              <a:off x="3041166" y="1806434"/>
              <a:ext cx="2059571" cy="1126273"/>
            </a:xfrm>
            <a:prstGeom prst="rect">
              <a:avLst/>
            </a:prstGeom>
            <a:solidFill>
              <a:srgbClr val="7CA7AD"/>
            </a:solidFill>
            <a:ln>
              <a:solidFill>
                <a:srgbClr val="7CA7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Cabin" panose="020B0604020202020204" charset="0"/>
                </a:rPr>
                <a:t>Brainstorming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B5E53AB-1471-3A0B-8A1B-A3D06E0EB34B}"/>
                </a:ext>
              </a:extLst>
            </p:cNvPr>
            <p:cNvSpPr/>
            <p:nvPr/>
          </p:nvSpPr>
          <p:spPr>
            <a:xfrm>
              <a:off x="5508785" y="1813192"/>
              <a:ext cx="2059571" cy="1126273"/>
            </a:xfrm>
            <a:prstGeom prst="rect">
              <a:avLst/>
            </a:prstGeom>
            <a:solidFill>
              <a:srgbClr val="7CA7AD"/>
            </a:solidFill>
            <a:ln>
              <a:solidFill>
                <a:srgbClr val="7CA7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Cabin" panose="020B0604020202020204" charset="0"/>
                </a:rPr>
                <a:t>New Invention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31CC78-BF2D-DEAB-4B9E-EF5C8F6C388E}"/>
                </a:ext>
              </a:extLst>
            </p:cNvPr>
            <p:cNvSpPr/>
            <p:nvPr/>
          </p:nvSpPr>
          <p:spPr>
            <a:xfrm>
              <a:off x="555478" y="3447914"/>
              <a:ext cx="2059571" cy="1126273"/>
            </a:xfrm>
            <a:prstGeom prst="rect">
              <a:avLst/>
            </a:prstGeom>
            <a:solidFill>
              <a:srgbClr val="7CA7AD"/>
            </a:solidFill>
            <a:ln>
              <a:solidFill>
                <a:srgbClr val="7CA7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Cabin" panose="020B0604020202020204" charset="0"/>
                </a:rPr>
                <a:t>Patent Attorney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8A4FC33-E618-9A3D-56ED-AEB7EC9A62DA}"/>
                </a:ext>
              </a:extLst>
            </p:cNvPr>
            <p:cNvSpPr/>
            <p:nvPr/>
          </p:nvSpPr>
          <p:spPr>
            <a:xfrm>
              <a:off x="3041166" y="3526672"/>
              <a:ext cx="2059571" cy="1126273"/>
            </a:xfrm>
            <a:prstGeom prst="rect">
              <a:avLst/>
            </a:prstGeom>
            <a:solidFill>
              <a:srgbClr val="7CA7AD"/>
            </a:solidFill>
            <a:ln>
              <a:solidFill>
                <a:srgbClr val="7CA7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Cabin" panose="020B0604020202020204" charset="0"/>
                </a:rPr>
                <a:t>Patent Analysts 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FEA362A-7558-B831-9F05-98E5ED278A5A}"/>
                </a:ext>
              </a:extLst>
            </p:cNvPr>
            <p:cNvSpPr/>
            <p:nvPr/>
          </p:nvSpPr>
          <p:spPr>
            <a:xfrm>
              <a:off x="5508785" y="3538487"/>
              <a:ext cx="2059571" cy="1126273"/>
            </a:xfrm>
            <a:prstGeom prst="rect">
              <a:avLst/>
            </a:prstGeom>
            <a:solidFill>
              <a:srgbClr val="7CA7AD"/>
            </a:solidFill>
            <a:ln>
              <a:solidFill>
                <a:srgbClr val="7CA7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Cabin" panose="020B0604020202020204" charset="0"/>
                </a:rPr>
                <a:t>Patent Examiner 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A57B201-755D-F012-1C18-98CACAEF4AA5}"/>
                </a:ext>
              </a:extLst>
            </p:cNvPr>
            <p:cNvCxnSpPr>
              <a:cxnSpLocks/>
              <a:endCxn id="13" idx="1"/>
            </p:cNvCxnSpPr>
            <p:nvPr/>
          </p:nvCxnSpPr>
          <p:spPr>
            <a:xfrm>
              <a:off x="2651187" y="2369569"/>
              <a:ext cx="389979" cy="2"/>
            </a:xfrm>
            <a:prstGeom prst="straightConnector1">
              <a:avLst/>
            </a:prstGeom>
            <a:ln>
              <a:solidFill>
                <a:srgbClr val="7CA7A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9D08164-394A-4171-7CCA-FFB592545977}"/>
                </a:ext>
              </a:extLst>
            </p:cNvPr>
            <p:cNvCxnSpPr>
              <a:cxnSpLocks/>
            </p:cNvCxnSpPr>
            <p:nvPr/>
          </p:nvCxnSpPr>
          <p:spPr>
            <a:xfrm>
              <a:off x="5100737" y="2388584"/>
              <a:ext cx="389979" cy="2"/>
            </a:xfrm>
            <a:prstGeom prst="straightConnector1">
              <a:avLst/>
            </a:prstGeom>
            <a:ln>
              <a:solidFill>
                <a:srgbClr val="7CA7A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C32278C-D540-40B7-1902-91041AE0419E}"/>
                </a:ext>
              </a:extLst>
            </p:cNvPr>
            <p:cNvCxnSpPr>
              <a:cxnSpLocks/>
            </p:cNvCxnSpPr>
            <p:nvPr/>
          </p:nvCxnSpPr>
          <p:spPr>
            <a:xfrm>
              <a:off x="2633118" y="4101623"/>
              <a:ext cx="389979" cy="2"/>
            </a:xfrm>
            <a:prstGeom prst="straightConnector1">
              <a:avLst/>
            </a:prstGeom>
            <a:ln>
              <a:solidFill>
                <a:srgbClr val="7CA7A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AC65E9D5-98B6-5562-FAA0-75DD95F2B359}"/>
                </a:ext>
              </a:extLst>
            </p:cNvPr>
            <p:cNvCxnSpPr>
              <a:cxnSpLocks/>
            </p:cNvCxnSpPr>
            <p:nvPr/>
          </p:nvCxnSpPr>
          <p:spPr>
            <a:xfrm>
              <a:off x="5100737" y="4070856"/>
              <a:ext cx="389979" cy="2"/>
            </a:xfrm>
            <a:prstGeom prst="straightConnector1">
              <a:avLst/>
            </a:prstGeom>
            <a:ln>
              <a:solidFill>
                <a:srgbClr val="7CA7A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8F6639A-2806-B9EF-983A-6EF9505F3CB2}"/>
                </a:ext>
              </a:extLst>
            </p:cNvPr>
            <p:cNvCxnSpPr>
              <a:cxnSpLocks/>
            </p:cNvCxnSpPr>
            <p:nvPr/>
          </p:nvCxnSpPr>
          <p:spPr>
            <a:xfrm>
              <a:off x="6791094" y="2944583"/>
              <a:ext cx="0" cy="300521"/>
            </a:xfrm>
            <a:prstGeom prst="line">
              <a:avLst/>
            </a:prstGeom>
            <a:ln>
              <a:solidFill>
                <a:srgbClr val="7CA7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13CE2DB-190C-B8ED-7BD6-8C0EBF62D4B0}"/>
                </a:ext>
              </a:extLst>
            </p:cNvPr>
            <p:cNvCxnSpPr/>
            <p:nvPr/>
          </p:nvCxnSpPr>
          <p:spPr>
            <a:xfrm flipH="1">
              <a:off x="1795346" y="3245104"/>
              <a:ext cx="4995748" cy="0"/>
            </a:xfrm>
            <a:prstGeom prst="line">
              <a:avLst/>
            </a:prstGeom>
            <a:ln>
              <a:solidFill>
                <a:srgbClr val="7CA7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828A6518-C036-1261-3C3B-0D521BBEC740}"/>
                </a:ext>
              </a:extLst>
            </p:cNvPr>
            <p:cNvCxnSpPr/>
            <p:nvPr/>
          </p:nvCxnSpPr>
          <p:spPr>
            <a:xfrm>
              <a:off x="1795346" y="3245104"/>
              <a:ext cx="0" cy="183896"/>
            </a:xfrm>
            <a:prstGeom prst="straightConnector1">
              <a:avLst/>
            </a:prstGeom>
            <a:ln>
              <a:solidFill>
                <a:srgbClr val="7CA7A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8695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828D9-138D-374C-9588-F6EFDB438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12" y="13091"/>
            <a:ext cx="5761231" cy="1009030"/>
          </a:xfrm>
        </p:spPr>
        <p:txBody>
          <a:bodyPr>
            <a:noAutofit/>
          </a:bodyPr>
          <a:lstStyle/>
          <a:p>
            <a:r>
              <a:rPr lang="en-US" dirty="0"/>
              <a:t>Skills</a:t>
            </a:r>
            <a:r>
              <a:rPr lang="en-US" sz="4000" dirty="0"/>
              <a:t> to pay the bills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34D1D-C7F0-874F-82FE-B7A32F125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512" y="1835239"/>
            <a:ext cx="5761231" cy="33055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Cabin" panose="020B0604020202020204" charset="0"/>
              </a:rPr>
              <a:t>Careers in patents normally require a STEM (Science, Technology, Engineering and Mathematics) degree</a:t>
            </a:r>
            <a:endParaRPr lang="en-US" dirty="0">
              <a:latin typeface="Cabin" panose="020B0604020202020204" charset="0"/>
            </a:endParaRPr>
          </a:p>
          <a:p>
            <a:endParaRPr lang="en-GB" dirty="0">
              <a:latin typeface="Cabin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0DDC9-3836-7F44-A3F2-B78EA9417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6CE0-961E-5F4D-8D0E-399DF2EAA8B7}" type="datetime4">
              <a:rPr lang="en-GB" smtClean="0"/>
              <a:t>26 June 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783CD-49A8-8A4E-9598-3763C2E79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F79D-3015-E444-80EA-33053BA6F3A6}" type="slidenum">
              <a:rPr lang="en-US" smtClean="0"/>
              <a:t>9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143332A-EA48-A91C-310A-FD729959B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9215" y="6004472"/>
            <a:ext cx="4114800" cy="595111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Careers in Intellectual Property	</a:t>
            </a:r>
          </a:p>
          <a:p>
            <a:r>
              <a:rPr lang="en-US" sz="1400" dirty="0">
                <a:solidFill>
                  <a:schemeClr val="bg1"/>
                </a:solidFill>
              </a:rPr>
              <a:t>Chris Burnett</a:t>
            </a:r>
          </a:p>
        </p:txBody>
      </p:sp>
      <p:pic>
        <p:nvPicPr>
          <p:cNvPr id="11" name="Picture 10" descr="Black pencil fence with one yellow pencil under a lightbulb">
            <a:extLst>
              <a:ext uri="{FF2B5EF4-FFF2-40B4-BE49-F238E27FC236}">
                <a16:creationId xmlns:a16="http://schemas.microsoft.com/office/drawing/2014/main" id="{F84FF31B-6A95-8C18-E535-95638496E9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8727" y="0"/>
            <a:ext cx="5923273" cy="5844669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1538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irkettLong">
      <a:dk1>
        <a:srgbClr val="1D1D1B"/>
      </a:dk1>
      <a:lt1>
        <a:srgbClr val="FFFFFF"/>
      </a:lt1>
      <a:dk2>
        <a:srgbClr val="1D1D1B"/>
      </a:dk2>
      <a:lt2>
        <a:srgbClr val="E7E6E6"/>
      </a:lt2>
      <a:accent1>
        <a:srgbClr val="CDCE00"/>
      </a:accent1>
      <a:accent2>
        <a:srgbClr val="F19F41"/>
      </a:accent2>
      <a:accent3>
        <a:srgbClr val="AA92C3"/>
      </a:accent3>
      <a:accent4>
        <a:srgbClr val="D3808D"/>
      </a:accent4>
      <a:accent5>
        <a:srgbClr val="7CA7AD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853D7458-5C77-9D43-BA51-718CBE6B5915}" vid="{93F194FC-6828-D542-AD73-1F27EBC46C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BLIP Template 4155-6848-1863 v.1</Template>
  <TotalTime>116</TotalTime>
  <Words>980</Words>
  <Application>Microsoft Office PowerPoint</Application>
  <PresentationFormat>Widescreen</PresentationFormat>
  <Paragraphs>242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Verdana</vt:lpstr>
      <vt:lpstr>Cabin Medium</vt:lpstr>
      <vt:lpstr>Arial</vt:lpstr>
      <vt:lpstr>Calibri</vt:lpstr>
      <vt:lpstr>Cabin</vt:lpstr>
      <vt:lpstr>Office Theme</vt:lpstr>
      <vt:lpstr>Careers in Intellectual Property</vt:lpstr>
      <vt:lpstr>Agenda</vt:lpstr>
      <vt:lpstr>Introduction </vt:lpstr>
      <vt:lpstr>Summer of IP</vt:lpstr>
      <vt:lpstr>What is Intellectual Property? A recap…</vt:lpstr>
      <vt:lpstr>What is Intellectual Property? A recap…</vt:lpstr>
      <vt:lpstr>Careers in creation…and careers in protection!</vt:lpstr>
      <vt:lpstr>Product design</vt:lpstr>
      <vt:lpstr>Skills to pay the bills</vt:lpstr>
      <vt:lpstr>Skills to pay the bills</vt:lpstr>
      <vt:lpstr>Follow up Inventions and Innovations</vt:lpstr>
      <vt:lpstr>Branding</vt:lpstr>
      <vt:lpstr>Trade mark attorneys</vt:lpstr>
      <vt:lpstr>Trade mark attorneys</vt:lpstr>
      <vt:lpstr>Trade mark attorneys</vt:lpstr>
      <vt:lpstr>Trade mark examiner</vt:lpstr>
      <vt:lpstr>Designs</vt:lpstr>
      <vt:lpstr>Designs</vt:lpstr>
      <vt:lpstr>Enforcement of rights</vt:lpstr>
      <vt:lpstr>Patent attorneys</vt:lpstr>
      <vt:lpstr>Patent attorneys</vt:lpstr>
      <vt:lpstr>Intellectual Property (IP) solicitors</vt:lpstr>
      <vt:lpstr>Intellectual Property Barristers</vt:lpstr>
      <vt:lpstr>Intellectual Property Barristers</vt:lpstr>
      <vt:lpstr>Finance</vt:lpstr>
      <vt:lpstr>Administrative/ Support roles</vt:lpstr>
      <vt:lpstr>Administrative/ Support roles</vt:lpstr>
      <vt:lpstr>Get in touch… </vt:lpstr>
      <vt:lpstr>Thank you</vt:lpstr>
    </vt:vector>
  </TitlesOfParts>
  <Manager/>
  <Company>Brikett Long LLP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Anna Ward</dc:creator>
  <cp:keywords/>
  <dc:description/>
  <cp:lastModifiedBy>Andrea Brewster</cp:lastModifiedBy>
  <cp:revision>8</cp:revision>
  <dcterms:created xsi:type="dcterms:W3CDTF">2023-05-30T11:26:17Z</dcterms:created>
  <dcterms:modified xsi:type="dcterms:W3CDTF">2023-06-26T11:23:23Z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dDocumentId">
    <vt:lpwstr>4161-3141-7160</vt:lpwstr>
  </property>
</Properties>
</file>