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9"/>
  </p:notesMasterIdLst>
  <p:handoutMasterIdLst>
    <p:handoutMasterId r:id="rId10"/>
  </p:handoutMasterIdLst>
  <p:sldIdLst>
    <p:sldId id="256" r:id="rId2"/>
    <p:sldId id="265" r:id="rId3"/>
    <p:sldId id="266" r:id="rId4"/>
    <p:sldId id="267" r:id="rId5"/>
    <p:sldId id="268" r:id="rId6"/>
    <p:sldId id="269" r:id="rId7"/>
    <p:sldId id="27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6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71707" autoAdjust="0"/>
  </p:normalViewPr>
  <p:slideViewPr>
    <p:cSldViewPr snapToGrid="0">
      <p:cViewPr varScale="1">
        <p:scale>
          <a:sx n="114" d="100"/>
          <a:sy n="114" d="100"/>
        </p:scale>
        <p:origin x="31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281A93-1E45-463A-8147-DF3FB2BD962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93DDE29-5B4B-40F6-9733-65C9642D2BDB}">
      <dgm:prSet custT="1"/>
      <dgm:spPr/>
      <dgm:t>
        <a:bodyPr/>
        <a:lstStyle/>
        <a:p>
          <a:pPr>
            <a:lnSpc>
              <a:spcPct val="100000"/>
            </a:lnSpc>
          </a:pPr>
          <a:r>
            <a:rPr lang="en-GB" sz="1800" dirty="0">
              <a:solidFill>
                <a:srgbClr val="002060"/>
              </a:solidFill>
              <a:latin typeface="Calibri" panose="020F0502020204030204" pitchFamily="34" charset="0"/>
              <a:cs typeface="Calibri" panose="020F0502020204030204" pitchFamily="34" charset="0"/>
            </a:rPr>
            <a:t>Awareness and resources</a:t>
          </a:r>
          <a:endParaRPr lang="en-US" sz="1800" dirty="0">
            <a:solidFill>
              <a:srgbClr val="002060"/>
            </a:solidFill>
            <a:latin typeface="Calibri" panose="020F0502020204030204" pitchFamily="34" charset="0"/>
            <a:cs typeface="Calibri" panose="020F0502020204030204" pitchFamily="34" charset="0"/>
          </a:endParaRPr>
        </a:p>
      </dgm:t>
    </dgm:pt>
    <dgm:pt modelId="{E0DDA899-E2E1-4D22-9962-8D0DD20BD6C7}" type="parTrans" cxnId="{407B534F-7ECE-4249-99D1-BE710D992F5F}">
      <dgm:prSet/>
      <dgm:spPr/>
      <dgm:t>
        <a:bodyPr/>
        <a:lstStyle/>
        <a:p>
          <a:endParaRPr lang="en-US"/>
        </a:p>
      </dgm:t>
    </dgm:pt>
    <dgm:pt modelId="{57C3A454-BA52-4737-89F1-65E58E397387}" type="sibTrans" cxnId="{407B534F-7ECE-4249-99D1-BE710D992F5F}">
      <dgm:prSet/>
      <dgm:spPr/>
      <dgm:t>
        <a:bodyPr/>
        <a:lstStyle/>
        <a:p>
          <a:endParaRPr lang="en-US"/>
        </a:p>
      </dgm:t>
    </dgm:pt>
    <dgm:pt modelId="{3DFDBACB-957E-41CD-AA6A-B237465A252F}">
      <dgm:prSet custT="1"/>
      <dgm:spPr/>
      <dgm:t>
        <a:bodyPr/>
        <a:lstStyle/>
        <a:p>
          <a:pPr>
            <a:lnSpc>
              <a:spcPct val="100000"/>
            </a:lnSpc>
          </a:pPr>
          <a:r>
            <a:rPr lang="en-GB" sz="1800" dirty="0">
              <a:solidFill>
                <a:srgbClr val="002060"/>
              </a:solidFill>
              <a:latin typeface="Calibri" panose="020F0502020204030204" pitchFamily="34" charset="0"/>
              <a:cs typeface="Calibri" panose="020F0502020204030204" pitchFamily="34" charset="0"/>
            </a:rPr>
            <a:t>Training for managers and employees</a:t>
          </a:r>
          <a:endParaRPr lang="en-US" sz="1800" dirty="0">
            <a:solidFill>
              <a:srgbClr val="002060"/>
            </a:solidFill>
            <a:latin typeface="Calibri" panose="020F0502020204030204" pitchFamily="34" charset="0"/>
            <a:cs typeface="Calibri" panose="020F0502020204030204" pitchFamily="34" charset="0"/>
          </a:endParaRPr>
        </a:p>
      </dgm:t>
    </dgm:pt>
    <dgm:pt modelId="{D89271AE-AEE2-4A01-A686-83F996678A2C}" type="parTrans" cxnId="{CB5F717F-F84C-4215-AA49-2A38DA7ADEDD}">
      <dgm:prSet/>
      <dgm:spPr/>
      <dgm:t>
        <a:bodyPr/>
        <a:lstStyle/>
        <a:p>
          <a:endParaRPr lang="en-US"/>
        </a:p>
      </dgm:t>
    </dgm:pt>
    <dgm:pt modelId="{04C71FD7-8EC5-4D1D-BD52-67DA91DBFD42}" type="sibTrans" cxnId="{CB5F717F-F84C-4215-AA49-2A38DA7ADEDD}">
      <dgm:prSet/>
      <dgm:spPr/>
      <dgm:t>
        <a:bodyPr/>
        <a:lstStyle/>
        <a:p>
          <a:endParaRPr lang="en-US"/>
        </a:p>
      </dgm:t>
    </dgm:pt>
    <dgm:pt modelId="{03617FFA-3025-4FCF-88E6-314CFDF5E760}">
      <dgm:prSet custT="1"/>
      <dgm:spPr/>
      <dgm:t>
        <a:bodyPr/>
        <a:lstStyle/>
        <a:p>
          <a:pPr>
            <a:lnSpc>
              <a:spcPct val="100000"/>
            </a:lnSpc>
          </a:pPr>
          <a:r>
            <a:rPr lang="en-GB" sz="1800" b="0" dirty="0">
              <a:solidFill>
                <a:srgbClr val="002060"/>
              </a:solidFill>
              <a:latin typeface="Calibri" panose="020F0502020204030204" pitchFamily="34" charset="0"/>
              <a:cs typeface="Calibri" panose="020F0502020204030204" pitchFamily="34" charset="0"/>
            </a:rPr>
            <a:t>Menopause /flexible working/reasonable adjustment policies</a:t>
          </a:r>
          <a:endParaRPr lang="en-US" sz="1800" b="0" dirty="0">
            <a:solidFill>
              <a:srgbClr val="002060"/>
            </a:solidFill>
            <a:latin typeface="Calibri" panose="020F0502020204030204" pitchFamily="34" charset="0"/>
            <a:cs typeface="Calibri" panose="020F0502020204030204" pitchFamily="34" charset="0"/>
          </a:endParaRPr>
        </a:p>
      </dgm:t>
    </dgm:pt>
    <dgm:pt modelId="{FE2C70E9-99CE-4AF3-82BA-3ADFC217EA0B}" type="parTrans" cxnId="{BF53B432-EBAF-4594-841B-44811F0F1E6F}">
      <dgm:prSet/>
      <dgm:spPr/>
      <dgm:t>
        <a:bodyPr/>
        <a:lstStyle/>
        <a:p>
          <a:endParaRPr lang="en-US"/>
        </a:p>
      </dgm:t>
    </dgm:pt>
    <dgm:pt modelId="{5AE76664-26D7-42AE-989E-A13CC3E511A3}" type="sibTrans" cxnId="{BF53B432-EBAF-4594-841B-44811F0F1E6F}">
      <dgm:prSet/>
      <dgm:spPr/>
      <dgm:t>
        <a:bodyPr/>
        <a:lstStyle/>
        <a:p>
          <a:endParaRPr lang="en-US"/>
        </a:p>
      </dgm:t>
    </dgm:pt>
    <dgm:pt modelId="{EDC402C3-FC1E-4B2D-852E-A3DEA5A05D5C}">
      <dgm:prSet custT="1"/>
      <dgm:spPr/>
      <dgm:t>
        <a:bodyPr/>
        <a:lstStyle/>
        <a:p>
          <a:pPr>
            <a:lnSpc>
              <a:spcPct val="100000"/>
            </a:lnSpc>
          </a:pPr>
          <a:r>
            <a:rPr lang="en-GB" sz="1800" b="0" dirty="0">
              <a:solidFill>
                <a:srgbClr val="002060"/>
              </a:solidFill>
              <a:latin typeface="Calibri" panose="020F0502020204030204" pitchFamily="34" charset="0"/>
              <a:cs typeface="Calibri" panose="020F0502020204030204" pitchFamily="34" charset="0"/>
            </a:rPr>
            <a:t>Health benefits and wellbeing initiatives</a:t>
          </a:r>
          <a:endParaRPr lang="en-US" sz="1800" b="0" dirty="0">
            <a:solidFill>
              <a:srgbClr val="002060"/>
            </a:solidFill>
            <a:latin typeface="Calibri" panose="020F0502020204030204" pitchFamily="34" charset="0"/>
            <a:cs typeface="Calibri" panose="020F0502020204030204" pitchFamily="34" charset="0"/>
          </a:endParaRPr>
        </a:p>
      </dgm:t>
    </dgm:pt>
    <dgm:pt modelId="{B25DF2FE-A7AE-422F-914A-CA250EE15A31}" type="parTrans" cxnId="{5184275C-BFA6-40EC-AE6B-4E0E5E3D281C}">
      <dgm:prSet/>
      <dgm:spPr/>
      <dgm:t>
        <a:bodyPr/>
        <a:lstStyle/>
        <a:p>
          <a:endParaRPr lang="en-US"/>
        </a:p>
      </dgm:t>
    </dgm:pt>
    <dgm:pt modelId="{9DD4805E-9A74-45D0-AFAA-D6886E261CE5}" type="sibTrans" cxnId="{5184275C-BFA6-40EC-AE6B-4E0E5E3D281C}">
      <dgm:prSet/>
      <dgm:spPr/>
      <dgm:t>
        <a:bodyPr/>
        <a:lstStyle/>
        <a:p>
          <a:endParaRPr lang="en-US"/>
        </a:p>
      </dgm:t>
    </dgm:pt>
    <dgm:pt modelId="{7887047A-F826-4294-AA82-B20EFEEB1F91}">
      <dgm:prSet custT="1"/>
      <dgm:spPr/>
      <dgm:t>
        <a:bodyPr/>
        <a:lstStyle/>
        <a:p>
          <a:pPr>
            <a:lnSpc>
              <a:spcPct val="100000"/>
            </a:lnSpc>
          </a:pPr>
          <a:r>
            <a:rPr lang="en-GB" sz="1800" b="0" dirty="0">
              <a:solidFill>
                <a:srgbClr val="002060"/>
              </a:solidFill>
              <a:latin typeface="Calibri" panose="020F0502020204030204" pitchFamily="34" charset="0"/>
              <a:cs typeface="Calibri" panose="020F0502020204030204" pitchFamily="34" charset="0"/>
            </a:rPr>
            <a:t>Employee networks</a:t>
          </a:r>
          <a:endParaRPr lang="en-US" sz="1800" b="0" dirty="0">
            <a:solidFill>
              <a:srgbClr val="002060"/>
            </a:solidFill>
            <a:latin typeface="Calibri" panose="020F0502020204030204" pitchFamily="34" charset="0"/>
            <a:cs typeface="Calibri" panose="020F0502020204030204" pitchFamily="34" charset="0"/>
          </a:endParaRPr>
        </a:p>
      </dgm:t>
    </dgm:pt>
    <dgm:pt modelId="{F8F73914-6E8C-4354-ACA1-39E5390063AE}" type="parTrans" cxnId="{46FDFAF4-E9BD-47D0-B2CF-BAD27F425BBA}">
      <dgm:prSet/>
      <dgm:spPr/>
      <dgm:t>
        <a:bodyPr/>
        <a:lstStyle/>
        <a:p>
          <a:endParaRPr lang="en-US"/>
        </a:p>
      </dgm:t>
    </dgm:pt>
    <dgm:pt modelId="{E681AD8A-3DE5-4539-8B77-0649CB5AB57F}" type="sibTrans" cxnId="{46FDFAF4-E9BD-47D0-B2CF-BAD27F425BBA}">
      <dgm:prSet/>
      <dgm:spPr/>
      <dgm:t>
        <a:bodyPr/>
        <a:lstStyle/>
        <a:p>
          <a:endParaRPr lang="en-US"/>
        </a:p>
      </dgm:t>
    </dgm:pt>
    <dgm:pt modelId="{40D5B3BB-5E58-4414-88CA-D25B6645E0D5}">
      <dgm:prSet custT="1"/>
      <dgm:spPr/>
      <dgm:t>
        <a:bodyPr/>
        <a:lstStyle/>
        <a:p>
          <a:pPr>
            <a:lnSpc>
              <a:spcPct val="100000"/>
            </a:lnSpc>
          </a:pPr>
          <a:r>
            <a:rPr lang="en-GB" sz="1800" dirty="0">
              <a:solidFill>
                <a:srgbClr val="002060"/>
              </a:solidFill>
              <a:latin typeface="Calibri" panose="020F0502020204030204" pitchFamily="34" charset="0"/>
              <a:cs typeface="Calibri" panose="020F0502020204030204" pitchFamily="34" charset="0"/>
            </a:rPr>
            <a:t>Equality Act 2010</a:t>
          </a:r>
          <a:endParaRPr lang="en-US" sz="1800" dirty="0">
            <a:solidFill>
              <a:srgbClr val="002060"/>
            </a:solidFill>
            <a:latin typeface="Calibri" panose="020F0502020204030204" pitchFamily="34" charset="0"/>
            <a:cs typeface="Calibri" panose="020F0502020204030204" pitchFamily="34" charset="0"/>
          </a:endParaRPr>
        </a:p>
      </dgm:t>
    </dgm:pt>
    <dgm:pt modelId="{59EF2B07-6BDA-414A-9C1C-B578C40B6751}" type="parTrans" cxnId="{5ACEC6BF-A0FB-4CAE-89F6-DEA1B33F89E7}">
      <dgm:prSet/>
      <dgm:spPr/>
      <dgm:t>
        <a:bodyPr/>
        <a:lstStyle/>
        <a:p>
          <a:endParaRPr lang="en-US"/>
        </a:p>
      </dgm:t>
    </dgm:pt>
    <dgm:pt modelId="{9F69FDA2-C799-4255-A415-B644B7160C61}" type="sibTrans" cxnId="{5ACEC6BF-A0FB-4CAE-89F6-DEA1B33F89E7}">
      <dgm:prSet/>
      <dgm:spPr/>
      <dgm:t>
        <a:bodyPr/>
        <a:lstStyle/>
        <a:p>
          <a:endParaRPr lang="en-US"/>
        </a:p>
      </dgm:t>
    </dgm:pt>
    <dgm:pt modelId="{F08BCAB0-07C1-42E9-8FEA-3969F74C5AAE}" type="pres">
      <dgm:prSet presAssocID="{84281A93-1E45-463A-8147-DF3FB2BD9627}" presName="root" presStyleCnt="0">
        <dgm:presLayoutVars>
          <dgm:dir/>
          <dgm:resizeHandles val="exact"/>
        </dgm:presLayoutVars>
      </dgm:prSet>
      <dgm:spPr/>
    </dgm:pt>
    <dgm:pt modelId="{335A3EF7-28B7-47F2-A8A3-0ED8D22BC5A6}" type="pres">
      <dgm:prSet presAssocID="{293DDE29-5B4B-40F6-9733-65C9642D2BDB}" presName="compNode" presStyleCnt="0"/>
      <dgm:spPr/>
    </dgm:pt>
    <dgm:pt modelId="{CFC74088-2AD0-4051-A005-E556035EA0CC}" type="pres">
      <dgm:prSet presAssocID="{293DDE29-5B4B-40F6-9733-65C9642D2BDB}" presName="iconRect" presStyleLbl="node1" presStyleIdx="0" presStyleCnt="6" custScaleX="207764" custScaleY="174314" custLinFactNeighborX="-31872" custLinFactNeighborY="-55775"/>
      <dgm:spPr>
        <a:blipFill>
          <a:blip xmlns:r="http://schemas.openxmlformats.org/officeDocument/2006/relationships" r:embed="rId1">
            <a:graysc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lt1">
              <a:hueOff val="0"/>
              <a:satOff val="0"/>
              <a:lumOff val="0"/>
              <a:alpha val="93000"/>
            </a:schemeClr>
          </a:solidFill>
        </a:ln>
      </dgm:spPr>
      <dgm:extLst>
        <a:ext uri="{E40237B7-FDA0-4F09-8148-C483321AD2D9}">
          <dgm14:cNvPr xmlns:dgm14="http://schemas.microsoft.com/office/drawing/2010/diagram" id="0" name="" descr="Newspaper"/>
        </a:ext>
      </dgm:extLst>
    </dgm:pt>
    <dgm:pt modelId="{478B40A8-4AC7-4972-B5B9-B7A1E26630C8}" type="pres">
      <dgm:prSet presAssocID="{293DDE29-5B4B-40F6-9733-65C9642D2BDB}" presName="spaceRect" presStyleCnt="0"/>
      <dgm:spPr/>
    </dgm:pt>
    <dgm:pt modelId="{0AF217ED-8583-4269-A328-D490616716A4}" type="pres">
      <dgm:prSet presAssocID="{293DDE29-5B4B-40F6-9733-65C9642D2BDB}" presName="textRect" presStyleLbl="revTx" presStyleIdx="0" presStyleCnt="6" custScaleX="112775" custScaleY="192647" custLinFactNeighborX="-16281" custLinFactNeighborY="-18368">
        <dgm:presLayoutVars>
          <dgm:chMax val="1"/>
          <dgm:chPref val="1"/>
        </dgm:presLayoutVars>
      </dgm:prSet>
      <dgm:spPr/>
    </dgm:pt>
    <dgm:pt modelId="{A7E0C249-9DF0-4E1F-9B6D-B23201619492}" type="pres">
      <dgm:prSet presAssocID="{57C3A454-BA52-4737-89F1-65E58E397387}" presName="sibTrans" presStyleCnt="0"/>
      <dgm:spPr/>
    </dgm:pt>
    <dgm:pt modelId="{EDDF1098-034F-4AF2-8157-6BFCA06F3722}" type="pres">
      <dgm:prSet presAssocID="{3DFDBACB-957E-41CD-AA6A-B237465A252F}" presName="compNode" presStyleCnt="0"/>
      <dgm:spPr/>
    </dgm:pt>
    <dgm:pt modelId="{99465EB6-9DF0-4A00-9F6E-605EFF1C5C52}" type="pres">
      <dgm:prSet presAssocID="{3DFDBACB-957E-41CD-AA6A-B237465A252F}" presName="iconRect" presStyleLbl="node1" presStyleIdx="1" presStyleCnt="6" custScaleX="185934" custScaleY="204656" custLinFactNeighborX="77522" custLinFactNeighborY="-51099"/>
      <dgm:spPr>
        <a:blipFill>
          <a:blip xmlns:r="http://schemas.openxmlformats.org/officeDocument/2006/relationships" r:embed="rId3">
            <a:graysc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410D51E2-7B07-4866-8604-4E66A7A1BE7B}" type="pres">
      <dgm:prSet presAssocID="{3DFDBACB-957E-41CD-AA6A-B237465A252F}" presName="spaceRect" presStyleCnt="0"/>
      <dgm:spPr/>
    </dgm:pt>
    <dgm:pt modelId="{37725D82-8574-49BC-9FFB-F189CC006256}" type="pres">
      <dgm:prSet presAssocID="{3DFDBACB-957E-41CD-AA6A-B237465A252F}" presName="textRect" presStyleLbl="revTx" presStyleIdx="1" presStyleCnt="6" custScaleX="189103" custScaleY="216714" custLinFactNeighborX="49740" custLinFactNeighborY="-5050">
        <dgm:presLayoutVars>
          <dgm:chMax val="1"/>
          <dgm:chPref val="1"/>
        </dgm:presLayoutVars>
      </dgm:prSet>
      <dgm:spPr/>
    </dgm:pt>
    <dgm:pt modelId="{F83DC39D-A8DA-4AED-A588-3039F788DBAE}" type="pres">
      <dgm:prSet presAssocID="{04C71FD7-8EC5-4D1D-BD52-67DA91DBFD42}" presName="sibTrans" presStyleCnt="0"/>
      <dgm:spPr/>
    </dgm:pt>
    <dgm:pt modelId="{8833DE1F-E414-4FAD-BFB9-5F4D6E3ACF2D}" type="pres">
      <dgm:prSet presAssocID="{03617FFA-3025-4FCF-88E6-314CFDF5E760}" presName="compNode" presStyleCnt="0"/>
      <dgm:spPr/>
    </dgm:pt>
    <dgm:pt modelId="{E3B92A49-C4C9-4C60-8590-7DE369D5ED88}" type="pres">
      <dgm:prSet presAssocID="{03617FFA-3025-4FCF-88E6-314CFDF5E760}" presName="iconRect" presStyleLbl="node1" presStyleIdx="2" presStyleCnt="6" custScaleX="200121" custScaleY="148483" custLinFactNeighborX="79395" custLinFactNeighborY="-50292"/>
      <dgm:spPr>
        <a:blipFill>
          <a:blip xmlns:r="http://schemas.openxmlformats.org/officeDocument/2006/relationships" r:embed="rId5">
            <a:grayscl/>
            <a:extLst>
              <a:ext uri="{96DAC541-7B7A-43D3-8B79-37D633B846F1}">
                <asvg:svgBlip xmlns:asvg="http://schemas.microsoft.com/office/drawing/2016/SVG/main" r:embed="rId6"/>
              </a:ext>
            </a:extLst>
          </a:blip>
          <a:srcRect/>
          <a:stretch>
            <a:fillRect t="-17000" b="-17000"/>
          </a:stretch>
        </a:blipFill>
      </dgm:spPr>
      <dgm:extLst>
        <a:ext uri="{E40237B7-FDA0-4F09-8148-C483321AD2D9}">
          <dgm14:cNvPr xmlns:dgm14="http://schemas.microsoft.com/office/drawing/2010/diagram" id="0" name="" descr="Settings with solid fill"/>
        </a:ext>
      </dgm:extLst>
    </dgm:pt>
    <dgm:pt modelId="{D0A1C295-6949-4590-BDA1-26CD9B6207BE}" type="pres">
      <dgm:prSet presAssocID="{03617FFA-3025-4FCF-88E6-314CFDF5E760}" presName="spaceRect" presStyleCnt="0"/>
      <dgm:spPr/>
    </dgm:pt>
    <dgm:pt modelId="{882E87BD-D5ED-45AF-9837-7CCB6EBF9A9D}" type="pres">
      <dgm:prSet presAssocID="{03617FFA-3025-4FCF-88E6-314CFDF5E760}" presName="textRect" presStyleLbl="revTx" presStyleIdx="2" presStyleCnt="6" custScaleX="200574" custScaleY="182805" custLinFactNeighborX="53770" custLinFactNeighborY="-19425">
        <dgm:presLayoutVars>
          <dgm:chMax val="1"/>
          <dgm:chPref val="1"/>
        </dgm:presLayoutVars>
      </dgm:prSet>
      <dgm:spPr/>
    </dgm:pt>
    <dgm:pt modelId="{C5C31C74-4182-443D-96B9-611D33483027}" type="pres">
      <dgm:prSet presAssocID="{5AE76664-26D7-42AE-989E-A13CC3E511A3}" presName="sibTrans" presStyleCnt="0"/>
      <dgm:spPr/>
    </dgm:pt>
    <dgm:pt modelId="{ACFC663B-0DA3-4A12-88AA-EA8F21FB15AF}" type="pres">
      <dgm:prSet presAssocID="{EDC402C3-FC1E-4B2D-852E-A3DEA5A05D5C}" presName="compNode" presStyleCnt="0"/>
      <dgm:spPr/>
    </dgm:pt>
    <dgm:pt modelId="{C17CD4A8-76F3-4774-B4C6-6D0C3F14A3FC}" type="pres">
      <dgm:prSet presAssocID="{EDC402C3-FC1E-4B2D-852E-A3DEA5A05D5C}" presName="iconRect" presStyleLbl="node1" presStyleIdx="3" presStyleCnt="6" custScaleX="202992" custScaleY="198764" custLinFactX="-100000" custLinFactNeighborX="-140359" custLinFactNeighborY="-68386"/>
      <dgm:spPr>
        <a:blipFill>
          <a:blip xmlns:r="http://schemas.openxmlformats.org/officeDocument/2006/relationships" r:embed="rId7">
            <a:graysc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cal"/>
        </a:ext>
      </dgm:extLst>
    </dgm:pt>
    <dgm:pt modelId="{C45F9C57-7850-425E-8CCF-A56E8E9AB72B}" type="pres">
      <dgm:prSet presAssocID="{EDC402C3-FC1E-4B2D-852E-A3DEA5A05D5C}" presName="spaceRect" presStyleCnt="0"/>
      <dgm:spPr/>
    </dgm:pt>
    <dgm:pt modelId="{83F6DF44-5F00-4A02-A0E0-6FB2CD9C1927}" type="pres">
      <dgm:prSet presAssocID="{EDC402C3-FC1E-4B2D-852E-A3DEA5A05D5C}" presName="textRect" presStyleLbl="revTx" presStyleIdx="3" presStyleCnt="6" custScaleX="209978" custScaleY="162485" custLinFactX="-12972" custLinFactNeighborX="-100000" custLinFactNeighborY="-8447">
        <dgm:presLayoutVars>
          <dgm:chMax val="1"/>
          <dgm:chPref val="1"/>
        </dgm:presLayoutVars>
      </dgm:prSet>
      <dgm:spPr/>
    </dgm:pt>
    <dgm:pt modelId="{0B7A190F-AE0D-477E-A6FF-CA76F039F65B}" type="pres">
      <dgm:prSet presAssocID="{9DD4805E-9A74-45D0-AFAA-D6886E261CE5}" presName="sibTrans" presStyleCnt="0"/>
      <dgm:spPr/>
    </dgm:pt>
    <dgm:pt modelId="{31ACB3EC-A879-4213-A1F7-4245D406531F}" type="pres">
      <dgm:prSet presAssocID="{7887047A-F826-4294-AA82-B20EFEEB1F91}" presName="compNode" presStyleCnt="0"/>
      <dgm:spPr/>
    </dgm:pt>
    <dgm:pt modelId="{CE4F9F10-6251-4ABA-AD46-37B626B26DB0}" type="pres">
      <dgm:prSet presAssocID="{7887047A-F826-4294-AA82-B20EFEEB1F91}" presName="iconRect" presStyleLbl="node1" presStyleIdx="4" presStyleCnt="6" custScaleX="172431" custScaleY="202305" custLinFactX="-14198" custLinFactNeighborX="-100000" custLinFactNeighborY="-58406"/>
      <dgm:spPr>
        <a:blipFill>
          <a:blip xmlns:r="http://schemas.openxmlformats.org/officeDocument/2006/relationships" r:embed="rId9">
            <a:graysc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3BD82AFD-82E6-40DC-B46A-E36A9A3DE040}" type="pres">
      <dgm:prSet presAssocID="{7887047A-F826-4294-AA82-B20EFEEB1F91}" presName="spaceRect" presStyleCnt="0"/>
      <dgm:spPr/>
    </dgm:pt>
    <dgm:pt modelId="{FFC9B641-7594-49AC-B02E-3BE5A649FBA5}" type="pres">
      <dgm:prSet presAssocID="{7887047A-F826-4294-AA82-B20EFEEB1F91}" presName="textRect" presStyleLbl="revTx" presStyleIdx="4" presStyleCnt="6" custScaleX="97379" custScaleY="153441" custLinFactNeighborX="-44719" custLinFactNeighborY="-27444">
        <dgm:presLayoutVars>
          <dgm:chMax val="1"/>
          <dgm:chPref val="1"/>
        </dgm:presLayoutVars>
      </dgm:prSet>
      <dgm:spPr/>
    </dgm:pt>
    <dgm:pt modelId="{30B385D4-F7FC-456D-8078-D9AE41298F18}" type="pres">
      <dgm:prSet presAssocID="{E681AD8A-3DE5-4539-8B77-0649CB5AB57F}" presName="sibTrans" presStyleCnt="0"/>
      <dgm:spPr/>
    </dgm:pt>
    <dgm:pt modelId="{A7B488D3-3F58-4EFC-80DD-42BA51420DEE}" type="pres">
      <dgm:prSet presAssocID="{40D5B3BB-5E58-4414-88CA-D25B6645E0D5}" presName="compNode" presStyleCnt="0"/>
      <dgm:spPr/>
    </dgm:pt>
    <dgm:pt modelId="{3FFC455E-A941-44C9-BE3E-B1D613BAE219}" type="pres">
      <dgm:prSet presAssocID="{40D5B3BB-5E58-4414-88CA-D25B6645E0D5}" presName="iconRect" presStyleLbl="node1" presStyleIdx="5" presStyleCnt="6" custScaleX="193812" custScaleY="150810" custLinFactNeighborX="87121" custLinFactNeighborY="-46579"/>
      <dgm:spPr>
        <a:blipFill>
          <a:blip xmlns:r="http://schemas.openxmlformats.org/officeDocument/2006/relationships" r:embed="rId11">
            <a:graysc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cales of Justice"/>
        </a:ext>
      </dgm:extLst>
    </dgm:pt>
    <dgm:pt modelId="{B5CFEBA7-38E5-4C1E-AFF9-484319FD7001}" type="pres">
      <dgm:prSet presAssocID="{40D5B3BB-5E58-4414-88CA-D25B6645E0D5}" presName="spaceRect" presStyleCnt="0"/>
      <dgm:spPr/>
    </dgm:pt>
    <dgm:pt modelId="{193E27CB-DEEC-4B22-9107-DB3CC2C35C31}" type="pres">
      <dgm:prSet presAssocID="{40D5B3BB-5E58-4414-88CA-D25B6645E0D5}" presName="textRect" presStyleLbl="revTx" presStyleIdx="5" presStyleCnt="6" custScaleX="108859" custScaleY="143179" custLinFactNeighborX="39205" custLinFactNeighborY="-24768">
        <dgm:presLayoutVars>
          <dgm:chMax val="1"/>
          <dgm:chPref val="1"/>
        </dgm:presLayoutVars>
      </dgm:prSet>
      <dgm:spPr/>
    </dgm:pt>
  </dgm:ptLst>
  <dgm:cxnLst>
    <dgm:cxn modelId="{3266CF07-E981-4B40-ADAD-BC049D4BC16C}" type="presOf" srcId="{293DDE29-5B4B-40F6-9733-65C9642D2BDB}" destId="{0AF217ED-8583-4269-A328-D490616716A4}" srcOrd="0" destOrd="0" presId="urn:microsoft.com/office/officeart/2018/2/layout/IconLabelList"/>
    <dgm:cxn modelId="{6D00391B-E34B-4044-BA4D-07B9440A39EC}" type="presOf" srcId="{3DFDBACB-957E-41CD-AA6A-B237465A252F}" destId="{37725D82-8574-49BC-9FFB-F189CC006256}" srcOrd="0" destOrd="0" presId="urn:microsoft.com/office/officeart/2018/2/layout/IconLabelList"/>
    <dgm:cxn modelId="{A8F2331E-B036-4396-9026-0A7E5414F36E}" type="presOf" srcId="{EDC402C3-FC1E-4B2D-852E-A3DEA5A05D5C}" destId="{83F6DF44-5F00-4A02-A0E0-6FB2CD9C1927}" srcOrd="0" destOrd="0" presId="urn:microsoft.com/office/officeart/2018/2/layout/IconLabelList"/>
    <dgm:cxn modelId="{BF53B432-EBAF-4594-841B-44811F0F1E6F}" srcId="{84281A93-1E45-463A-8147-DF3FB2BD9627}" destId="{03617FFA-3025-4FCF-88E6-314CFDF5E760}" srcOrd="2" destOrd="0" parTransId="{FE2C70E9-99CE-4AF3-82BA-3ADFC217EA0B}" sibTransId="{5AE76664-26D7-42AE-989E-A13CC3E511A3}"/>
    <dgm:cxn modelId="{5184275C-BFA6-40EC-AE6B-4E0E5E3D281C}" srcId="{84281A93-1E45-463A-8147-DF3FB2BD9627}" destId="{EDC402C3-FC1E-4B2D-852E-A3DEA5A05D5C}" srcOrd="3" destOrd="0" parTransId="{B25DF2FE-A7AE-422F-914A-CA250EE15A31}" sibTransId="{9DD4805E-9A74-45D0-AFAA-D6886E261CE5}"/>
    <dgm:cxn modelId="{407B534F-7ECE-4249-99D1-BE710D992F5F}" srcId="{84281A93-1E45-463A-8147-DF3FB2BD9627}" destId="{293DDE29-5B4B-40F6-9733-65C9642D2BDB}" srcOrd="0" destOrd="0" parTransId="{E0DDA899-E2E1-4D22-9962-8D0DD20BD6C7}" sibTransId="{57C3A454-BA52-4737-89F1-65E58E397387}"/>
    <dgm:cxn modelId="{F0455B53-3412-43BC-9537-EDBD95D4B0CA}" type="presOf" srcId="{03617FFA-3025-4FCF-88E6-314CFDF5E760}" destId="{882E87BD-D5ED-45AF-9837-7CCB6EBF9A9D}" srcOrd="0" destOrd="0" presId="urn:microsoft.com/office/officeart/2018/2/layout/IconLabelList"/>
    <dgm:cxn modelId="{CB5F717F-F84C-4215-AA49-2A38DA7ADEDD}" srcId="{84281A93-1E45-463A-8147-DF3FB2BD9627}" destId="{3DFDBACB-957E-41CD-AA6A-B237465A252F}" srcOrd="1" destOrd="0" parTransId="{D89271AE-AEE2-4A01-A686-83F996678A2C}" sibTransId="{04C71FD7-8EC5-4D1D-BD52-67DA91DBFD42}"/>
    <dgm:cxn modelId="{3A078B8F-4248-4341-A9D4-984649BA7B6B}" type="presOf" srcId="{7887047A-F826-4294-AA82-B20EFEEB1F91}" destId="{FFC9B641-7594-49AC-B02E-3BE5A649FBA5}" srcOrd="0" destOrd="0" presId="urn:microsoft.com/office/officeart/2018/2/layout/IconLabelList"/>
    <dgm:cxn modelId="{43C2B399-46AB-4953-AF44-92D90C2E5E3E}" type="presOf" srcId="{40D5B3BB-5E58-4414-88CA-D25B6645E0D5}" destId="{193E27CB-DEEC-4B22-9107-DB3CC2C35C31}" srcOrd="0" destOrd="0" presId="urn:microsoft.com/office/officeart/2018/2/layout/IconLabelList"/>
    <dgm:cxn modelId="{5ACEC6BF-A0FB-4CAE-89F6-DEA1B33F89E7}" srcId="{84281A93-1E45-463A-8147-DF3FB2BD9627}" destId="{40D5B3BB-5E58-4414-88CA-D25B6645E0D5}" srcOrd="5" destOrd="0" parTransId="{59EF2B07-6BDA-414A-9C1C-B578C40B6751}" sibTransId="{9F69FDA2-C799-4255-A415-B644B7160C61}"/>
    <dgm:cxn modelId="{439D79D7-6994-444A-AE2B-00675579D05A}" type="presOf" srcId="{84281A93-1E45-463A-8147-DF3FB2BD9627}" destId="{F08BCAB0-07C1-42E9-8FEA-3969F74C5AAE}" srcOrd="0" destOrd="0" presId="urn:microsoft.com/office/officeart/2018/2/layout/IconLabelList"/>
    <dgm:cxn modelId="{46FDFAF4-E9BD-47D0-B2CF-BAD27F425BBA}" srcId="{84281A93-1E45-463A-8147-DF3FB2BD9627}" destId="{7887047A-F826-4294-AA82-B20EFEEB1F91}" srcOrd="4" destOrd="0" parTransId="{F8F73914-6E8C-4354-ACA1-39E5390063AE}" sibTransId="{E681AD8A-3DE5-4539-8B77-0649CB5AB57F}"/>
    <dgm:cxn modelId="{4C821266-78AA-41AB-A390-109F34C4EB5C}" type="presParOf" srcId="{F08BCAB0-07C1-42E9-8FEA-3969F74C5AAE}" destId="{335A3EF7-28B7-47F2-A8A3-0ED8D22BC5A6}" srcOrd="0" destOrd="0" presId="urn:microsoft.com/office/officeart/2018/2/layout/IconLabelList"/>
    <dgm:cxn modelId="{6334EDDB-25B7-4C41-B0F5-6604781E76F5}" type="presParOf" srcId="{335A3EF7-28B7-47F2-A8A3-0ED8D22BC5A6}" destId="{CFC74088-2AD0-4051-A005-E556035EA0CC}" srcOrd="0" destOrd="0" presId="urn:microsoft.com/office/officeart/2018/2/layout/IconLabelList"/>
    <dgm:cxn modelId="{6860C72E-66AA-474E-8039-3EE153FDDC29}" type="presParOf" srcId="{335A3EF7-28B7-47F2-A8A3-0ED8D22BC5A6}" destId="{478B40A8-4AC7-4972-B5B9-B7A1E26630C8}" srcOrd="1" destOrd="0" presId="urn:microsoft.com/office/officeart/2018/2/layout/IconLabelList"/>
    <dgm:cxn modelId="{E8C2560F-70A1-4924-A79C-22582D779CB0}" type="presParOf" srcId="{335A3EF7-28B7-47F2-A8A3-0ED8D22BC5A6}" destId="{0AF217ED-8583-4269-A328-D490616716A4}" srcOrd="2" destOrd="0" presId="urn:microsoft.com/office/officeart/2018/2/layout/IconLabelList"/>
    <dgm:cxn modelId="{A07814E2-9636-4D26-A6DB-E2835A47D10D}" type="presParOf" srcId="{F08BCAB0-07C1-42E9-8FEA-3969F74C5AAE}" destId="{A7E0C249-9DF0-4E1F-9B6D-B23201619492}" srcOrd="1" destOrd="0" presId="urn:microsoft.com/office/officeart/2018/2/layout/IconLabelList"/>
    <dgm:cxn modelId="{FD4FAF42-A912-4DE7-B471-2F6E0B09573C}" type="presParOf" srcId="{F08BCAB0-07C1-42E9-8FEA-3969F74C5AAE}" destId="{EDDF1098-034F-4AF2-8157-6BFCA06F3722}" srcOrd="2" destOrd="0" presId="urn:microsoft.com/office/officeart/2018/2/layout/IconLabelList"/>
    <dgm:cxn modelId="{9603DED0-E110-4093-9A06-B6B287DA4B8E}" type="presParOf" srcId="{EDDF1098-034F-4AF2-8157-6BFCA06F3722}" destId="{99465EB6-9DF0-4A00-9F6E-605EFF1C5C52}" srcOrd="0" destOrd="0" presId="urn:microsoft.com/office/officeart/2018/2/layout/IconLabelList"/>
    <dgm:cxn modelId="{75539B52-1299-4BF8-A716-1114D0697FA4}" type="presParOf" srcId="{EDDF1098-034F-4AF2-8157-6BFCA06F3722}" destId="{410D51E2-7B07-4866-8604-4E66A7A1BE7B}" srcOrd="1" destOrd="0" presId="urn:microsoft.com/office/officeart/2018/2/layout/IconLabelList"/>
    <dgm:cxn modelId="{C7DEF68D-6365-4142-A65B-3E18A7D2F156}" type="presParOf" srcId="{EDDF1098-034F-4AF2-8157-6BFCA06F3722}" destId="{37725D82-8574-49BC-9FFB-F189CC006256}" srcOrd="2" destOrd="0" presId="urn:microsoft.com/office/officeart/2018/2/layout/IconLabelList"/>
    <dgm:cxn modelId="{F919C0D3-3994-468D-9A3B-177AEF3A16F6}" type="presParOf" srcId="{F08BCAB0-07C1-42E9-8FEA-3969F74C5AAE}" destId="{F83DC39D-A8DA-4AED-A588-3039F788DBAE}" srcOrd="3" destOrd="0" presId="urn:microsoft.com/office/officeart/2018/2/layout/IconLabelList"/>
    <dgm:cxn modelId="{021ABD87-304E-40B2-84AE-64937D332215}" type="presParOf" srcId="{F08BCAB0-07C1-42E9-8FEA-3969F74C5AAE}" destId="{8833DE1F-E414-4FAD-BFB9-5F4D6E3ACF2D}" srcOrd="4" destOrd="0" presId="urn:microsoft.com/office/officeart/2018/2/layout/IconLabelList"/>
    <dgm:cxn modelId="{1104CABE-D168-47AD-A887-073235B7DB11}" type="presParOf" srcId="{8833DE1F-E414-4FAD-BFB9-5F4D6E3ACF2D}" destId="{E3B92A49-C4C9-4C60-8590-7DE369D5ED88}" srcOrd="0" destOrd="0" presId="urn:microsoft.com/office/officeart/2018/2/layout/IconLabelList"/>
    <dgm:cxn modelId="{8626846A-A552-4878-97B8-0965C5FB5909}" type="presParOf" srcId="{8833DE1F-E414-4FAD-BFB9-5F4D6E3ACF2D}" destId="{D0A1C295-6949-4590-BDA1-26CD9B6207BE}" srcOrd="1" destOrd="0" presId="urn:microsoft.com/office/officeart/2018/2/layout/IconLabelList"/>
    <dgm:cxn modelId="{D20D6EE9-EEF2-4A76-A355-FA9A6A7CBCD4}" type="presParOf" srcId="{8833DE1F-E414-4FAD-BFB9-5F4D6E3ACF2D}" destId="{882E87BD-D5ED-45AF-9837-7CCB6EBF9A9D}" srcOrd="2" destOrd="0" presId="urn:microsoft.com/office/officeart/2018/2/layout/IconLabelList"/>
    <dgm:cxn modelId="{DA218069-EFB3-4E83-9861-277A9A06E4FD}" type="presParOf" srcId="{F08BCAB0-07C1-42E9-8FEA-3969F74C5AAE}" destId="{C5C31C74-4182-443D-96B9-611D33483027}" srcOrd="5" destOrd="0" presId="urn:microsoft.com/office/officeart/2018/2/layout/IconLabelList"/>
    <dgm:cxn modelId="{70F7313D-34DE-4671-B54E-C077280ABEFF}" type="presParOf" srcId="{F08BCAB0-07C1-42E9-8FEA-3969F74C5AAE}" destId="{ACFC663B-0DA3-4A12-88AA-EA8F21FB15AF}" srcOrd="6" destOrd="0" presId="urn:microsoft.com/office/officeart/2018/2/layout/IconLabelList"/>
    <dgm:cxn modelId="{9E2F6E42-F55E-495A-8E89-BD1EE6C60427}" type="presParOf" srcId="{ACFC663B-0DA3-4A12-88AA-EA8F21FB15AF}" destId="{C17CD4A8-76F3-4774-B4C6-6D0C3F14A3FC}" srcOrd="0" destOrd="0" presId="urn:microsoft.com/office/officeart/2018/2/layout/IconLabelList"/>
    <dgm:cxn modelId="{E150EAD0-1F01-44E6-8CDF-C1C611995E7B}" type="presParOf" srcId="{ACFC663B-0DA3-4A12-88AA-EA8F21FB15AF}" destId="{C45F9C57-7850-425E-8CCF-A56E8E9AB72B}" srcOrd="1" destOrd="0" presId="urn:microsoft.com/office/officeart/2018/2/layout/IconLabelList"/>
    <dgm:cxn modelId="{EBA3F065-5860-4A5C-9838-2EACA51706BF}" type="presParOf" srcId="{ACFC663B-0DA3-4A12-88AA-EA8F21FB15AF}" destId="{83F6DF44-5F00-4A02-A0E0-6FB2CD9C1927}" srcOrd="2" destOrd="0" presId="urn:microsoft.com/office/officeart/2018/2/layout/IconLabelList"/>
    <dgm:cxn modelId="{89823C10-D6EB-410C-B61E-4DC71C72A60C}" type="presParOf" srcId="{F08BCAB0-07C1-42E9-8FEA-3969F74C5AAE}" destId="{0B7A190F-AE0D-477E-A6FF-CA76F039F65B}" srcOrd="7" destOrd="0" presId="urn:microsoft.com/office/officeart/2018/2/layout/IconLabelList"/>
    <dgm:cxn modelId="{063A731B-3C16-4C71-AB44-733920F4FA9B}" type="presParOf" srcId="{F08BCAB0-07C1-42E9-8FEA-3969F74C5AAE}" destId="{31ACB3EC-A879-4213-A1F7-4245D406531F}" srcOrd="8" destOrd="0" presId="urn:microsoft.com/office/officeart/2018/2/layout/IconLabelList"/>
    <dgm:cxn modelId="{8A1BF866-BFE2-4420-B5DE-79B2F9BC43F1}" type="presParOf" srcId="{31ACB3EC-A879-4213-A1F7-4245D406531F}" destId="{CE4F9F10-6251-4ABA-AD46-37B626B26DB0}" srcOrd="0" destOrd="0" presId="urn:microsoft.com/office/officeart/2018/2/layout/IconLabelList"/>
    <dgm:cxn modelId="{AB06669B-053F-4134-A7D8-398C38A9B5B4}" type="presParOf" srcId="{31ACB3EC-A879-4213-A1F7-4245D406531F}" destId="{3BD82AFD-82E6-40DC-B46A-E36A9A3DE040}" srcOrd="1" destOrd="0" presId="urn:microsoft.com/office/officeart/2018/2/layout/IconLabelList"/>
    <dgm:cxn modelId="{97517A39-F026-4A61-9785-8CEB5804046E}" type="presParOf" srcId="{31ACB3EC-A879-4213-A1F7-4245D406531F}" destId="{FFC9B641-7594-49AC-B02E-3BE5A649FBA5}" srcOrd="2" destOrd="0" presId="urn:microsoft.com/office/officeart/2018/2/layout/IconLabelList"/>
    <dgm:cxn modelId="{54C16C76-6932-4C09-ADF8-CE7E62FB06F8}" type="presParOf" srcId="{F08BCAB0-07C1-42E9-8FEA-3969F74C5AAE}" destId="{30B385D4-F7FC-456D-8078-D9AE41298F18}" srcOrd="9" destOrd="0" presId="urn:microsoft.com/office/officeart/2018/2/layout/IconLabelList"/>
    <dgm:cxn modelId="{7DB94691-5DCD-400F-A2D2-81B0AFBE3653}" type="presParOf" srcId="{F08BCAB0-07C1-42E9-8FEA-3969F74C5AAE}" destId="{A7B488D3-3F58-4EFC-80DD-42BA51420DEE}" srcOrd="10" destOrd="0" presId="urn:microsoft.com/office/officeart/2018/2/layout/IconLabelList"/>
    <dgm:cxn modelId="{639CF842-D5E8-4A1F-8BBE-3D9AAE761DB1}" type="presParOf" srcId="{A7B488D3-3F58-4EFC-80DD-42BA51420DEE}" destId="{3FFC455E-A941-44C9-BE3E-B1D613BAE219}" srcOrd="0" destOrd="0" presId="urn:microsoft.com/office/officeart/2018/2/layout/IconLabelList"/>
    <dgm:cxn modelId="{5463B6F5-220B-4771-AD37-4BD5CF572CDB}" type="presParOf" srcId="{A7B488D3-3F58-4EFC-80DD-42BA51420DEE}" destId="{B5CFEBA7-38E5-4C1E-AFF9-484319FD7001}" srcOrd="1" destOrd="0" presId="urn:microsoft.com/office/officeart/2018/2/layout/IconLabelList"/>
    <dgm:cxn modelId="{C6BA961E-5AF0-4A0D-8EFF-3497171C199B}" type="presParOf" srcId="{A7B488D3-3F58-4EFC-80DD-42BA51420DEE}" destId="{193E27CB-DEEC-4B22-9107-DB3CC2C35C3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74088-2AD0-4051-A005-E556035EA0CC}">
      <dsp:nvSpPr>
        <dsp:cNvPr id="0" name=""/>
        <dsp:cNvSpPr/>
      </dsp:nvSpPr>
      <dsp:spPr>
        <a:xfrm>
          <a:off x="728074" y="31198"/>
          <a:ext cx="1083030" cy="908662"/>
        </a:xfrm>
        <a:prstGeom prst="rect">
          <a:avLst/>
        </a:prstGeom>
        <a:blipFill>
          <a:blip xmlns:r="http://schemas.openxmlformats.org/officeDocument/2006/relationships" r:embed="rId1">
            <a:graysc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 val="93000"/>
            </a:schemeClr>
          </a:solidFill>
          <a:prstDash val="solid"/>
        </a:ln>
        <a:effectLst/>
      </dsp:spPr>
      <dsp:style>
        <a:lnRef idx="2">
          <a:scrgbClr r="0" g="0" b="0"/>
        </a:lnRef>
        <a:fillRef idx="1">
          <a:scrgbClr r="0" g="0" b="0"/>
        </a:fillRef>
        <a:effectRef idx="0">
          <a:scrgbClr r="0" g="0" b="0"/>
        </a:effectRef>
        <a:fontRef idx="minor">
          <a:schemeClr val="lt1"/>
        </a:fontRef>
      </dsp:style>
    </dsp:sp>
    <dsp:sp modelId="{0AF217ED-8583-4269-A328-D490616716A4}">
      <dsp:nvSpPr>
        <dsp:cNvPr id="0" name=""/>
        <dsp:cNvSpPr/>
      </dsp:nvSpPr>
      <dsp:spPr>
        <a:xfrm>
          <a:off x="593941" y="912571"/>
          <a:ext cx="1306383" cy="1064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solidFill>
                <a:srgbClr val="002060"/>
              </a:solidFill>
              <a:latin typeface="Calibri" panose="020F0502020204030204" pitchFamily="34" charset="0"/>
              <a:cs typeface="Calibri" panose="020F0502020204030204" pitchFamily="34" charset="0"/>
            </a:rPr>
            <a:t>Awareness and resources</a:t>
          </a:r>
          <a:endParaRPr lang="en-US" sz="1800" kern="1200" dirty="0">
            <a:solidFill>
              <a:srgbClr val="002060"/>
            </a:solidFill>
            <a:latin typeface="Calibri" panose="020F0502020204030204" pitchFamily="34" charset="0"/>
            <a:cs typeface="Calibri" panose="020F0502020204030204" pitchFamily="34" charset="0"/>
          </a:endParaRPr>
        </a:p>
      </dsp:txBody>
      <dsp:txXfrm>
        <a:off x="593941" y="912571"/>
        <a:ext cx="1306383" cy="1064378"/>
      </dsp:txXfrm>
    </dsp:sp>
    <dsp:sp modelId="{99465EB6-9DF0-4A00-9F6E-605EFF1C5C52}">
      <dsp:nvSpPr>
        <dsp:cNvPr id="0" name=""/>
        <dsp:cNvSpPr/>
      </dsp:nvSpPr>
      <dsp:spPr>
        <a:xfrm>
          <a:off x="3306415" y="0"/>
          <a:ext cx="969235" cy="1066829"/>
        </a:xfrm>
        <a:prstGeom prst="rect">
          <a:avLst/>
        </a:prstGeom>
        <a:blipFill>
          <a:blip xmlns:r="http://schemas.openxmlformats.org/officeDocument/2006/relationships" r:embed="rId3">
            <a:graysc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25D82-8574-49BC-9FFB-F189CC006256}">
      <dsp:nvSpPr>
        <dsp:cNvPr id="0" name=""/>
        <dsp:cNvSpPr/>
      </dsp:nvSpPr>
      <dsp:spPr>
        <a:xfrm>
          <a:off x="2867831" y="925967"/>
          <a:ext cx="2190566" cy="119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solidFill>
                <a:srgbClr val="002060"/>
              </a:solidFill>
              <a:latin typeface="Calibri" panose="020F0502020204030204" pitchFamily="34" charset="0"/>
              <a:cs typeface="Calibri" panose="020F0502020204030204" pitchFamily="34" charset="0"/>
            </a:rPr>
            <a:t>Training for managers and employees</a:t>
          </a:r>
          <a:endParaRPr lang="en-US" sz="1800" kern="1200" dirty="0">
            <a:solidFill>
              <a:srgbClr val="002060"/>
            </a:solidFill>
            <a:latin typeface="Calibri" panose="020F0502020204030204" pitchFamily="34" charset="0"/>
            <a:cs typeface="Calibri" panose="020F0502020204030204" pitchFamily="34" charset="0"/>
          </a:endParaRPr>
        </a:p>
      </dsp:txBody>
      <dsp:txXfrm>
        <a:off x="2867831" y="925967"/>
        <a:ext cx="2190566" cy="1197348"/>
      </dsp:txXfrm>
    </dsp:sp>
    <dsp:sp modelId="{E3B92A49-C4C9-4C60-8590-7DE369D5ED88}">
      <dsp:nvSpPr>
        <dsp:cNvPr id="0" name=""/>
        <dsp:cNvSpPr/>
      </dsp:nvSpPr>
      <dsp:spPr>
        <a:xfrm>
          <a:off x="5738927" y="107037"/>
          <a:ext cx="1043189" cy="774011"/>
        </a:xfrm>
        <a:prstGeom prst="rect">
          <a:avLst/>
        </a:prstGeom>
        <a:blipFill>
          <a:blip xmlns:r="http://schemas.openxmlformats.org/officeDocument/2006/relationships" r:embed="rId5">
            <a:grayscl/>
            <a:extLst>
              <a:ext uri="{96DAC541-7B7A-43D3-8B79-37D633B846F1}">
                <asvg:svgBlip xmlns:asvg="http://schemas.microsoft.com/office/drawing/2016/SVG/main" r:embed="rId6"/>
              </a:ext>
            </a:extLst>
          </a:blip>
          <a:srcRect/>
          <a:stretch>
            <a:fillRect t="-17000" b="-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2E87BD-D5ED-45AF-9837-7CCB6EBF9A9D}">
      <dsp:nvSpPr>
        <dsp:cNvPr id="0" name=""/>
        <dsp:cNvSpPr/>
      </dsp:nvSpPr>
      <dsp:spPr>
        <a:xfrm>
          <a:off x="5307800" y="913851"/>
          <a:ext cx="2323446" cy="10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0" kern="1200" dirty="0">
              <a:solidFill>
                <a:srgbClr val="002060"/>
              </a:solidFill>
              <a:latin typeface="Calibri" panose="020F0502020204030204" pitchFamily="34" charset="0"/>
              <a:cs typeface="Calibri" panose="020F0502020204030204" pitchFamily="34" charset="0"/>
            </a:rPr>
            <a:t>Menopause /flexible working/reasonable adjustment policies</a:t>
          </a:r>
          <a:endParaRPr lang="en-US" sz="1800" b="0" kern="1200" dirty="0">
            <a:solidFill>
              <a:srgbClr val="002060"/>
            </a:solidFill>
            <a:latin typeface="Calibri" panose="020F0502020204030204" pitchFamily="34" charset="0"/>
            <a:cs typeface="Calibri" panose="020F0502020204030204" pitchFamily="34" charset="0"/>
          </a:endParaRPr>
        </a:p>
      </dsp:txBody>
      <dsp:txXfrm>
        <a:off x="5307800" y="913851"/>
        <a:ext cx="2323446" cy="1010000"/>
      </dsp:txXfrm>
    </dsp:sp>
    <dsp:sp modelId="{C17CD4A8-76F3-4774-B4C6-6D0C3F14A3FC}">
      <dsp:nvSpPr>
        <dsp:cNvPr id="0" name=""/>
        <dsp:cNvSpPr/>
      </dsp:nvSpPr>
      <dsp:spPr>
        <a:xfrm>
          <a:off x="701009" y="2084335"/>
          <a:ext cx="1058155" cy="1036115"/>
        </a:xfrm>
        <a:prstGeom prst="rect">
          <a:avLst/>
        </a:prstGeom>
        <a:blipFill>
          <a:blip xmlns:r="http://schemas.openxmlformats.org/officeDocument/2006/relationships" r:embed="rId7">
            <a:graysc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F6DF44-5F00-4A02-A0E0-6FB2CD9C1927}">
      <dsp:nvSpPr>
        <dsp:cNvPr id="0" name=""/>
        <dsp:cNvSpPr/>
      </dsp:nvSpPr>
      <dsp:spPr>
        <a:xfrm>
          <a:off x="0" y="3233310"/>
          <a:ext cx="2432381" cy="89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0" kern="1200" dirty="0">
              <a:solidFill>
                <a:srgbClr val="002060"/>
              </a:solidFill>
              <a:latin typeface="Calibri" panose="020F0502020204030204" pitchFamily="34" charset="0"/>
              <a:cs typeface="Calibri" panose="020F0502020204030204" pitchFamily="34" charset="0"/>
            </a:rPr>
            <a:t>Health benefits and wellbeing initiatives</a:t>
          </a:r>
          <a:endParaRPr lang="en-US" sz="1800" b="0" kern="1200" dirty="0">
            <a:solidFill>
              <a:srgbClr val="002060"/>
            </a:solidFill>
            <a:latin typeface="Calibri" panose="020F0502020204030204" pitchFamily="34" charset="0"/>
            <a:cs typeface="Calibri" panose="020F0502020204030204" pitchFamily="34" charset="0"/>
          </a:endParaRPr>
        </a:p>
      </dsp:txBody>
      <dsp:txXfrm>
        <a:off x="0" y="3233310"/>
        <a:ext cx="2432381" cy="897732"/>
      </dsp:txXfrm>
    </dsp:sp>
    <dsp:sp modelId="{CE4F9F10-6251-4ABA-AD46-37B626B26DB0}">
      <dsp:nvSpPr>
        <dsp:cNvPr id="0" name=""/>
        <dsp:cNvSpPr/>
      </dsp:nvSpPr>
      <dsp:spPr>
        <a:xfrm>
          <a:off x="3436424" y="2144236"/>
          <a:ext cx="898847" cy="1054574"/>
        </a:xfrm>
        <a:prstGeom prst="rect">
          <a:avLst/>
        </a:prstGeom>
        <a:blipFill>
          <a:blip xmlns:r="http://schemas.openxmlformats.org/officeDocument/2006/relationships" r:embed="rId9">
            <a:graysc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C9B641-7594-49AC-B02E-3BE5A649FBA5}">
      <dsp:nvSpPr>
        <dsp:cNvPr id="0" name=""/>
        <dsp:cNvSpPr/>
      </dsp:nvSpPr>
      <dsp:spPr>
        <a:xfrm>
          <a:off x="3412275" y="3170442"/>
          <a:ext cx="1098470" cy="847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0" kern="1200" dirty="0">
              <a:solidFill>
                <a:srgbClr val="002060"/>
              </a:solidFill>
              <a:latin typeface="Calibri" panose="020F0502020204030204" pitchFamily="34" charset="0"/>
              <a:cs typeface="Calibri" panose="020F0502020204030204" pitchFamily="34" charset="0"/>
            </a:rPr>
            <a:t>Employee networks</a:t>
          </a:r>
          <a:endParaRPr lang="en-US" sz="1800" b="0" kern="1200" dirty="0">
            <a:solidFill>
              <a:srgbClr val="002060"/>
            </a:solidFill>
            <a:latin typeface="Calibri" panose="020F0502020204030204" pitchFamily="34" charset="0"/>
            <a:cs typeface="Calibri" panose="020F0502020204030204" pitchFamily="34" charset="0"/>
          </a:endParaRPr>
        </a:p>
      </dsp:txBody>
      <dsp:txXfrm>
        <a:off x="3412275" y="3170442"/>
        <a:ext cx="1098470" cy="847764"/>
      </dsp:txXfrm>
    </dsp:sp>
    <dsp:sp modelId="{3FFC455E-A941-44C9-BE3E-B1D613BAE219}">
      <dsp:nvSpPr>
        <dsp:cNvPr id="0" name=""/>
        <dsp:cNvSpPr/>
      </dsp:nvSpPr>
      <dsp:spPr>
        <a:xfrm>
          <a:off x="5842560" y="2287170"/>
          <a:ext cx="1010301" cy="786141"/>
        </a:xfrm>
        <a:prstGeom prst="rect">
          <a:avLst/>
        </a:prstGeom>
        <a:blipFill>
          <a:blip xmlns:r="http://schemas.openxmlformats.org/officeDocument/2006/relationships" r:embed="rId11">
            <a:graysc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E27CB-DEEC-4B22-9107-DB3CC2C35C31}">
      <dsp:nvSpPr>
        <dsp:cNvPr id="0" name=""/>
        <dsp:cNvSpPr/>
      </dsp:nvSpPr>
      <dsp:spPr>
        <a:xfrm>
          <a:off x="5717207" y="3160642"/>
          <a:ext cx="1261020" cy="79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solidFill>
                <a:srgbClr val="002060"/>
              </a:solidFill>
              <a:latin typeface="Calibri" panose="020F0502020204030204" pitchFamily="34" charset="0"/>
              <a:cs typeface="Calibri" panose="020F0502020204030204" pitchFamily="34" charset="0"/>
            </a:rPr>
            <a:t>Equality Act 2010</a:t>
          </a:r>
          <a:endParaRPr lang="en-US" sz="1800" kern="1200" dirty="0">
            <a:solidFill>
              <a:srgbClr val="002060"/>
            </a:solidFill>
            <a:latin typeface="Calibri" panose="020F0502020204030204" pitchFamily="34" charset="0"/>
            <a:cs typeface="Calibri" panose="020F0502020204030204" pitchFamily="34" charset="0"/>
          </a:endParaRPr>
        </a:p>
      </dsp:txBody>
      <dsp:txXfrm>
        <a:off x="5717207" y="3160642"/>
        <a:ext cx="1261020" cy="79106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15877B-A946-8860-B65C-8E3BF5E48E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59E07BF-8134-A4CF-C865-7894DFA151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087691-A42E-48BD-9861-D9DD65629CF1}" type="datetimeFigureOut">
              <a:rPr lang="en-GB" smtClean="0"/>
              <a:t>18/10/2023</a:t>
            </a:fld>
            <a:endParaRPr lang="en-GB"/>
          </a:p>
        </p:txBody>
      </p:sp>
      <p:sp>
        <p:nvSpPr>
          <p:cNvPr id="4" name="Footer Placeholder 3">
            <a:extLst>
              <a:ext uri="{FF2B5EF4-FFF2-40B4-BE49-F238E27FC236}">
                <a16:creationId xmlns:a16="http://schemas.microsoft.com/office/drawing/2014/main" id="{ED7E9B0F-F958-6203-B017-3C79531222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37E661-1CCF-0BF9-BB4E-591D6F17FF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BB4CD8-253B-4587-883F-093EC26879C3}" type="slidenum">
              <a:rPr lang="en-GB" smtClean="0"/>
              <a:t>‹#›</a:t>
            </a:fld>
            <a:endParaRPr lang="en-GB"/>
          </a:p>
        </p:txBody>
      </p:sp>
    </p:spTree>
    <p:extLst>
      <p:ext uri="{BB962C8B-B14F-4D97-AF65-F5344CB8AC3E}">
        <p14:creationId xmlns:p14="http://schemas.microsoft.com/office/powerpoint/2010/main" val="21271422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E542F-EDE4-4F25-BA97-68AC35B6A526}" type="datetimeFigureOut">
              <a:rPr lang="en-GB" smtClean="0"/>
              <a:t>18/10/2023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49D6E-B2C4-4083-A6CF-AF6972234866}" type="slidenum">
              <a:rPr lang="en-GB" smtClean="0"/>
              <a:t>‹#›</a:t>
            </a:fld>
            <a:endParaRPr lang="en-GB"/>
          </a:p>
        </p:txBody>
      </p:sp>
    </p:spTree>
    <p:extLst>
      <p:ext uri="{BB962C8B-B14F-4D97-AF65-F5344CB8AC3E}">
        <p14:creationId xmlns:p14="http://schemas.microsoft.com/office/powerpoint/2010/main" val="23378714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000000"/>
                </a:solidFill>
                <a:effectLst/>
                <a:latin typeface="Verdana" panose="020B0604030504040204" pitchFamily="34" charset="0"/>
              </a:rPr>
              <a:t> *** Whilst this webinar refers to ‘women’ it is important to recognise that not everyone that is affected by menopause is a woman. </a:t>
            </a:r>
            <a:r>
              <a:rPr lang="en-US" sz="1800" b="1" i="1" dirty="0">
                <a:solidFill>
                  <a:srgbClr val="000000"/>
                </a:solidFill>
                <a:effectLst/>
                <a:latin typeface="Verdana" panose="020B0604030504040204" pitchFamily="34" charset="0"/>
              </a:rPr>
              <a:t>This can impact our non-binary and trans colleagues too. </a:t>
            </a:r>
            <a:r>
              <a:rPr lang="en-US" sz="1200" b="1" i="1" dirty="0">
                <a:solidFill>
                  <a:srgbClr val="000000"/>
                </a:solidFill>
                <a:effectLst/>
                <a:latin typeface="Verdana" panose="020B0604030504040204" pitchFamily="34" charset="0"/>
              </a:rPr>
              <a:t>***</a:t>
            </a:r>
            <a:endParaRPr lang="en-US" b="0" i="0" dirty="0">
              <a:solidFill>
                <a:srgbClr val="000000"/>
              </a:solidFill>
              <a:effectLst/>
              <a:latin typeface="knockout"/>
            </a:endParaRPr>
          </a:p>
          <a:p>
            <a:endParaRPr lang="en-GB" dirty="0"/>
          </a:p>
        </p:txBody>
      </p:sp>
      <p:sp>
        <p:nvSpPr>
          <p:cNvPr id="4" name="Slide Number Placeholder 3"/>
          <p:cNvSpPr>
            <a:spLocks noGrp="1"/>
          </p:cNvSpPr>
          <p:nvPr>
            <p:ph type="sldNum" sz="quarter" idx="5"/>
          </p:nvPr>
        </p:nvSpPr>
        <p:spPr/>
        <p:txBody>
          <a:bodyPr/>
          <a:lstStyle/>
          <a:p>
            <a:fld id="{94149D6E-B2C4-4083-A6CF-AF6972234866}" type="slidenum">
              <a:rPr lang="en-GB" smtClean="0"/>
              <a:t>2</a:t>
            </a:fld>
            <a:endParaRPr lang="en-GB"/>
          </a:p>
        </p:txBody>
      </p:sp>
    </p:spTree>
    <p:extLst>
      <p:ext uri="{BB962C8B-B14F-4D97-AF65-F5344CB8AC3E}">
        <p14:creationId xmlns:p14="http://schemas.microsoft.com/office/powerpoint/2010/main" val="122871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knockout"/>
              </a:rPr>
              <a:t>All employees navigate many different phases in their personal life alongside the employee lifecycle. Each is interconnected and may call upon adjustments and adaptations at work and at home. For women (or those with female reproductive organs), this may include managing symptoms or challenges associated with anything from menstruation to menopause – all natural processes impacting a huge number of people in the workplace and yet these subjects have been taboo, dismissed, stigmatized or seen as a weakness!  Menopause may also impact personal relationships with mood swings and low libido for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knockout"/>
              </a:rPr>
              <a:t>Worth noting that all genders can experience challenging times including hormone imbalance. For example, men can experience a drop in testosterone  known as </a:t>
            </a:r>
            <a:r>
              <a:rPr lang="en-GB" sz="12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‘andropause’ or we hear reference of a </a:t>
            </a:r>
            <a:r>
              <a:rPr lang="en-US" b="0" i="0" dirty="0">
                <a:solidFill>
                  <a:srgbClr val="000000"/>
                </a:solidFill>
                <a:effectLst/>
                <a:latin typeface="knockout"/>
              </a:rPr>
              <a:t>‘mid-life crisis’</a:t>
            </a:r>
            <a:r>
              <a:rPr lang="en-GB"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 which to may need reasonable adjustments and support – Men should be encouraged to speak up about physical and mental ill too.</a:t>
            </a:r>
            <a:endParaRPr lang="en-US" b="0" i="0" dirty="0">
              <a:solidFill>
                <a:srgbClr val="000000"/>
              </a:solidFill>
              <a:effectLst/>
              <a:latin typeface="knockout"/>
            </a:endParaRPr>
          </a:p>
          <a:p>
            <a:endParaRPr lang="en-GB" dirty="0"/>
          </a:p>
        </p:txBody>
      </p:sp>
      <p:sp>
        <p:nvSpPr>
          <p:cNvPr id="4" name="Slide Number Placeholder 3"/>
          <p:cNvSpPr>
            <a:spLocks noGrp="1"/>
          </p:cNvSpPr>
          <p:nvPr>
            <p:ph type="sldNum" sz="quarter" idx="5"/>
          </p:nvPr>
        </p:nvSpPr>
        <p:spPr/>
        <p:txBody>
          <a:bodyPr/>
          <a:lstStyle/>
          <a:p>
            <a:fld id="{94149D6E-B2C4-4083-A6CF-AF6972234866}" type="slidenum">
              <a:rPr lang="en-GB" smtClean="0"/>
              <a:t>3</a:t>
            </a:fld>
            <a:endParaRPr lang="en-GB"/>
          </a:p>
        </p:txBody>
      </p:sp>
    </p:spTree>
    <p:extLst>
      <p:ext uri="{BB962C8B-B14F-4D97-AF65-F5344CB8AC3E}">
        <p14:creationId xmlns:p14="http://schemas.microsoft.com/office/powerpoint/2010/main" val="385576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000000"/>
                </a:solidFill>
                <a:effectLst/>
                <a:latin typeface="knockout"/>
              </a:rPr>
              <a:t>Menopause </a:t>
            </a:r>
            <a:r>
              <a:rPr lang="en-US" b="1" i="0" dirty="0">
                <a:solidFill>
                  <a:srgbClr val="000000"/>
                </a:solidFill>
                <a:effectLst/>
                <a:latin typeface="knockout"/>
              </a:rPr>
              <a:t>is </a:t>
            </a:r>
            <a:r>
              <a:rPr lang="en-US" b="0" i="0" dirty="0">
                <a:solidFill>
                  <a:srgbClr val="000000"/>
                </a:solidFill>
                <a:effectLst/>
                <a:latin typeface="knockout"/>
              </a:rPr>
              <a:t> a natural transition but despite this, many people still find it is met with bias and lack of empathy, making it a really difficult and lonely time. </a:t>
            </a:r>
            <a:r>
              <a:rPr lang="en-US" sz="1200" b="0" i="0" dirty="0">
                <a:solidFill>
                  <a:srgbClr val="202124"/>
                </a:solidFill>
                <a:effectLst/>
                <a:latin typeface="Verdana" panose="020B0604030504040204" pitchFamily="34" charset="0"/>
              </a:rPr>
              <a:t>Add to this the onset of symptoms as we go through the stages of menopause, and it can lead to </a:t>
            </a:r>
            <a:r>
              <a:rPr lang="en-US" b="0" i="0" dirty="0">
                <a:solidFill>
                  <a:srgbClr val="000000"/>
                </a:solidFill>
                <a:effectLst/>
                <a:latin typeface="knockout"/>
              </a:rPr>
              <a:t>misery in the workplace and in the home. </a:t>
            </a:r>
          </a:p>
          <a:p>
            <a:pPr algn="l" rtl="0" fontAlgn="base"/>
            <a:endParaRPr lang="en-US" sz="1200" b="0" i="0" dirty="0">
              <a:solidFill>
                <a:srgbClr val="202124"/>
              </a:solidFill>
              <a:effectLst/>
              <a:latin typeface="Verdana" panose="020B060403050404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dirty="0">
                <a:solidFill>
                  <a:srgbClr val="202124"/>
                </a:solidFill>
                <a:effectLst/>
                <a:latin typeface="Verdana" panose="020B0604030504040204" pitchFamily="34" charset="0"/>
              </a:rPr>
              <a:t>There are 4 stages to menopause. Perimenopause usually begins mid 40’s &amp; lasts several years before periods finally stop. The average age for menopause (periods have stopped for 12 months) is 51 but symptoms will continue for several more years. Symptoms may include poor concentration/memory, tiredness and sleep deprivation, low mood/anxiety, hot flushes/sweats, aching joints and this can result in lowered confidence – lasting years! </a:t>
            </a:r>
            <a:r>
              <a:rPr lang="en-US" sz="1200" b="0" i="0" dirty="0">
                <a:solidFill>
                  <a:srgbClr val="000000"/>
                </a:solidFill>
                <a:effectLst/>
                <a:latin typeface="Verdana" panose="020B0604030504040204" pitchFamily="34" charset="0"/>
              </a:rPr>
              <a:t>There are long term health implications linking menopause to cardiovascular disease and </a:t>
            </a:r>
            <a:r>
              <a:rPr lang="en-US" sz="1200" b="0" i="0" dirty="0" err="1">
                <a:solidFill>
                  <a:srgbClr val="000000"/>
                </a:solidFill>
                <a:effectLst/>
                <a:latin typeface="Verdana" panose="020B0604030504040204" pitchFamily="34" charset="0"/>
              </a:rPr>
              <a:t>osteroporosis</a:t>
            </a:r>
            <a:r>
              <a:rPr lang="en-US" sz="1200" b="0" i="0" dirty="0">
                <a:solidFill>
                  <a:srgbClr val="000000"/>
                </a:solidFill>
                <a:effectLst/>
                <a:latin typeface="Verdana" panose="020B0604030504040204" pitchFamily="34" charset="0"/>
              </a:rPr>
              <a:t>.</a:t>
            </a:r>
          </a:p>
          <a:p>
            <a:pPr algn="l" rtl="0" fontAlgn="base"/>
            <a:r>
              <a:rPr lang="en-US" sz="1200" b="0" i="0" dirty="0">
                <a:solidFill>
                  <a:srgbClr val="202124"/>
                </a:solidFill>
                <a:effectLst/>
                <a:latin typeface="Verdana" panose="020B0604030504040204" pitchFamily="34" charset="0"/>
              </a:rPr>
              <a:t>The onset of, and ongoing symptoms vary and may not always be recognised as menopause and can be a really worrying time</a:t>
            </a:r>
            <a:r>
              <a:rPr lang="en-US" sz="1200" b="0" i="0" dirty="0">
                <a:solidFill>
                  <a:srgbClr val="000000"/>
                </a:solidFill>
                <a:effectLst/>
                <a:latin typeface="Verdana" panose="020B0604030504040204" pitchFamily="34" charset="0"/>
              </a:rPr>
              <a:t>. </a:t>
            </a:r>
            <a:endParaRPr lang="en-GB" dirty="0"/>
          </a:p>
        </p:txBody>
      </p:sp>
      <p:sp>
        <p:nvSpPr>
          <p:cNvPr id="4" name="Slide Number Placeholder 3"/>
          <p:cNvSpPr>
            <a:spLocks noGrp="1"/>
          </p:cNvSpPr>
          <p:nvPr>
            <p:ph type="sldNum" sz="quarter" idx="5"/>
          </p:nvPr>
        </p:nvSpPr>
        <p:spPr/>
        <p:txBody>
          <a:bodyPr/>
          <a:lstStyle/>
          <a:p>
            <a:fld id="{94149D6E-B2C4-4083-A6CF-AF6972234866}" type="slidenum">
              <a:rPr lang="en-GB" smtClean="0"/>
              <a:t>4</a:t>
            </a:fld>
            <a:endParaRPr lang="en-GB"/>
          </a:p>
        </p:txBody>
      </p:sp>
    </p:spTree>
    <p:extLst>
      <p:ext uri="{BB962C8B-B14F-4D97-AF65-F5344CB8AC3E}">
        <p14:creationId xmlns:p14="http://schemas.microsoft.com/office/powerpoint/2010/main" val="92638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Verdana" panose="020B0604030504040204" pitchFamily="34" charset="0"/>
              </a:rPr>
              <a:t>Add to this that some people may be at the peak of their careers, but menopause may not only cause physical and mental health challenges but brings about new discrimination or bias.</a:t>
            </a:r>
          </a:p>
          <a:p>
            <a:pPr algn="l" rtl="0" fontAlgn="base"/>
            <a:r>
              <a:rPr lang="en-US" sz="1200" b="0" i="0" dirty="0">
                <a:solidFill>
                  <a:srgbClr val="000000"/>
                </a:solidFill>
                <a:effectLst/>
                <a:latin typeface="Verdana" panose="020B0604030504040204" pitchFamily="34" charset="0"/>
              </a:rPr>
              <a:t>Individuals may find themselves under work performance reviews when there are changes in the way they work. Perhaps an employee does not feel comfortable speaking to a manager about the impact of menopause or a manager simply does not know how to support an employee.</a:t>
            </a:r>
          </a:p>
          <a:p>
            <a:pPr algn="l" rtl="0" fontAlgn="base"/>
            <a:r>
              <a:rPr lang="en-US" b="0" i="0" dirty="0">
                <a:solidFill>
                  <a:srgbClr val="000000"/>
                </a:solidFill>
                <a:effectLst/>
                <a:latin typeface="Verdana" panose="020B0604030504040204" pitchFamily="34" charset="0"/>
              </a:rPr>
              <a:t>It is reported only 1 in 10 people ask for adjustments in the workplace such as flexible working or adjustments to working environments.</a:t>
            </a:r>
            <a:r>
              <a:rPr lang="en-US" sz="1200" b="0" i="0" dirty="0">
                <a:solidFill>
                  <a:srgbClr val="000000"/>
                </a:solidFill>
                <a:effectLst/>
                <a:latin typeface="Verdana" panose="020B0604030504040204" pitchFamily="34" charset="0"/>
              </a:rPr>
              <a:t> </a:t>
            </a:r>
          </a:p>
          <a:p>
            <a:pPr algn="l" rtl="0" fontAlgn="base"/>
            <a:r>
              <a:rPr lang="en-US" sz="1200" b="0" i="0" dirty="0">
                <a:solidFill>
                  <a:srgbClr val="000000"/>
                </a:solidFill>
                <a:effectLst/>
                <a:latin typeface="Verdana" panose="020B0604030504040204" pitchFamily="34" charset="0"/>
              </a:rPr>
              <a:t>Dealing with body changes and struggling perhaps with concentration at work can leave someone feeling very vulnerable</a:t>
            </a:r>
            <a:endParaRPr lang="en-GB" dirty="0"/>
          </a:p>
        </p:txBody>
      </p:sp>
      <p:sp>
        <p:nvSpPr>
          <p:cNvPr id="4" name="Slide Number Placeholder 3"/>
          <p:cNvSpPr>
            <a:spLocks noGrp="1"/>
          </p:cNvSpPr>
          <p:nvPr>
            <p:ph type="sldNum" sz="quarter" idx="5"/>
          </p:nvPr>
        </p:nvSpPr>
        <p:spPr/>
        <p:txBody>
          <a:bodyPr/>
          <a:lstStyle/>
          <a:p>
            <a:fld id="{94149D6E-B2C4-4083-A6CF-AF6972234866}" type="slidenum">
              <a:rPr lang="en-GB" smtClean="0"/>
              <a:t>5</a:t>
            </a:fld>
            <a:endParaRPr lang="en-GB"/>
          </a:p>
        </p:txBody>
      </p:sp>
    </p:spTree>
    <p:extLst>
      <p:ext uri="{BB962C8B-B14F-4D97-AF65-F5344CB8AC3E}">
        <p14:creationId xmlns:p14="http://schemas.microsoft.com/office/powerpoint/2010/main" val="194561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dirty="0">
                <a:solidFill>
                  <a:srgbClr val="000000"/>
                </a:solidFill>
                <a:effectLst/>
                <a:latin typeface="Verdana" panose="020B0604030504040204" pitchFamily="34" charset="0"/>
              </a:rPr>
              <a:t>But, the good news is, at long last we are starting to take menopause seriously, </a:t>
            </a:r>
            <a:r>
              <a:rPr lang="en-US" b="0" i="0" dirty="0">
                <a:solidFill>
                  <a:srgbClr val="000000"/>
                </a:solidFill>
                <a:effectLst/>
                <a:latin typeface="knockout"/>
              </a:rPr>
              <a:t>raising awareness of the impact it can have and understanding how much difference the right kind of support and treatment can make. We have made progress in education and access to resources. Some employers have launched menopause policies, </a:t>
            </a:r>
            <a:r>
              <a:rPr lang="en-US" sz="1200" b="0" i="0" dirty="0">
                <a:solidFill>
                  <a:srgbClr val="000000"/>
                </a:solidFill>
                <a:effectLst/>
                <a:latin typeface="Verdana" panose="020B0604030504040204" pitchFamily="34" charset="0"/>
              </a:rPr>
              <a:t>but the challenge remains in embedding those so people feel genuinely supported and listened too. There is a need to empower people so they can make informed decisions on managing their own menopause in a way that works for them and to reduce the associated health risks.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dirty="0">
                <a:solidFill>
                  <a:srgbClr val="000000"/>
                </a:solidFill>
                <a:effectLst/>
                <a:latin typeface="Verdana" panose="020B0604030504040204" pitchFamily="34" charset="0"/>
              </a:rPr>
              <a:t>Organisations need to take action - People at menopausal age have lots of experience and skill so failure to fully support them can result in talented people leaving the business. Employers need to make reasonable adjustments, allow greater flexibility and support employees through this transition. The conversation needs to change </a:t>
            </a:r>
            <a:r>
              <a:rPr lang="en-GB" sz="1200" b="0" i="0" dirty="0">
                <a:solidFill>
                  <a:srgbClr val="000000"/>
                </a:solidFill>
                <a:effectLst/>
                <a:latin typeface="Verdana" panose="020B0604030504040204" pitchFamily="34" charset="0"/>
              </a:rPr>
              <a:t>to gender equity in the workplace.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dirty="0">
                <a:solidFill>
                  <a:srgbClr val="000000"/>
                </a:solidFill>
                <a:effectLst/>
                <a:latin typeface="Verdana" panose="020B0604030504040204" pitchFamily="34" charset="0"/>
              </a:rPr>
              <a:t>There is also not a legal implication. Menopause is most certainly covered by the Equality Act 2010 under sex, </a:t>
            </a:r>
            <a:r>
              <a:rPr lang="en-GB" sz="1200" b="0" i="0" dirty="0" err="1">
                <a:solidFill>
                  <a:srgbClr val="000000"/>
                </a:solidFill>
                <a:effectLst/>
                <a:latin typeface="Verdana" panose="020B0604030504040204" pitchFamily="34" charset="0"/>
              </a:rPr>
              <a:t>ageand</a:t>
            </a:r>
            <a:r>
              <a:rPr lang="en-GB" sz="1200" b="0" i="0" dirty="0">
                <a:solidFill>
                  <a:srgbClr val="000000"/>
                </a:solidFill>
                <a:effectLst/>
                <a:latin typeface="Verdana" panose="020B0604030504040204" pitchFamily="34" charset="0"/>
              </a:rPr>
              <a:t> disability discrimination. We are beginning to see women go to tribunal and win discrimination cases so at the very least, employers have a legal obligation to get this right.</a:t>
            </a:r>
            <a:endParaRPr lang="en-GB" dirty="0"/>
          </a:p>
          <a:p>
            <a:endParaRPr lang="en-GB" dirty="0"/>
          </a:p>
        </p:txBody>
      </p:sp>
      <p:sp>
        <p:nvSpPr>
          <p:cNvPr id="4" name="Slide Number Placeholder 3"/>
          <p:cNvSpPr>
            <a:spLocks noGrp="1"/>
          </p:cNvSpPr>
          <p:nvPr>
            <p:ph type="sldNum" sz="quarter" idx="5"/>
          </p:nvPr>
        </p:nvSpPr>
        <p:spPr/>
        <p:txBody>
          <a:bodyPr/>
          <a:lstStyle/>
          <a:p>
            <a:fld id="{94149D6E-B2C4-4083-A6CF-AF6972234866}" type="slidenum">
              <a:rPr lang="en-GB" smtClean="0"/>
              <a:t>6</a:t>
            </a:fld>
            <a:endParaRPr lang="en-GB"/>
          </a:p>
        </p:txBody>
      </p:sp>
    </p:spTree>
    <p:extLst>
      <p:ext uri="{BB962C8B-B14F-4D97-AF65-F5344CB8AC3E}">
        <p14:creationId xmlns:p14="http://schemas.microsoft.com/office/powerpoint/2010/main" val="112844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Verdana" panose="020B0604030504040204" pitchFamily="34" charset="0"/>
              </a:rPr>
              <a:t>One thing is for sure, women play an important part in any business. The female lifecycle is not a barrier but a normal part of who they are and as such workplace policies, practices and support functions should be inclusive in acknowledgement of reproductive, menstrual, and menopausal health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Verdana" panose="020B0604030504040204" pitchFamily="34" charset="0"/>
              </a:rPr>
              <a:t>Lets handover </a:t>
            </a:r>
            <a:r>
              <a:rPr lang="en-US" sz="1200" b="0" i="0">
                <a:solidFill>
                  <a:srgbClr val="000000"/>
                </a:solidFill>
                <a:effectLst/>
                <a:latin typeface="Verdana" panose="020B0604030504040204" pitchFamily="34" charset="0"/>
              </a:rPr>
              <a:t>to Penny</a:t>
            </a:r>
            <a:endParaRPr lang="en-GB" dirty="0"/>
          </a:p>
          <a:p>
            <a:endParaRPr lang="en-GB" dirty="0"/>
          </a:p>
        </p:txBody>
      </p:sp>
      <p:sp>
        <p:nvSpPr>
          <p:cNvPr id="4" name="Slide Number Placeholder 3"/>
          <p:cNvSpPr>
            <a:spLocks noGrp="1"/>
          </p:cNvSpPr>
          <p:nvPr>
            <p:ph type="sldNum" sz="quarter" idx="5"/>
          </p:nvPr>
        </p:nvSpPr>
        <p:spPr/>
        <p:txBody>
          <a:bodyPr/>
          <a:lstStyle/>
          <a:p>
            <a:fld id="{94149D6E-B2C4-4083-A6CF-AF6972234866}" type="slidenum">
              <a:rPr lang="en-GB" smtClean="0"/>
              <a:t>7</a:t>
            </a:fld>
            <a:endParaRPr lang="en-GB"/>
          </a:p>
        </p:txBody>
      </p:sp>
    </p:spTree>
    <p:extLst>
      <p:ext uri="{BB962C8B-B14F-4D97-AF65-F5344CB8AC3E}">
        <p14:creationId xmlns:p14="http://schemas.microsoft.com/office/powerpoint/2010/main" val="239305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r">
              <a:defRPr sz="4000">
                <a:solidFill>
                  <a:srgbClr val="002060"/>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79DF15C-0E1D-411B-835D-FFAC59933244}" type="datetime1">
              <a:rPr lang="en-GB" smtClean="0"/>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baseline="0">
                <a:solidFill>
                  <a:schemeClr val="tx1"/>
                </a:solidFill>
              </a:defRPr>
            </a:lvl1pPr>
          </a:lstStyle>
          <a:p>
            <a:fld id="{17AD9A1A-04E5-47F0-83E2-B81B71E3234B}" type="slidenum">
              <a:rPr lang="en-GB" smtClean="0"/>
              <a:pPr/>
              <a:t>‹#›</a:t>
            </a:fld>
            <a:endParaRPr lang="en-GB" dirty="0"/>
          </a:p>
        </p:txBody>
      </p:sp>
    </p:spTree>
    <p:extLst>
      <p:ext uri="{BB962C8B-B14F-4D97-AF65-F5344CB8AC3E}">
        <p14:creationId xmlns:p14="http://schemas.microsoft.com/office/powerpoint/2010/main" val="136038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4F75CA-423E-489C-94FA-DEA03D2ADE42}" type="datetime1">
              <a:rPr lang="en-GB" smtClean="0"/>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D9A1A-04E5-47F0-83E2-B81B71E3234B}" type="slidenum">
              <a:rPr lang="en-GB" smtClean="0"/>
              <a:t>‹#›</a:t>
            </a:fld>
            <a:endParaRPr lang="en-GB"/>
          </a:p>
        </p:txBody>
      </p:sp>
    </p:spTree>
    <p:extLst>
      <p:ext uri="{BB962C8B-B14F-4D97-AF65-F5344CB8AC3E}">
        <p14:creationId xmlns:p14="http://schemas.microsoft.com/office/powerpoint/2010/main" val="2067358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rgbClr val="00206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294563A-8557-4915-B5AD-41C7306CD825}" type="datetime1">
              <a:rPr lang="en-GB" smtClean="0"/>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D9A1A-04E5-47F0-83E2-B81B71E3234B}"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rgbClr val="B76A9B"/>
                </a:solidFill>
                <a:effectLst/>
                <a:latin typeface="Arial"/>
              </a:rPr>
              <a:t>“</a:t>
            </a:r>
          </a:p>
        </p:txBody>
      </p:sp>
      <p:sp>
        <p:nvSpPr>
          <p:cNvPr id="25" name="TextBox 24"/>
          <p:cNvSpPr txBox="1"/>
          <p:nvPr/>
        </p:nvSpPr>
        <p:spPr>
          <a:xfrm>
            <a:off x="6747699" y="2938508"/>
            <a:ext cx="457319" cy="532823"/>
          </a:xfrm>
          <a:prstGeom prst="rect">
            <a:avLst/>
          </a:prstGeom>
        </p:spPr>
        <p:txBody>
          <a:bodyPr vert="horz" lIns="91440" tIns="45720" rIns="91440" bIns="45720" rtlCol="0" anchor="ctr">
            <a:noAutofit/>
          </a:bodyPr>
          <a:lstStyle/>
          <a:p>
            <a:pPr lvl="0"/>
            <a:r>
              <a:rPr lang="en-US" sz="8000" baseline="0" dirty="0">
                <a:ln w="3175" cmpd="sng">
                  <a:noFill/>
                </a:ln>
                <a:solidFill>
                  <a:srgbClr val="B76A9B"/>
                </a:solidFill>
                <a:effectLst/>
                <a:latin typeface="Arial"/>
              </a:rPr>
              <a:t>”</a:t>
            </a:r>
          </a:p>
        </p:txBody>
      </p:sp>
    </p:spTree>
    <p:extLst>
      <p:ext uri="{BB962C8B-B14F-4D97-AF65-F5344CB8AC3E}">
        <p14:creationId xmlns:p14="http://schemas.microsoft.com/office/powerpoint/2010/main" val="2501813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162088-A1D2-4CF7-82F5-3830061E782A}" type="datetime1">
              <a:rPr lang="en-GB" smtClean="0"/>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D9A1A-04E5-47F0-83E2-B81B71E3234B}" type="slidenum">
              <a:rPr lang="en-GB" smtClean="0"/>
              <a:t>‹#›</a:t>
            </a:fld>
            <a:endParaRPr lang="en-GB"/>
          </a:p>
        </p:txBody>
      </p:sp>
    </p:spTree>
    <p:extLst>
      <p:ext uri="{BB962C8B-B14F-4D97-AF65-F5344CB8AC3E}">
        <p14:creationId xmlns:p14="http://schemas.microsoft.com/office/powerpoint/2010/main" val="252329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rgbClr val="00206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7F8715A-19BC-4FB1-A36F-F58EBDAE6F73}" type="datetime1">
              <a:rPr lang="en-GB" smtClean="0"/>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D9A1A-04E5-47F0-83E2-B81B71E3234B}"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rgbClr val="B76A9B"/>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rgbClr val="B76A9B"/>
                </a:solidFill>
                <a:effectLst/>
                <a:latin typeface="Arial"/>
              </a:rPr>
              <a:t>”</a:t>
            </a:r>
          </a:p>
        </p:txBody>
      </p:sp>
    </p:spTree>
    <p:extLst>
      <p:ext uri="{BB962C8B-B14F-4D97-AF65-F5344CB8AC3E}">
        <p14:creationId xmlns:p14="http://schemas.microsoft.com/office/powerpoint/2010/main" val="622168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rgbClr val="00206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E6FCECA-C13F-43B2-9B36-A451FD785BFB}" type="datetime1">
              <a:rPr lang="en-GB" smtClean="0"/>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D9A1A-04E5-47F0-83E2-B81B71E3234B}" type="slidenum">
              <a:rPr lang="en-GB" smtClean="0"/>
              <a:t>‹#›</a:t>
            </a:fld>
            <a:endParaRPr lang="en-GB"/>
          </a:p>
        </p:txBody>
      </p:sp>
    </p:spTree>
    <p:extLst>
      <p:ext uri="{BB962C8B-B14F-4D97-AF65-F5344CB8AC3E}">
        <p14:creationId xmlns:p14="http://schemas.microsoft.com/office/powerpoint/2010/main" val="3241035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79CBD9-5C00-4511-984C-929A4440D656}" type="datetime1">
              <a:rPr lang="en-GB" smtClean="0"/>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D9A1A-04E5-47F0-83E2-B81B71E3234B}" type="slidenum">
              <a:rPr lang="en-GB" smtClean="0"/>
              <a:t>‹#›</a:t>
            </a:fld>
            <a:endParaRPr lang="en-GB"/>
          </a:p>
        </p:txBody>
      </p:sp>
    </p:spTree>
    <p:extLst>
      <p:ext uri="{BB962C8B-B14F-4D97-AF65-F5344CB8AC3E}">
        <p14:creationId xmlns:p14="http://schemas.microsoft.com/office/powerpoint/2010/main" val="3961321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259692-9787-4AB8-B3A1-E350BCB05D54}" type="datetime1">
              <a:rPr lang="en-GB" smtClean="0"/>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D9A1A-04E5-47F0-83E2-B81B71E3234B}" type="slidenum">
              <a:rPr lang="en-GB" smtClean="0"/>
              <a:t>‹#›</a:t>
            </a:fld>
            <a:endParaRPr lang="en-GB"/>
          </a:p>
        </p:txBody>
      </p:sp>
    </p:spTree>
    <p:extLst>
      <p:ext uri="{BB962C8B-B14F-4D97-AF65-F5344CB8AC3E}">
        <p14:creationId xmlns:p14="http://schemas.microsoft.com/office/powerpoint/2010/main" val="1628804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D1F3-F0C2-AAAF-8189-31E62D7396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CAAC6D-A31B-5367-D7C1-8C2929933B8D}"/>
              </a:ext>
            </a:extLst>
          </p:cNvPr>
          <p:cNvSpPr>
            <a:spLocks noGrp="1"/>
          </p:cNvSpPr>
          <p:nvPr>
            <p:ph type="dt" sz="half" idx="10"/>
          </p:nvPr>
        </p:nvSpPr>
        <p:spPr/>
        <p:txBody>
          <a:bodyPr/>
          <a:lstStyle/>
          <a:p>
            <a:fld id="{7B7CB5BC-DF27-4B16-A2DD-F5668C6CE140}" type="datetime1">
              <a:rPr lang="en-GB" smtClean="0"/>
              <a:t>18/10/2023</a:t>
            </a:fld>
            <a:endParaRPr lang="en-GB"/>
          </a:p>
        </p:txBody>
      </p:sp>
      <p:sp>
        <p:nvSpPr>
          <p:cNvPr id="4" name="Footer Placeholder 3">
            <a:extLst>
              <a:ext uri="{FF2B5EF4-FFF2-40B4-BE49-F238E27FC236}">
                <a16:creationId xmlns:a16="http://schemas.microsoft.com/office/drawing/2014/main" id="{D160C595-FB7E-3F13-E1CD-DA34D14D25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61F4A4-B419-DFF7-D270-A1B8F8F51139}"/>
              </a:ext>
            </a:extLst>
          </p:cNvPr>
          <p:cNvSpPr>
            <a:spLocks noGrp="1"/>
          </p:cNvSpPr>
          <p:nvPr>
            <p:ph type="sldNum" sz="quarter" idx="12"/>
          </p:nvPr>
        </p:nvSpPr>
        <p:spPr/>
        <p:txBody>
          <a:bodyPr/>
          <a:lstStyle/>
          <a:p>
            <a:fld id="{17AD9A1A-04E5-47F0-83E2-B81B71E3234B}" type="slidenum">
              <a:rPr lang="en-GB" smtClean="0"/>
              <a:t>‹#›</a:t>
            </a:fld>
            <a:endParaRPr lang="en-GB"/>
          </a:p>
        </p:txBody>
      </p:sp>
    </p:spTree>
    <p:extLst>
      <p:ext uri="{BB962C8B-B14F-4D97-AF65-F5344CB8AC3E}">
        <p14:creationId xmlns:p14="http://schemas.microsoft.com/office/powerpoint/2010/main" val="123596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98E4DC-E199-446B-8D17-9CA87655BC6E}" type="datetime1">
              <a:rPr lang="en-GB" smtClean="0"/>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021763" y="6223925"/>
            <a:ext cx="512638" cy="365125"/>
          </a:xfrm>
        </p:spPr>
        <p:txBody>
          <a:bodyPr/>
          <a:lstStyle>
            <a:lvl1pPr>
              <a:defRPr baseline="0">
                <a:solidFill>
                  <a:schemeClr val="tx1"/>
                </a:solidFill>
              </a:defRPr>
            </a:lvl1pPr>
          </a:lstStyle>
          <a:p>
            <a:fld id="{17AD9A1A-04E5-47F0-83E2-B81B71E3234B}" type="slidenum">
              <a:rPr lang="en-GB" smtClean="0"/>
              <a:pPr/>
              <a:t>‹#›</a:t>
            </a:fld>
            <a:endParaRPr lang="en-GB" dirty="0"/>
          </a:p>
        </p:txBody>
      </p:sp>
    </p:spTree>
    <p:extLst>
      <p:ext uri="{BB962C8B-B14F-4D97-AF65-F5344CB8AC3E}">
        <p14:creationId xmlns:p14="http://schemas.microsoft.com/office/powerpoint/2010/main" val="384999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DEB688D-0CF3-451D-A000-5C900FF47B13}" type="datetime1">
              <a:rPr lang="en-GB" smtClean="0"/>
              <a:t>18/10/2023</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021763" y="6069072"/>
            <a:ext cx="512638" cy="365125"/>
          </a:xfrm>
        </p:spPr>
        <p:txBody>
          <a:bodyPr/>
          <a:lstStyle>
            <a:lvl1pPr>
              <a:defRPr baseline="0">
                <a:solidFill>
                  <a:schemeClr val="tx1"/>
                </a:solidFill>
              </a:defRPr>
            </a:lvl1pPr>
          </a:lstStyle>
          <a:p>
            <a:fld id="{17AD9A1A-04E5-47F0-83E2-B81B71E3234B}" type="slidenum">
              <a:rPr lang="en-GB" smtClean="0"/>
              <a:pPr/>
              <a:t>‹#›</a:t>
            </a:fld>
            <a:endParaRPr lang="en-GB" dirty="0"/>
          </a:p>
        </p:txBody>
      </p:sp>
    </p:spTree>
    <p:extLst>
      <p:ext uri="{BB962C8B-B14F-4D97-AF65-F5344CB8AC3E}">
        <p14:creationId xmlns:p14="http://schemas.microsoft.com/office/powerpoint/2010/main" val="331993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068551-D2C5-4E8C-903F-0FB16D41F493}" type="datetime1">
              <a:rPr lang="en-GB" smtClean="0"/>
              <a:t>18/10/2023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D9A1A-04E5-47F0-83E2-B81B71E3234B}" type="slidenum">
              <a:rPr lang="en-GB" smtClean="0"/>
              <a:t>‹#›</a:t>
            </a:fld>
            <a:endParaRPr lang="en-GB"/>
          </a:p>
        </p:txBody>
      </p:sp>
    </p:spTree>
    <p:extLst>
      <p:ext uri="{BB962C8B-B14F-4D97-AF65-F5344CB8AC3E}">
        <p14:creationId xmlns:p14="http://schemas.microsoft.com/office/powerpoint/2010/main" val="407153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311072-AA7E-4769-8F51-824D4A51165C}" type="datetime1">
              <a:rPr lang="en-GB" smtClean="0"/>
              <a:t>18/10/2023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AD9A1A-04E5-47F0-83E2-B81B71E3234B}" type="slidenum">
              <a:rPr lang="en-GB" smtClean="0"/>
              <a:t>‹#›</a:t>
            </a:fld>
            <a:endParaRPr lang="en-GB"/>
          </a:p>
        </p:txBody>
      </p:sp>
    </p:spTree>
    <p:extLst>
      <p:ext uri="{BB962C8B-B14F-4D97-AF65-F5344CB8AC3E}">
        <p14:creationId xmlns:p14="http://schemas.microsoft.com/office/powerpoint/2010/main" val="129008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9EFB8E-1C85-486E-A7D7-0CFEEBA004C8}" type="datetime1">
              <a:rPr lang="en-GB" smtClean="0"/>
              <a:t>18/10/2023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AD9A1A-04E5-47F0-83E2-B81B71E3234B}" type="slidenum">
              <a:rPr lang="en-GB" smtClean="0"/>
              <a:t>‹#›</a:t>
            </a:fld>
            <a:endParaRPr lang="en-GB"/>
          </a:p>
        </p:txBody>
      </p:sp>
    </p:spTree>
    <p:extLst>
      <p:ext uri="{BB962C8B-B14F-4D97-AF65-F5344CB8AC3E}">
        <p14:creationId xmlns:p14="http://schemas.microsoft.com/office/powerpoint/2010/main" val="288127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94AEA-CAFB-43AC-B68D-592BB4BCE799}" type="datetime1">
              <a:rPr lang="en-GB" smtClean="0"/>
              <a:t>18/10/2023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AD9A1A-04E5-47F0-83E2-B81B71E3234B}" type="slidenum">
              <a:rPr lang="en-GB" smtClean="0"/>
              <a:t>‹#›</a:t>
            </a:fld>
            <a:endParaRPr lang="en-GB"/>
          </a:p>
        </p:txBody>
      </p:sp>
    </p:spTree>
    <p:extLst>
      <p:ext uri="{BB962C8B-B14F-4D97-AF65-F5344CB8AC3E}">
        <p14:creationId xmlns:p14="http://schemas.microsoft.com/office/powerpoint/2010/main" val="2462030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E38238D-FBBB-4A0B-9681-8FEE8E49063A}" type="datetime1">
              <a:rPr lang="en-GB" smtClean="0"/>
              <a:t>18/10/2023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D9A1A-04E5-47F0-83E2-B81B71E3234B}" type="slidenum">
              <a:rPr lang="en-GB" smtClean="0"/>
              <a:t>‹#›</a:t>
            </a:fld>
            <a:endParaRPr lang="en-GB"/>
          </a:p>
        </p:txBody>
      </p:sp>
    </p:spTree>
    <p:extLst>
      <p:ext uri="{BB962C8B-B14F-4D97-AF65-F5344CB8AC3E}">
        <p14:creationId xmlns:p14="http://schemas.microsoft.com/office/powerpoint/2010/main" val="376946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64728A-3DB1-4BA2-8200-4FD316A12205}" type="datetime1">
              <a:rPr lang="en-GB" smtClean="0"/>
              <a:t>18/10/2023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D9A1A-04E5-47F0-83E2-B81B71E3234B}" type="slidenum">
              <a:rPr lang="en-GB" smtClean="0"/>
              <a:t>‹#›</a:t>
            </a:fld>
            <a:endParaRPr lang="en-GB"/>
          </a:p>
        </p:txBody>
      </p:sp>
    </p:spTree>
    <p:extLst>
      <p:ext uri="{BB962C8B-B14F-4D97-AF65-F5344CB8AC3E}">
        <p14:creationId xmlns:p14="http://schemas.microsoft.com/office/powerpoint/2010/main" val="21682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3DD177-8152-423E-B653-EC8AE1502D98}" type="datetime1">
              <a:rPr lang="en-GB" smtClean="0"/>
              <a:t>18/10/2023</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278082" y="6223925"/>
            <a:ext cx="512638" cy="365125"/>
          </a:xfrm>
          <a:prstGeom prst="rect">
            <a:avLst/>
          </a:prstGeom>
        </p:spPr>
        <p:txBody>
          <a:bodyPr vert="horz" lIns="91440" tIns="45720" rIns="91440" bIns="45720" rtlCol="0" anchor="ctr"/>
          <a:lstStyle>
            <a:lvl1pPr algn="r">
              <a:defRPr sz="1500" baseline="0">
                <a:solidFill>
                  <a:schemeClr val="tx1"/>
                </a:solidFill>
              </a:defRPr>
            </a:lvl1pPr>
          </a:lstStyle>
          <a:p>
            <a:fld id="{17AD9A1A-04E5-47F0-83E2-B81B71E3234B}" type="slidenum">
              <a:rPr lang="en-GB" smtClean="0"/>
              <a:pPr/>
              <a:t>‹#›</a:t>
            </a:fld>
            <a:endParaRPr lang="en-GB" dirty="0"/>
          </a:p>
        </p:txBody>
      </p:sp>
      <p:pic>
        <p:nvPicPr>
          <p:cNvPr id="25" name="Picture 24">
            <a:extLst>
              <a:ext uri="{FF2B5EF4-FFF2-40B4-BE49-F238E27FC236}">
                <a16:creationId xmlns:a16="http://schemas.microsoft.com/office/drawing/2014/main" id="{CE018FFC-DDB3-50CF-0E09-CD1354B10588}"/>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263402" y="102093"/>
            <a:ext cx="1711748" cy="1033980"/>
          </a:xfrm>
          <a:prstGeom prst="rect">
            <a:avLst/>
          </a:prstGeom>
        </p:spPr>
      </p:pic>
    </p:spTree>
    <p:extLst>
      <p:ext uri="{BB962C8B-B14F-4D97-AF65-F5344CB8AC3E}">
        <p14:creationId xmlns:p14="http://schemas.microsoft.com/office/powerpoint/2010/main" val="326674563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694" r:id="rId17"/>
  </p:sldLayoutIdLst>
  <p:hf hdr="0" ftr="0" dt="0"/>
  <p:txStyles>
    <p:titleStyle>
      <a:lvl1pPr algn="l" defTabSz="457200" rtl="0" eaLnBrk="1" latinLnBrk="0" hangingPunct="1">
        <a:spcBef>
          <a:spcPct val="0"/>
        </a:spcBef>
        <a:buNone/>
        <a:defRPr sz="4000"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B76A9B"/>
        </a:buClr>
        <a:buSzPct val="80000"/>
        <a:buFont typeface="Wingdings 3" charset="2"/>
        <a:buChar char=""/>
        <a:defRPr sz="2400" kern="1200">
          <a:solidFill>
            <a:srgbClr val="002060"/>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defTabSz="457200" rtl="0" eaLnBrk="1" latinLnBrk="0" hangingPunct="1">
        <a:spcBef>
          <a:spcPts val="1000"/>
        </a:spcBef>
        <a:spcAft>
          <a:spcPts val="0"/>
        </a:spcAft>
        <a:buClr>
          <a:srgbClr val="B76A9B"/>
        </a:buClr>
        <a:buSzPct val="80000"/>
        <a:buFont typeface="Wingdings 3" charset="2"/>
        <a:buChar char=""/>
        <a:defRPr sz="1800" kern="1200">
          <a:solidFill>
            <a:srgbClr val="002060"/>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457200" rtl="0" eaLnBrk="1" latinLnBrk="0" hangingPunct="1">
        <a:spcBef>
          <a:spcPts val="1000"/>
        </a:spcBef>
        <a:spcAft>
          <a:spcPts val="0"/>
        </a:spcAft>
        <a:buClr>
          <a:srgbClr val="B76A9B"/>
        </a:buClr>
        <a:buSzPct val="80000"/>
        <a:buFont typeface="Wingdings 3" charset="2"/>
        <a:buChar char=""/>
        <a:defRPr sz="1600" kern="1200">
          <a:solidFill>
            <a:srgbClr val="002060"/>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457200" rtl="0" eaLnBrk="1" latinLnBrk="0" hangingPunct="1">
        <a:spcBef>
          <a:spcPts val="1000"/>
        </a:spcBef>
        <a:spcAft>
          <a:spcPts val="0"/>
        </a:spcAft>
        <a:buClr>
          <a:srgbClr val="B76A9B"/>
        </a:buClr>
        <a:buSzPct val="80000"/>
        <a:buFont typeface="Wingdings 3" charset="2"/>
        <a:buChar char=""/>
        <a:defRPr sz="1400" kern="1200">
          <a:solidFill>
            <a:srgbClr val="002060"/>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457200" rtl="0" eaLnBrk="1" latinLnBrk="0" hangingPunct="1">
        <a:spcBef>
          <a:spcPts val="1000"/>
        </a:spcBef>
        <a:spcAft>
          <a:spcPts val="0"/>
        </a:spcAft>
        <a:buClr>
          <a:srgbClr val="B76A9B"/>
        </a:buClr>
        <a:buSzPct val="80000"/>
        <a:buFont typeface="Wingdings 3" charset="2"/>
        <a:buChar char=""/>
        <a:defRPr sz="1200" kern="1200">
          <a:solidFill>
            <a:srgbClr val="002060"/>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jonathansvoice.org.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3F10-2580-B6E7-8348-848346FBB3BD}"/>
              </a:ext>
            </a:extLst>
          </p:cNvPr>
          <p:cNvSpPr>
            <a:spLocks noGrp="1"/>
          </p:cNvSpPr>
          <p:nvPr>
            <p:ph type="ctrTitle"/>
          </p:nvPr>
        </p:nvSpPr>
        <p:spPr>
          <a:xfrm>
            <a:off x="593889" y="1660464"/>
            <a:ext cx="6363425" cy="1646302"/>
          </a:xfrm>
        </p:spPr>
        <p:txBody>
          <a:bodyPr/>
          <a:lstStyle/>
          <a:p>
            <a:r>
              <a:rPr lang="en-GB" b="1" dirty="0">
                <a:latin typeface="Calibri Light" panose="020F0302020204030204" pitchFamily="34" charset="0"/>
                <a:ea typeface="Calibri Light" panose="020F0302020204030204" pitchFamily="34" charset="0"/>
                <a:cs typeface="Calibri Light" panose="020F0302020204030204" pitchFamily="34" charset="0"/>
              </a:rPr>
              <a:t>Shining a Light On Menopause</a:t>
            </a:r>
            <a:br>
              <a:rPr lang="en-GB" b="1" dirty="0">
                <a:latin typeface="Calibri Light" panose="020F0302020204030204" pitchFamily="34" charset="0"/>
                <a:ea typeface="Calibri Light" panose="020F0302020204030204" pitchFamily="34" charset="0"/>
                <a:cs typeface="Calibri Light" panose="020F0302020204030204" pitchFamily="34" charset="0"/>
              </a:rPr>
            </a:br>
            <a:endParaRPr lang="en-GB"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9460E6B3-CBE0-094D-E580-D9839C948774}"/>
              </a:ext>
            </a:extLst>
          </p:cNvPr>
          <p:cNvSpPr>
            <a:spLocks noGrp="1"/>
          </p:cNvSpPr>
          <p:nvPr>
            <p:ph type="subTitle" idx="1"/>
          </p:nvPr>
        </p:nvSpPr>
        <p:spPr>
          <a:xfrm>
            <a:off x="1130595" y="4050834"/>
            <a:ext cx="5826719" cy="1865872"/>
          </a:xfrm>
        </p:spPr>
        <p:txBody>
          <a:bodyPr>
            <a:normAutofit fontScale="62500" lnSpcReduction="20000"/>
          </a:bodyPr>
          <a:lstStyle/>
          <a:p>
            <a:r>
              <a:rPr lang="en-GB" sz="4200" dirty="0"/>
              <a:t>Trainer:</a:t>
            </a:r>
          </a:p>
          <a:p>
            <a:r>
              <a:rPr lang="en-GB" sz="4200" dirty="0"/>
              <a:t>Jonathan’s Voice</a:t>
            </a:r>
          </a:p>
          <a:p>
            <a:r>
              <a:rPr lang="en-GB" sz="4200" dirty="0">
                <a:hlinkClick r:id="rId2"/>
              </a:rPr>
              <a:t>www.jonathansvoice.org.uk</a:t>
            </a:r>
            <a:r>
              <a:rPr lang="en-GB" sz="4200" dirty="0"/>
              <a:t>  </a:t>
            </a:r>
          </a:p>
          <a:p>
            <a:r>
              <a:rPr lang="en-GB" sz="4200" dirty="0"/>
              <a:t>Registered Charity 1180424</a:t>
            </a:r>
          </a:p>
          <a:p>
            <a:endParaRPr lang="en-GB" dirty="0"/>
          </a:p>
        </p:txBody>
      </p:sp>
      <p:pic>
        <p:nvPicPr>
          <p:cNvPr id="4" name="Picture 3">
            <a:extLst>
              <a:ext uri="{FF2B5EF4-FFF2-40B4-BE49-F238E27FC236}">
                <a16:creationId xmlns:a16="http://schemas.microsoft.com/office/drawing/2014/main" id="{31E8DBBD-540F-074F-9308-6CBC3D5CC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76" y="105862"/>
            <a:ext cx="1721160" cy="1258482"/>
          </a:xfrm>
          <a:prstGeom prst="rect">
            <a:avLst/>
          </a:prstGeom>
        </p:spPr>
      </p:pic>
    </p:spTree>
    <p:extLst>
      <p:ext uri="{BB962C8B-B14F-4D97-AF65-F5344CB8AC3E}">
        <p14:creationId xmlns:p14="http://schemas.microsoft.com/office/powerpoint/2010/main" val="43338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9C78-BBBE-F68A-A457-B6930EFB4503}"/>
              </a:ext>
            </a:extLst>
          </p:cNvPr>
          <p:cNvSpPr>
            <a:spLocks noGrp="1"/>
          </p:cNvSpPr>
          <p:nvPr>
            <p:ph type="title"/>
          </p:nvPr>
        </p:nvSpPr>
        <p:spPr>
          <a:xfrm>
            <a:off x="508000" y="609600"/>
            <a:ext cx="6447501" cy="1320800"/>
          </a:xfrm>
        </p:spPr>
        <p:txBody>
          <a:bodyPr anchor="t">
            <a:normAutofit/>
          </a:bodyPr>
          <a:lstStyle/>
          <a:p>
            <a:r>
              <a:rPr lang="en-GB" dirty="0">
                <a:latin typeface="Calibri" panose="020F0502020204030204" pitchFamily="34" charset="0"/>
                <a:cs typeface="Calibri" panose="020F0502020204030204" pitchFamily="34" charset="0"/>
              </a:rPr>
              <a:t>World</a:t>
            </a:r>
            <a:r>
              <a:rPr lang="en-GB" dirty="0"/>
              <a:t> Menopause Day 2023</a:t>
            </a:r>
          </a:p>
        </p:txBody>
      </p:sp>
      <p:sp>
        <p:nvSpPr>
          <p:cNvPr id="9" name="Content Placeholder 8">
            <a:extLst>
              <a:ext uri="{FF2B5EF4-FFF2-40B4-BE49-F238E27FC236}">
                <a16:creationId xmlns:a16="http://schemas.microsoft.com/office/drawing/2014/main" id="{983DB8ED-BB0A-38EF-90FD-417FCF6D4843}"/>
              </a:ext>
            </a:extLst>
          </p:cNvPr>
          <p:cNvSpPr>
            <a:spLocks noGrp="1"/>
          </p:cNvSpPr>
          <p:nvPr>
            <p:ph idx="1"/>
          </p:nvPr>
        </p:nvSpPr>
        <p:spPr>
          <a:xfrm>
            <a:off x="4752215" y="2160589"/>
            <a:ext cx="3673938" cy="3880773"/>
          </a:xfrm>
        </p:spPr>
        <p:txBody>
          <a:bodyPr>
            <a:normAutofit/>
          </a:bodyPr>
          <a:lstStyle/>
          <a:p>
            <a:pPr marL="0" indent="0">
              <a:buNone/>
            </a:pPr>
            <a:r>
              <a:rPr lang="en-US" b="0" i="0" dirty="0">
                <a:effectLst/>
              </a:rPr>
              <a:t>In this webinar, we’ll learn more about the menopause and perimenopause, hear from a panel of IP professionals about their personal experiences and suggestions, and have the chance to share our own thoughts and experiences in small breakout groups</a:t>
            </a:r>
            <a:endParaRPr lang="en-US" dirty="0"/>
          </a:p>
        </p:txBody>
      </p:sp>
      <p:pic>
        <p:nvPicPr>
          <p:cNvPr id="5" name="Picture 2" descr="A sun setting over mountains&#10;&#10;Description automatically generated">
            <a:extLst>
              <a:ext uri="{FF2B5EF4-FFF2-40B4-BE49-F238E27FC236}">
                <a16:creationId xmlns:a16="http://schemas.microsoft.com/office/drawing/2014/main" id="{F3C2C6BE-571C-B4C8-A4D3-44D4CCB3E7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89" r="25013" b="-1"/>
          <a:stretch/>
        </p:blipFill>
        <p:spPr bwMode="auto">
          <a:xfrm>
            <a:off x="508000" y="2159331"/>
            <a:ext cx="4067572" cy="388236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59CC7F3-2DE8-A64A-05A5-D65615BD6624}"/>
              </a:ext>
            </a:extLst>
          </p:cNvPr>
          <p:cNvSpPr>
            <a:spLocks noGrp="1"/>
          </p:cNvSpPr>
          <p:nvPr>
            <p:ph type="sldNum" sz="quarter" idx="12"/>
          </p:nvPr>
        </p:nvSpPr>
        <p:spPr>
          <a:xfrm>
            <a:off x="6442997" y="6041362"/>
            <a:ext cx="512504" cy="365125"/>
          </a:xfrm>
        </p:spPr>
        <p:txBody>
          <a:bodyPr>
            <a:normAutofit/>
          </a:bodyPr>
          <a:lstStyle/>
          <a:p>
            <a:pPr>
              <a:spcAft>
                <a:spcPts val="600"/>
              </a:spcAft>
            </a:pPr>
            <a:fld id="{17AD9A1A-04E5-47F0-83E2-B81B71E3234B}" type="slidenum">
              <a:rPr lang="en-GB" smtClean="0"/>
              <a:pPr>
                <a:spcAft>
                  <a:spcPts val="600"/>
                </a:spcAft>
              </a:pPr>
              <a:t>2</a:t>
            </a:fld>
            <a:endParaRPr lang="en-GB"/>
          </a:p>
        </p:txBody>
      </p:sp>
    </p:spTree>
    <p:extLst>
      <p:ext uri="{BB962C8B-B14F-4D97-AF65-F5344CB8AC3E}">
        <p14:creationId xmlns:p14="http://schemas.microsoft.com/office/powerpoint/2010/main" val="15423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8084-F833-1D0F-8625-B9BBAA72076A}"/>
              </a:ext>
            </a:extLst>
          </p:cNvPr>
          <p:cNvSpPr>
            <a:spLocks noGrp="1"/>
          </p:cNvSpPr>
          <p:nvPr>
            <p:ph type="title"/>
          </p:nvPr>
        </p:nvSpPr>
        <p:spPr>
          <a:xfrm>
            <a:off x="508000" y="609600"/>
            <a:ext cx="6447501" cy="1320800"/>
          </a:xfrm>
        </p:spPr>
        <p:txBody>
          <a:bodyPr anchor="t">
            <a:normAutofit/>
          </a:bodyPr>
          <a:lstStyle/>
          <a:p>
            <a:r>
              <a:rPr lang="en-GB" dirty="0">
                <a:latin typeface="Calibri" panose="020F0502020204030204" pitchFamily="34" charset="0"/>
                <a:cs typeface="Calibri" panose="020F0502020204030204" pitchFamily="34" charset="0"/>
              </a:rPr>
              <a:t>Employee</a:t>
            </a:r>
            <a:r>
              <a:rPr lang="en-GB" dirty="0"/>
              <a:t> lifecycle</a:t>
            </a:r>
          </a:p>
        </p:txBody>
      </p:sp>
      <p:pic>
        <p:nvPicPr>
          <p:cNvPr id="5" name="Picture 2" descr="A diagram of menopause and pregnancy&#10;&#10;Description automatically generated">
            <a:extLst>
              <a:ext uri="{FF2B5EF4-FFF2-40B4-BE49-F238E27FC236}">
                <a16:creationId xmlns:a16="http://schemas.microsoft.com/office/drawing/2014/main" id="{FCA71E4A-6011-9AEB-42F8-B9E12F98906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bwMode="auto">
          <a:xfrm>
            <a:off x="85458" y="1777525"/>
            <a:ext cx="5591275" cy="300282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D9C9EB06-F6BD-2505-B46E-F25130A4FAD9}"/>
              </a:ext>
            </a:extLst>
          </p:cNvPr>
          <p:cNvSpPr>
            <a:spLocks noGrp="1"/>
          </p:cNvSpPr>
          <p:nvPr>
            <p:ph idx="1"/>
          </p:nvPr>
        </p:nvSpPr>
        <p:spPr>
          <a:xfrm>
            <a:off x="5345302" y="2611047"/>
            <a:ext cx="3029577" cy="3880773"/>
          </a:xfrm>
        </p:spPr>
        <p:txBody>
          <a:bodyPr>
            <a:normAutofit/>
          </a:bodyPr>
          <a:lstStyle/>
          <a:p>
            <a:pPr marL="0" indent="0" algn="ctr">
              <a:buNone/>
            </a:pPr>
            <a:r>
              <a:rPr lang="en-US" i="0" dirty="0">
                <a:solidFill>
                  <a:srgbClr val="002060"/>
                </a:solidFill>
                <a:effectLst/>
                <a:latin typeface="Calibri" panose="020F0502020204030204" pitchFamily="34" charset="0"/>
                <a:cs typeface="Calibri" panose="020F0502020204030204" pitchFamily="34" charset="0"/>
              </a:rPr>
              <a:t>Menopause i</a:t>
            </a:r>
            <a:r>
              <a:rPr lang="en-US" dirty="0">
                <a:solidFill>
                  <a:srgbClr val="002060"/>
                </a:solidFill>
                <a:latin typeface="Calibri" panose="020F0502020204030204" pitchFamily="34" charset="0"/>
                <a:cs typeface="Calibri" panose="020F0502020204030204" pitchFamily="34" charset="0"/>
              </a:rPr>
              <a:t>s a normal and natural transition in the reproduction cycle</a:t>
            </a:r>
            <a:endParaRPr lang="en-GB" dirty="0">
              <a:solidFill>
                <a:srgbClr val="002060"/>
              </a:solidFill>
              <a:latin typeface="Calibri" panose="020F0502020204030204" pitchFamily="34" charset="0"/>
              <a:cs typeface="Calibri" panose="020F0502020204030204" pitchFamily="34" charset="0"/>
            </a:endParaRPr>
          </a:p>
          <a:p>
            <a:pPr marL="0" indent="0">
              <a:buNone/>
            </a:pPr>
            <a:endParaRPr lang="en-US" sz="1300" dirty="0"/>
          </a:p>
        </p:txBody>
      </p:sp>
      <p:sp>
        <p:nvSpPr>
          <p:cNvPr id="4" name="Slide Number Placeholder 3">
            <a:extLst>
              <a:ext uri="{FF2B5EF4-FFF2-40B4-BE49-F238E27FC236}">
                <a16:creationId xmlns:a16="http://schemas.microsoft.com/office/drawing/2014/main" id="{0770ECD1-3B49-EA21-20E6-DC13B4ACB2A9}"/>
              </a:ext>
            </a:extLst>
          </p:cNvPr>
          <p:cNvSpPr>
            <a:spLocks noGrp="1"/>
          </p:cNvSpPr>
          <p:nvPr>
            <p:ph type="sldNum" sz="quarter" idx="12"/>
          </p:nvPr>
        </p:nvSpPr>
        <p:spPr>
          <a:xfrm>
            <a:off x="6442997" y="6041362"/>
            <a:ext cx="512504" cy="365125"/>
          </a:xfrm>
        </p:spPr>
        <p:txBody>
          <a:bodyPr>
            <a:normAutofit/>
          </a:bodyPr>
          <a:lstStyle/>
          <a:p>
            <a:pPr>
              <a:spcAft>
                <a:spcPts val="600"/>
              </a:spcAft>
            </a:pPr>
            <a:fld id="{17AD9A1A-04E5-47F0-83E2-B81B71E3234B}" type="slidenum">
              <a:rPr lang="en-GB" smtClean="0"/>
              <a:pPr>
                <a:spcAft>
                  <a:spcPts val="600"/>
                </a:spcAft>
              </a:pPr>
              <a:t>3</a:t>
            </a:fld>
            <a:endParaRPr lang="en-GB"/>
          </a:p>
        </p:txBody>
      </p:sp>
    </p:spTree>
    <p:extLst>
      <p:ext uri="{BB962C8B-B14F-4D97-AF65-F5344CB8AC3E}">
        <p14:creationId xmlns:p14="http://schemas.microsoft.com/office/powerpoint/2010/main" val="1820809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0AD5-B154-39AE-BB28-8BE44CF237ED}"/>
              </a:ext>
            </a:extLst>
          </p:cNvPr>
          <p:cNvSpPr>
            <a:spLocks noGrp="1"/>
          </p:cNvSpPr>
          <p:nvPr>
            <p:ph type="title"/>
          </p:nvPr>
        </p:nvSpPr>
        <p:spPr/>
        <p:txBody>
          <a:bodyPr/>
          <a:lstStyle/>
          <a:p>
            <a:r>
              <a:rPr lang="en-GB" dirty="0"/>
              <a:t>4 </a:t>
            </a:r>
            <a:r>
              <a:rPr lang="en-GB" dirty="0">
                <a:latin typeface="Calibri" panose="020F0502020204030204" pitchFamily="34" charset="0"/>
                <a:cs typeface="Calibri" panose="020F0502020204030204" pitchFamily="34" charset="0"/>
              </a:rPr>
              <a:t>stages</a:t>
            </a:r>
            <a:r>
              <a:rPr lang="en-GB" dirty="0"/>
              <a:t> of menopause</a:t>
            </a:r>
          </a:p>
        </p:txBody>
      </p:sp>
      <p:sp>
        <p:nvSpPr>
          <p:cNvPr id="4" name="Slide Number Placeholder 3">
            <a:extLst>
              <a:ext uri="{FF2B5EF4-FFF2-40B4-BE49-F238E27FC236}">
                <a16:creationId xmlns:a16="http://schemas.microsoft.com/office/drawing/2014/main" id="{089388C7-20BE-7A01-CAE2-F895B9FA9B0F}"/>
              </a:ext>
            </a:extLst>
          </p:cNvPr>
          <p:cNvSpPr>
            <a:spLocks noGrp="1"/>
          </p:cNvSpPr>
          <p:nvPr>
            <p:ph type="sldNum" sz="quarter" idx="12"/>
          </p:nvPr>
        </p:nvSpPr>
        <p:spPr/>
        <p:txBody>
          <a:bodyPr/>
          <a:lstStyle/>
          <a:p>
            <a:fld id="{17AD9A1A-04E5-47F0-83E2-B81B71E3234B}" type="slidenum">
              <a:rPr lang="en-GB" smtClean="0"/>
              <a:pPr/>
              <a:t>4</a:t>
            </a:fld>
            <a:endParaRPr lang="en-GB" dirty="0"/>
          </a:p>
        </p:txBody>
      </p:sp>
      <p:sp>
        <p:nvSpPr>
          <p:cNvPr id="5" name="Content Placeholder 4">
            <a:extLst>
              <a:ext uri="{FF2B5EF4-FFF2-40B4-BE49-F238E27FC236}">
                <a16:creationId xmlns:a16="http://schemas.microsoft.com/office/drawing/2014/main" id="{EA2EEFD3-BBC6-68FB-FA4F-E9D3614AE3AE}"/>
              </a:ext>
            </a:extLst>
          </p:cNvPr>
          <p:cNvSpPr txBox="1">
            <a:spLocks noGrp="1"/>
          </p:cNvSpPr>
          <p:nvPr>
            <p:ph idx="1"/>
          </p:nvPr>
        </p:nvSpPr>
        <p:spPr>
          <a:xfrm>
            <a:off x="609600" y="1699116"/>
            <a:ext cx="8124202" cy="430887"/>
          </a:xfrm>
          <a:prstGeom prst="rect">
            <a:avLst/>
          </a:prstGeom>
          <a:solidFill>
            <a:schemeClr val="bg1"/>
          </a:solidFill>
          <a:ln>
            <a:solidFill>
              <a:srgbClr val="B76A9B"/>
            </a:solidFill>
          </a:ln>
        </p:spPr>
        <p:txBody>
          <a:bodyPr wrap="square" rtlCol="0">
            <a:spAutoFit/>
          </a:bodyPr>
          <a:lstStyle/>
          <a:p>
            <a:pPr marL="0" lvl="0" indent="0">
              <a:buNone/>
            </a:pPr>
            <a:r>
              <a:rPr lang="en-GB" sz="2200" b="1" dirty="0">
                <a:solidFill>
                  <a:srgbClr val="002060"/>
                </a:solidFill>
                <a:latin typeface="Calibri" panose="020F0502020204030204" pitchFamily="34" charset="0"/>
                <a:cs typeface="Calibri" panose="020F0502020204030204" pitchFamily="34" charset="0"/>
              </a:rPr>
              <a:t>Pre-menopause: </a:t>
            </a:r>
            <a:r>
              <a:rPr lang="en-GB" sz="2200" dirty="0">
                <a:solidFill>
                  <a:srgbClr val="002060"/>
                </a:solidFill>
                <a:latin typeface="Calibri" panose="020F0502020204030204" pitchFamily="34" charset="0"/>
                <a:cs typeface="Calibri" panose="020F0502020204030204" pitchFamily="34" charset="0"/>
              </a:rPr>
              <a:t>Regular menstrual cycle, prime childbearing years</a:t>
            </a:r>
          </a:p>
        </p:txBody>
      </p:sp>
      <p:sp>
        <p:nvSpPr>
          <p:cNvPr id="6" name="TextBox 5">
            <a:extLst>
              <a:ext uri="{FF2B5EF4-FFF2-40B4-BE49-F238E27FC236}">
                <a16:creationId xmlns:a16="http://schemas.microsoft.com/office/drawing/2014/main" id="{BC1011AD-C82E-30A3-BBB1-11AA2F5F2612}"/>
              </a:ext>
            </a:extLst>
          </p:cNvPr>
          <p:cNvSpPr txBox="1"/>
          <p:nvPr/>
        </p:nvSpPr>
        <p:spPr>
          <a:xfrm>
            <a:off x="609599" y="2279532"/>
            <a:ext cx="8124202" cy="1107996"/>
          </a:xfrm>
          <a:prstGeom prst="rect">
            <a:avLst/>
          </a:prstGeom>
          <a:noFill/>
          <a:ln>
            <a:solidFill>
              <a:srgbClr val="B76A9B"/>
            </a:solidFill>
          </a:ln>
        </p:spPr>
        <p:txBody>
          <a:bodyPr wrap="square" rtlCol="0">
            <a:spAutoFit/>
          </a:bodyPr>
          <a:lstStyle/>
          <a:p>
            <a:pPr lvl="0"/>
            <a:r>
              <a:rPr lang="en-GB" sz="2200" b="1" dirty="0">
                <a:solidFill>
                  <a:srgbClr val="002060"/>
                </a:solidFill>
                <a:latin typeface="Calibri" panose="020F0502020204030204" pitchFamily="34" charset="0"/>
                <a:cs typeface="Calibri" panose="020F0502020204030204" pitchFamily="34" charset="0"/>
              </a:rPr>
              <a:t>Perimenopause </a:t>
            </a:r>
            <a:r>
              <a:rPr lang="en-GB" sz="2200" dirty="0">
                <a:solidFill>
                  <a:srgbClr val="002060"/>
                </a:solidFill>
                <a:latin typeface="Calibri" panose="020F0502020204030204" pitchFamily="34" charset="0"/>
                <a:cs typeface="Calibri" panose="020F0502020204030204" pitchFamily="34" charset="0"/>
              </a:rPr>
              <a:t>(Average 45-52, for 5-7 years) </a:t>
            </a:r>
            <a:r>
              <a:rPr lang="en-US" sz="2200" dirty="0">
                <a:solidFill>
                  <a:srgbClr val="002060"/>
                </a:solidFill>
                <a:latin typeface="Calibri" panose="020F0502020204030204" pitchFamily="34" charset="0"/>
                <a:cs typeface="Calibri" panose="020F0502020204030204" pitchFamily="34" charset="0"/>
              </a:rPr>
              <a:t>E</a:t>
            </a:r>
            <a:r>
              <a:rPr lang="en-US" sz="2200" b="0" i="0" dirty="0">
                <a:solidFill>
                  <a:srgbClr val="002060"/>
                </a:solidFill>
                <a:effectLst/>
                <a:latin typeface="Calibri" panose="020F0502020204030204" pitchFamily="34" charset="0"/>
                <a:cs typeface="Calibri" panose="020F0502020204030204" pitchFamily="34" charset="0"/>
              </a:rPr>
              <a:t>strogen declines, unpredictable periods, hormonal shift causes hot flushes, dry skin, brain fog, aching joints, low libido etc.</a:t>
            </a:r>
            <a:endParaRPr lang="en-GB" sz="2200" dirty="0">
              <a:solidFill>
                <a:srgbClr val="00206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5A9AE9E-5D1E-7ECE-B82C-C9C326E47CE9}"/>
              </a:ext>
            </a:extLst>
          </p:cNvPr>
          <p:cNvSpPr txBox="1"/>
          <p:nvPr/>
        </p:nvSpPr>
        <p:spPr>
          <a:xfrm>
            <a:off x="609599" y="3527428"/>
            <a:ext cx="8124203" cy="1107996"/>
          </a:xfrm>
          <a:prstGeom prst="rect">
            <a:avLst/>
          </a:prstGeom>
          <a:noFill/>
          <a:ln>
            <a:solidFill>
              <a:srgbClr val="B76A9B"/>
            </a:solidFill>
          </a:ln>
        </p:spPr>
        <p:txBody>
          <a:bodyPr wrap="square" rtlCol="0">
            <a:spAutoFit/>
          </a:bodyPr>
          <a:lstStyle/>
          <a:p>
            <a:r>
              <a:rPr lang="en-GB" sz="2200" b="1" dirty="0">
                <a:solidFill>
                  <a:srgbClr val="002060"/>
                </a:solidFill>
                <a:latin typeface="Calibri" panose="020F0502020204030204" pitchFamily="34" charset="0"/>
                <a:cs typeface="Calibri" panose="020F0502020204030204" pitchFamily="34" charset="0"/>
              </a:rPr>
              <a:t>Menopause </a:t>
            </a:r>
            <a:r>
              <a:rPr lang="en-GB" sz="2200" dirty="0">
                <a:solidFill>
                  <a:srgbClr val="002060"/>
                </a:solidFill>
                <a:latin typeface="Calibri" panose="020F0502020204030204" pitchFamily="34" charset="0"/>
                <a:cs typeface="Calibri" panose="020F0502020204030204" pitchFamily="34" charset="0"/>
              </a:rPr>
              <a:t>(Average UK age is 51) End of natural transition. Menstrual cycle stopped for 12 months. Hot flushes, increased heart rate, disturbed sleep, physical changes,  low mood,  etc. </a:t>
            </a:r>
          </a:p>
        </p:txBody>
      </p:sp>
      <p:sp>
        <p:nvSpPr>
          <p:cNvPr id="8" name="TextBox 7">
            <a:extLst>
              <a:ext uri="{FF2B5EF4-FFF2-40B4-BE49-F238E27FC236}">
                <a16:creationId xmlns:a16="http://schemas.microsoft.com/office/drawing/2014/main" id="{9CB31B41-4C4C-1B25-219E-82874A2D6AD1}"/>
              </a:ext>
            </a:extLst>
          </p:cNvPr>
          <p:cNvSpPr txBox="1"/>
          <p:nvPr/>
        </p:nvSpPr>
        <p:spPr>
          <a:xfrm>
            <a:off x="609598" y="4775324"/>
            <a:ext cx="8124203" cy="1107996"/>
          </a:xfrm>
          <a:prstGeom prst="rect">
            <a:avLst/>
          </a:prstGeom>
          <a:noFill/>
          <a:ln>
            <a:solidFill>
              <a:srgbClr val="B76A9B"/>
            </a:solidFill>
          </a:ln>
        </p:spPr>
        <p:txBody>
          <a:bodyPr wrap="square" rtlCol="0">
            <a:spAutoFit/>
          </a:bodyPr>
          <a:lstStyle/>
          <a:p>
            <a:r>
              <a:rPr lang="en-GB" sz="2200" b="1" dirty="0">
                <a:solidFill>
                  <a:srgbClr val="002060"/>
                </a:solidFill>
                <a:latin typeface="Calibri" panose="020F0502020204030204" pitchFamily="34" charset="0"/>
                <a:cs typeface="Calibri" panose="020F0502020204030204" pitchFamily="34" charset="0"/>
              </a:rPr>
              <a:t>Post Menopause: </a:t>
            </a:r>
            <a:r>
              <a:rPr lang="en-GB" sz="2200" dirty="0">
                <a:solidFill>
                  <a:srgbClr val="002060"/>
                </a:solidFill>
                <a:latin typeface="Calibri" panose="020F0502020204030204" pitchFamily="34" charset="0"/>
                <a:cs typeface="Calibri" panose="020F0502020204030204" pitchFamily="34" charset="0"/>
              </a:rPr>
              <a:t>Refers to stage after menopause and lasts remainder of life. Due to decreased estrogen, increased risk of osteoporosis and heart disease</a:t>
            </a:r>
            <a:endParaRPr lang="en-GB" sz="2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984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F31A-A0DF-E900-35A9-3069594EF2DF}"/>
              </a:ext>
            </a:extLst>
          </p:cNvPr>
          <p:cNvSpPr>
            <a:spLocks noGrp="1"/>
          </p:cNvSpPr>
          <p:nvPr>
            <p:ph type="title"/>
          </p:nvPr>
        </p:nvSpPr>
        <p:spPr/>
        <p:txBody>
          <a:bodyPr/>
          <a:lstStyle/>
          <a:p>
            <a:r>
              <a:rPr lang="en-GB" dirty="0"/>
              <a:t>The workplace issues</a:t>
            </a:r>
          </a:p>
        </p:txBody>
      </p:sp>
      <p:sp>
        <p:nvSpPr>
          <p:cNvPr id="4" name="Slide Number Placeholder 3">
            <a:extLst>
              <a:ext uri="{FF2B5EF4-FFF2-40B4-BE49-F238E27FC236}">
                <a16:creationId xmlns:a16="http://schemas.microsoft.com/office/drawing/2014/main" id="{5F39EC1D-3F3E-703B-ACE8-AD06B8FE8164}"/>
              </a:ext>
            </a:extLst>
          </p:cNvPr>
          <p:cNvSpPr>
            <a:spLocks noGrp="1"/>
          </p:cNvSpPr>
          <p:nvPr>
            <p:ph type="sldNum" sz="quarter" idx="12"/>
          </p:nvPr>
        </p:nvSpPr>
        <p:spPr/>
        <p:txBody>
          <a:bodyPr/>
          <a:lstStyle/>
          <a:p>
            <a:fld id="{17AD9A1A-04E5-47F0-83E2-B81B71E3234B}" type="slidenum">
              <a:rPr lang="en-GB" smtClean="0"/>
              <a:pPr/>
              <a:t>5</a:t>
            </a:fld>
            <a:endParaRPr lang="en-GB" dirty="0"/>
          </a:p>
        </p:txBody>
      </p:sp>
      <p:sp>
        <p:nvSpPr>
          <p:cNvPr id="5" name="Content Placeholder 4">
            <a:extLst>
              <a:ext uri="{FF2B5EF4-FFF2-40B4-BE49-F238E27FC236}">
                <a16:creationId xmlns:a16="http://schemas.microsoft.com/office/drawing/2014/main" id="{BC9FFD82-A1FD-962A-0958-8310623A8B95}"/>
              </a:ext>
            </a:extLst>
          </p:cNvPr>
          <p:cNvSpPr>
            <a:spLocks noGrp="1"/>
          </p:cNvSpPr>
          <p:nvPr>
            <p:ph idx="1"/>
          </p:nvPr>
        </p:nvSpPr>
        <p:spPr>
          <a:xfrm>
            <a:off x="908703" y="1930400"/>
            <a:ext cx="6348413" cy="3881437"/>
          </a:xfrm>
        </p:spPr>
        <p:txBody>
          <a:bodyPr/>
          <a:lstStyle/>
          <a:p>
            <a:r>
              <a:rPr lang="en-GB" dirty="0"/>
              <a:t>Discrimination and bias</a:t>
            </a:r>
          </a:p>
          <a:p>
            <a:r>
              <a:rPr lang="en-GB" dirty="0"/>
              <a:t>Performance issues</a:t>
            </a:r>
          </a:p>
          <a:p>
            <a:r>
              <a:rPr lang="en-GB" dirty="0"/>
              <a:t>Lack of psychological safety</a:t>
            </a:r>
          </a:p>
          <a:p>
            <a:r>
              <a:rPr lang="en-GB" dirty="0"/>
              <a:t>Managers lack training</a:t>
            </a:r>
          </a:p>
          <a:p>
            <a:r>
              <a:rPr lang="en-GB" dirty="0"/>
              <a:t>Lack of support or reasonable adjustments</a:t>
            </a:r>
          </a:p>
          <a:p>
            <a:r>
              <a:rPr lang="en-GB" dirty="0"/>
              <a:t>Environmental challenges </a:t>
            </a:r>
          </a:p>
          <a:p>
            <a:endParaRPr lang="en-GB" dirty="0"/>
          </a:p>
        </p:txBody>
      </p:sp>
    </p:spTree>
    <p:extLst>
      <p:ext uri="{BB962C8B-B14F-4D97-AF65-F5344CB8AC3E}">
        <p14:creationId xmlns:p14="http://schemas.microsoft.com/office/powerpoint/2010/main" val="346482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C9D2-F73E-1099-BCEC-7037C66B27DB}"/>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Supporting employees</a:t>
            </a:r>
            <a:endParaRPr lang="en-GB" dirty="0"/>
          </a:p>
        </p:txBody>
      </p:sp>
      <p:sp>
        <p:nvSpPr>
          <p:cNvPr id="4" name="Slide Number Placeholder 3">
            <a:extLst>
              <a:ext uri="{FF2B5EF4-FFF2-40B4-BE49-F238E27FC236}">
                <a16:creationId xmlns:a16="http://schemas.microsoft.com/office/drawing/2014/main" id="{ECC834DA-F26B-8506-6313-0C3DF5A7886E}"/>
              </a:ext>
            </a:extLst>
          </p:cNvPr>
          <p:cNvSpPr>
            <a:spLocks noGrp="1"/>
          </p:cNvSpPr>
          <p:nvPr>
            <p:ph type="sldNum" sz="quarter" idx="12"/>
          </p:nvPr>
        </p:nvSpPr>
        <p:spPr/>
        <p:txBody>
          <a:bodyPr/>
          <a:lstStyle/>
          <a:p>
            <a:fld id="{17AD9A1A-04E5-47F0-83E2-B81B71E3234B}" type="slidenum">
              <a:rPr lang="en-GB" smtClean="0"/>
              <a:pPr/>
              <a:t>6</a:t>
            </a:fld>
            <a:endParaRPr lang="en-GB" dirty="0"/>
          </a:p>
        </p:txBody>
      </p:sp>
      <p:graphicFrame>
        <p:nvGraphicFramePr>
          <p:cNvPr id="5" name="TextBox 11">
            <a:extLst>
              <a:ext uri="{FF2B5EF4-FFF2-40B4-BE49-F238E27FC236}">
                <a16:creationId xmlns:a16="http://schemas.microsoft.com/office/drawing/2014/main" id="{013C32DF-69EC-D6F6-2B66-1A506DCDDA6B}"/>
              </a:ext>
            </a:extLst>
          </p:cNvPr>
          <p:cNvGraphicFramePr>
            <a:graphicFrameLocks noGrp="1"/>
          </p:cNvGraphicFramePr>
          <p:nvPr>
            <p:ph idx="1"/>
            <p:extLst>
              <p:ext uri="{D42A27DB-BD31-4B8C-83A1-F6EECF244321}">
                <p14:modId xmlns:p14="http://schemas.microsoft.com/office/powerpoint/2010/main" val="4081752459"/>
              </p:ext>
            </p:extLst>
          </p:nvPr>
        </p:nvGraphicFramePr>
        <p:xfrm>
          <a:off x="609600" y="1615156"/>
          <a:ext cx="7790916" cy="4426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19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B7284-FB09-C288-2ACD-F5BC21A0FC32}"/>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Shining a light on menopause</a:t>
            </a:r>
            <a:endParaRPr lang="en-GB" dirty="0"/>
          </a:p>
        </p:txBody>
      </p:sp>
      <p:sp>
        <p:nvSpPr>
          <p:cNvPr id="4" name="Slide Number Placeholder 3">
            <a:extLst>
              <a:ext uri="{FF2B5EF4-FFF2-40B4-BE49-F238E27FC236}">
                <a16:creationId xmlns:a16="http://schemas.microsoft.com/office/drawing/2014/main" id="{A09C47DF-B27E-FB48-02D5-D9624700C899}"/>
              </a:ext>
            </a:extLst>
          </p:cNvPr>
          <p:cNvSpPr>
            <a:spLocks noGrp="1"/>
          </p:cNvSpPr>
          <p:nvPr>
            <p:ph type="sldNum" sz="quarter" idx="12"/>
          </p:nvPr>
        </p:nvSpPr>
        <p:spPr/>
        <p:txBody>
          <a:bodyPr/>
          <a:lstStyle/>
          <a:p>
            <a:fld id="{17AD9A1A-04E5-47F0-83E2-B81B71E3234B}" type="slidenum">
              <a:rPr lang="en-GB" smtClean="0"/>
              <a:pPr/>
              <a:t>7</a:t>
            </a:fld>
            <a:endParaRPr lang="en-GB" dirty="0"/>
          </a:p>
        </p:txBody>
      </p:sp>
      <p:pic>
        <p:nvPicPr>
          <p:cNvPr id="5" name="Content Placeholder 4" descr="Sun shining over a cereal field">
            <a:extLst>
              <a:ext uri="{FF2B5EF4-FFF2-40B4-BE49-F238E27FC236}">
                <a16:creationId xmlns:a16="http://schemas.microsoft.com/office/drawing/2014/main" id="{1BE205DB-A1C3-75E2-4808-8F487DD8A3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2377" y="1724753"/>
            <a:ext cx="5822155" cy="3881437"/>
          </a:xfrm>
          <a:prstGeom prst="rect">
            <a:avLst/>
          </a:prstGeom>
        </p:spPr>
      </p:pic>
    </p:spTree>
    <p:extLst>
      <p:ext uri="{BB962C8B-B14F-4D97-AF65-F5344CB8AC3E}">
        <p14:creationId xmlns:p14="http://schemas.microsoft.com/office/powerpoint/2010/main" val="237721580"/>
      </p:ext>
    </p:extLst>
  </p:cSld>
  <p:clrMapOvr>
    <a:masterClrMapping/>
  </p:clrMapOvr>
</p:sld>
</file>

<file path=ppt/theme/theme1.xml><?xml version="1.0" encoding="utf-8"?>
<a:theme xmlns:a="http://schemas.openxmlformats.org/drawingml/2006/main" name="Facet">
  <a:themeElements>
    <a:clrScheme name="Custom 7">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B76A9B"/>
      </a:hlink>
      <a:folHlink>
        <a:srgbClr val="B76A9B"/>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1041</Words>
  <Application>Microsoft Office PowerPoint</Application>
  <PresentationFormat>On-screen Show (4:3)</PresentationFormat>
  <Paragraphs>57</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knockout</vt:lpstr>
      <vt:lpstr>Trebuchet MS</vt:lpstr>
      <vt:lpstr>Verdana</vt:lpstr>
      <vt:lpstr>Wingdings 3</vt:lpstr>
      <vt:lpstr>Facet</vt:lpstr>
      <vt:lpstr>Shining a Light On Menopause </vt:lpstr>
      <vt:lpstr>World Menopause Day 2023</vt:lpstr>
      <vt:lpstr>Employee lifecycle</vt:lpstr>
      <vt:lpstr>4 stages of menopause</vt:lpstr>
      <vt:lpstr>The workplace issues</vt:lpstr>
      <vt:lpstr>Supporting employees</vt:lpstr>
      <vt:lpstr>Shining a light on menopause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Organisation</dc:title>
  <dc:creator>Rea Edwards</dc:creator>
  <cp:lastModifiedBy>Helen Smith</cp:lastModifiedBy>
  <cp:revision>16</cp:revision>
  <dcterms:created xsi:type="dcterms:W3CDTF">2023-08-15T17:36:32Z</dcterms:created>
  <dcterms:modified xsi:type="dcterms:W3CDTF">2023-10-18T08:50:51Z</dcterms:modified>
</cp:coreProperties>
</file>