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8" r:id="rId22"/>
    <p:sldId id="279" r:id="rId23"/>
    <p:sldId id="280" r:id="rId24"/>
    <p:sldId id="281" r:id="rId25"/>
    <p:sldId id="282" r:id="rId26"/>
    <p:sldId id="283" r:id="rId2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B23B558-3CA1-41E3-9E04-231925F88552}" v="5" dt="2024-11-19T15:17:22.69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14" autoAdjust="0"/>
    <p:restoredTop sz="94660"/>
  </p:normalViewPr>
  <p:slideViewPr>
    <p:cSldViewPr snapToGrid="0">
      <p:cViewPr varScale="1">
        <p:scale>
          <a:sx n="147" d="100"/>
          <a:sy n="147" d="100"/>
        </p:scale>
        <p:origin x="66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microsoft.com/office/2015/10/relationships/revisionInfo" Target="revisionInfo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CD1128-506B-E7A6-C874-5C9C898B226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A4AD8A3-B0D8-FE2F-10B2-1385766223C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363B92-D338-D1EE-CA68-8BB6C289C7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4F7B2D-3FF2-C320-17AF-61331826EC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BF633C-BDD9-C094-FE1F-55DBA9D7F8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616237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858477-C652-D823-F3A5-D8D39693C0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5911DC7-75DD-CBE3-86AD-C0B2676D29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7C1596-A428-1109-288E-E444E56C3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F65032-FDDF-5A42-A412-8AE7603A9C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3E6EB58-9444-C9AE-FEBA-386C30D4BF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87736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198C54B-4AD1-AF08-BBF9-8CF0C024943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9183632-9432-4D3C-04C4-A2414677C7C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63A7AE-3606-5B88-1A31-9BD9B3D99B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859F97-CF07-B43F-9212-933BB05D20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507201-D9DF-3A35-4C1A-102C46801F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682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353DE-50BB-027C-2520-7C61AF1902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31A4524-FC57-D7BF-BF70-8E3DA74EDE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7853ED6-E0D5-0004-0ECD-4151A696A1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ADAA5-F6A5-5C39-8C06-090EC44A21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63D4BA-453B-D091-2661-A5F8685416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80569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92A50D-2A8E-B9B8-021C-D8FE7C2FED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71C3B4D-7762-32E1-CDF8-FEB63B8930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6BC6D-CA71-FC86-DB7A-EA72AD157B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6521CE-D723-E18B-69A6-C047DE731D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1CC49C-1765-54E7-44FB-EDA312A661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28746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59FD10-F02B-72AE-6651-2312EAAA99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2568C7-9C66-1720-FA87-831EE106A07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11F58FA-CAC0-EC47-4431-BDA04D96BB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6FCAD64-BE3E-2F39-9E47-EE3D9BDB7A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7F9E296-6ED9-B448-10A2-B3B6775358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3C22D54-D6CA-F288-3F12-96D91FE83E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63483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15A736-CD63-5C6B-2534-6442DD13AB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35E173F-0132-DAD8-2080-436BB6DA7D0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8ABF3BD-1EF6-6111-AE31-6D97A118CD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D58BDA7-FD7C-DDF7-3F30-26C68EF5127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6B15EFD-5B08-3961-17CB-D8F4190E442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B4B4F53-9320-CD9C-7D33-6F3FC0F343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289F906-1333-3606-103E-326E0BF608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979DF3A-9A56-6DC3-5686-8ACD71D8A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900915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5CC3C7-9F45-D433-CF7B-B25A93EE16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E7EA0CA-B636-B694-3AE3-72AA1B3D96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7FCEDC2-36CA-34E8-CD2B-F3FCA1B263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7FDABC3-7CBB-A5B0-3AC8-D300E3AB91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44813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FCE71A0-2FFF-A6FA-A217-9E8CEEFE83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6F1EBB3-602D-9204-861E-22F0ACAE1A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645C336-5D24-8B5F-1577-897109103C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737594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34B642-617C-070A-AE54-2011681530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0964F1A-7E3B-07D0-E7FC-FE9B56D8E01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78491DF-B7DB-ECA1-B919-56F71AA622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00CA45B-A7A2-E81B-69EC-FCF1585F65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C4426D4-D15D-ED47-6312-55E267E408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A2DFCEB-9F05-474B-C189-4DDCEDEA59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103486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117693-2EEF-844E-AE4F-CC9D6C3E55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BACFEC-F31E-4FFC-2453-CF777FE0002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C9744DD-B0F0-74CF-A592-952ED0586C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1B4B30C-D159-34E4-17B5-9222CE6B74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B7AFF0-86A8-6C17-B08B-7E4202F2BB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9844B0B-30DE-30C4-FF2B-45E862827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436312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1B53040-5D39-1FEF-43F5-F09A84F639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290BDE0-9029-6B06-E3CB-87B10A2266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715D636-C3AE-2141-BAF7-354FB8FFB19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418C517-1400-45B1-9683-B3C910C88087}" type="datetimeFigureOut">
              <a:rPr lang="en-GB" smtClean="0"/>
              <a:t>20/11/2024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AD4294F-53BC-AB09-7000-16722369311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F5A4C0-3DE2-8FE9-751F-F053550BEF4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3F436D9-276D-4F52-BF0A-217E66EE3D6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32476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hyperlink" Target="https://ipinclusive.org.uk/wp-content/uploads/2022/10/IP-Ability-Resources-October-2022.pdf" TargetMode="External"/><Relationship Id="rId2" Type="http://schemas.openxmlformats.org/officeDocument/2006/relationships/hyperlink" Target="https://ipinclusive.org.uk/resources/menopause-inclusivity/" TargetMode="Externa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hyperlink" Target="https://ipinclusive.org.uk/newsandfeatures/allies-and-supporters-event-report/" TargetMode="External"/><Relationship Id="rId2" Type="http://schemas.openxmlformats.org/officeDocument/2006/relationships/hyperlink" Target="https://ipinclusive.org.uk/resources/edi-starter-pack/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ipinclusive.org.uk/resources/notes-on-di-champions/" TargetMode="External"/><Relationship Id="rId4" Type="http://schemas.openxmlformats.org/officeDocument/2006/relationships/hyperlink" Target="https://drive.google.com/drive/folders/14kYmB_iKJg96q790Z9zBxfFffX6kK5mH" TargetMode="Externa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https://ipinclusive.org.uk/community/women-in-ip/" TargetMode="External"/><Relationship Id="rId3" Type="http://schemas.openxmlformats.org/officeDocument/2006/relationships/hyperlink" Target="https://ipinclusive.org.uk/community/ethnic-minority-ip-professionals/" TargetMode="External"/><Relationship Id="rId7" Type="http://schemas.openxmlformats.org/officeDocument/2006/relationships/hyperlink" Target="https://ipinclusive.org.uk/community/ip-out/" TargetMode="External"/><Relationship Id="rId2" Type="http://schemas.openxmlformats.org/officeDocument/2006/relationships/hyperlink" Target="https://ipinclusive.org.uk/community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ipinclusive.org.uk/community/ip-futures/" TargetMode="External"/><Relationship Id="rId5" Type="http://schemas.openxmlformats.org/officeDocument/2006/relationships/hyperlink" Target="https://ipinclusive.org.uk/community/ipause/" TargetMode="External"/><Relationship Id="rId4" Type="http://schemas.openxmlformats.org/officeDocument/2006/relationships/hyperlink" Target="https://ipinclusive.org.uk/community/ip-ability/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87977C-DBA3-FE03-BE47-043C9DDED76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ALLYSHIP GUIDELINES</a:t>
            </a:r>
            <a:br>
              <a:rPr lang="en-US" sz="4000" dirty="0"/>
            </a:br>
            <a:br>
              <a:rPr lang="en-US" sz="4000" dirty="0"/>
            </a:br>
            <a:endParaRPr lang="en-GB" sz="4000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695DB8D-AE19-4477-14D0-DA1C74981FB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By IP Inclusive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3663124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CD69FE8-96E8-5230-7CFD-A2B29F11381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578D06-AEA2-FBD0-A04E-873BB28F5E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REAL-LIFE EXAMPLES OF ALLYSHIP (4)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7A01B83-E387-CEB1-A601-FFE501A215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82811"/>
            <a:ext cx="10515600" cy="5010064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b="1" u="none" dirty="0"/>
              <a:t>What</a:t>
            </a:r>
            <a:r>
              <a:rPr lang="en-GB" sz="2400" dirty="0"/>
              <a:t>: A senior leader commented publicly and very supportively on an article on our company intranet about my caring responsibilities.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Impact</a:t>
            </a:r>
            <a:r>
              <a:rPr lang="en-GB" sz="2400" dirty="0"/>
              <a:t>: This gave me confidence to be open about my caring responsibilities and need for flexible working with a wider group of people (i.e. beyond my immediate colleagues). 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400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b="1" dirty="0"/>
              <a:t>What</a:t>
            </a:r>
            <a:r>
              <a:rPr lang="en-GB" sz="2400" dirty="0"/>
              <a:t>: When I have made social faux pas at work, those who have been aware of my condition have explained to others on my behalf that I’m not being horrible, but that I may just not know better.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Impact</a:t>
            </a:r>
            <a:r>
              <a:rPr lang="en-GB" sz="2400" dirty="0"/>
              <a:t>: This has made it easier for me to make friends at work, especially in the earlier years of joining the workforce.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30819144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EA62446-37C6-1213-14DC-39202FABE5E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37C1F4-8AF6-6FBB-8640-38F049FEF5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REAL-LIFE EXAMPLES OF ALLYSHIP (5)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0B1331-2FE6-A442-1177-38C2990F6D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76321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GB" sz="2200" b="1" u="none" dirty="0"/>
              <a:t>What</a:t>
            </a:r>
            <a:r>
              <a:rPr lang="en-GB" sz="2200" dirty="0"/>
              <a:t>: My first boss was extremely understanding when I first told him (through floods of tears) of my invisible condition, despite him being the US Executive Director of the company. </a:t>
            </a:r>
            <a:br>
              <a:rPr lang="en-GB" sz="2200" dirty="0"/>
            </a:br>
            <a:br>
              <a:rPr lang="en-GB" sz="2200" dirty="0"/>
            </a:br>
            <a:r>
              <a:rPr lang="en-GB" sz="2200" b="1" dirty="0"/>
              <a:t>How</a:t>
            </a:r>
            <a:r>
              <a:rPr lang="en-GB" sz="2200" dirty="0"/>
              <a:t>: He let me calm down and reassured me that he would never have known because I was doing my job very well. </a:t>
            </a:r>
            <a:r>
              <a:rPr lang="en-US" sz="2200" dirty="0"/>
              <a:t>He showed genuine understanding throughout my journey from invisible condition to having to use walking sticks/crutches and then a wheelchair. 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br>
              <a:rPr lang="en-GB" sz="2200" dirty="0"/>
            </a:br>
            <a:r>
              <a:rPr lang="en-GB" sz="2200" b="1" dirty="0"/>
              <a:t>Impact</a:t>
            </a:r>
            <a:r>
              <a:rPr lang="en-GB" sz="2200" dirty="0"/>
              <a:t>: I felt seen and understood. </a:t>
            </a:r>
            <a:r>
              <a:rPr lang="en-US" sz="2200" dirty="0"/>
              <a:t>In contrast, my second boss, who was very inexperienced, took everything as a joke meaning that I was unable to talk to him. My HR manager took over much of the support that I needed and was great. If my second boss had been my manager initially, I would have given up work immediately. </a:t>
            </a:r>
            <a:endParaRPr lang="en-GB" sz="2200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420407260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5D42D10-6106-EAA9-EA9E-49A94D2E65A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A9279E-1493-9575-18B9-3859E18B1F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REAL-LIFE EXAMPLES OF ALLYSHIP (6)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2D8942B-67EA-A426-DC7A-22F20334E5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76321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GB" sz="2400" b="1" u="none" dirty="0"/>
              <a:t>What</a:t>
            </a:r>
            <a:r>
              <a:rPr lang="en-GB" sz="2400" dirty="0"/>
              <a:t>: During an IP Futures event, a senior attorney volunteered to mentor several junior professionals. 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How</a:t>
            </a:r>
            <a:r>
              <a:rPr lang="en-GB" sz="2400" dirty="0"/>
              <a:t>: They offered career advice and introduced them to key industry contacts. This mentor helped them navigate career challenges and provided long-term professional support. 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Impact</a:t>
            </a:r>
            <a:r>
              <a:rPr lang="en-GB" sz="2400" dirty="0"/>
              <a:t>: The mentoring support led to increased confidence for the junior professionals, who felt valued and empowered. It also helped them develop strong industry networks early in their careers. 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321412576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5A3D553-19A0-FC26-44F4-ED98DEF5233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341A0D-6CA9-AFA8-9366-7E11F1FCDA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USING YOUR PLATFORM – BE VISIBLE (1)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B64858-EA05-1927-085E-259E96580FD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76321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dirty="0"/>
              <a:t>If you have decision-making capacity – as a team leader, manager, line manager, partner or director 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Then you have influence and power.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The ability to drive change.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Be visible</a:t>
            </a:r>
            <a:endParaRPr lang="en-GB" sz="24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Be public about the importance of equality.</a:t>
            </a:r>
            <a:endParaRPr lang="en-GB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Saying “equality at work matters” positively affects your colleagues and workplace.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0284908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34C5106-51BA-1FE9-4224-4189196257D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E3D6CD-2426-1B46-3127-2E6FC5F1C9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USING YOUR PLATFORM – BE VISIBLE (2)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4BC52C2-4839-B679-E65B-785B0FF6AC7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76321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dirty="0"/>
              <a:t>Lead by example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Model behaviour – participate, learn, question.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Attend events, spread the word, reach out.</a:t>
            </a:r>
            <a:endParaRPr lang="en-GB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dirty="0"/>
              <a:t>The power of sharing your story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Bringing your whole self to work signals to others that it is safe for them to do.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noProof="0" dirty="0"/>
              <a:t>Recognise</a:t>
            </a:r>
            <a:r>
              <a:rPr lang="en-US" sz="2400" dirty="0"/>
              <a:t> that allyship is a continuous journey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Commit to ongoing learning, growth, and action.</a:t>
            </a:r>
            <a:endParaRPr lang="en-GB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61028659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F0A16BB-CC82-9086-E311-F90D544A83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328BC2-0BB8-59A1-5A64-68A9148B62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USING YOUR PLATFORM – BE VOCAL (1)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9CE8C35-5352-120F-267B-70D0EBAC5CA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76321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dirty="0"/>
              <a:t>Use your </a:t>
            </a:r>
            <a:r>
              <a:rPr lang="en-US" sz="2400" dirty="0"/>
              <a:t>platform to amplify others' voices</a:t>
            </a:r>
            <a:endParaRPr lang="en-GB" sz="24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Ensuring their stories and perspectives are heard and respected.</a:t>
            </a:r>
            <a:endParaRPr lang="en-GB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dirty="0"/>
              <a:t>Use your platform to advocate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Creating or facilitating opportunities for others.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285914808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95001EA-1692-6DFD-A010-436472F0541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915D3A-9B61-E040-BA9A-0C95A2F769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USING YOUR PLATFORM – BE VOCAL (2)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DF189C-DFDC-9EFC-9536-EE5EF26565A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76321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Use microaffirmations 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Small ways that you can affirm someone’s identity, experience or expertise.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To build confidence, develop trust and support someone.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Speak up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About microaggressions, unconscious or conscious biases, stereotypes, discrimination and inequitable practices.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Call out or report </a:t>
            </a:r>
            <a:r>
              <a:rPr lang="en-US" dirty="0"/>
              <a:t>anyone whose </a:t>
            </a:r>
            <a:r>
              <a:rPr lang="en-GB" noProof="0" dirty="0"/>
              <a:t>behaviour</a:t>
            </a:r>
            <a:r>
              <a:rPr lang="en-US" dirty="0"/>
              <a:t> falls short of inclusive</a:t>
            </a:r>
            <a:r>
              <a:rPr lang="en-GB" dirty="0"/>
              <a:t>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160382563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541A226-3861-A166-EFA9-74C9C96B3A1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E3BBF1-7C31-CA44-54C0-538E79B705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USING YOUR PLATFORM – BE ACTIVE (1)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914A76-FB1F-6AA4-B3C2-593E41E052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76321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Forge genuine connections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Get to know your colleagues and understand them.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Be available to listen.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Accept people as they are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Get to know the constraints they’re working under and do your best to accommodate these.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Don’t try to problem-solve or fix unless they make it clear they want you to.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37579915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DC420C-0877-738A-83B7-7638B240F7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20751E0-4EC1-45D4-1F6D-D5056D04C9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USING YOUR PLATFORM – BE ACTIVE (2)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849E925-4A7D-1110-7BA7-01C23C94B5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76321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Actively work towards building an inclusive environment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Question and review workplace policies and culture.</a:t>
            </a:r>
            <a:endParaRPr lang="en-US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Propose and support initiatives to promote allyship.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Challenge exclusionary practices.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Use external resources to support your position - point to evidence / studies / books.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dirty="0"/>
              <a:t>Drive change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413653790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2CE4C64-0DD5-720F-7226-E822D5FC921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6D5068-7D0B-8A4A-483B-BEC33E6B82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CREATING CHANGE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2DF6BC-F8DF-7D6A-93DD-C765D7F2DD7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76321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The following slides have been put together based on input from our IP Inclusive communities.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Further details can be found in the following accompanying documents / checklists: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Best Practices for Supporting Colleagues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Workplace Culture Checklist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Workplace Policies Checklist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External Accreditation Schemes Checklist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Awareness and Celebration Occasions Checklist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Sources of Additional Information</a:t>
            </a:r>
          </a:p>
        </p:txBody>
      </p:sp>
    </p:spTree>
    <p:extLst>
      <p:ext uri="{BB962C8B-B14F-4D97-AF65-F5344CB8AC3E}">
        <p14:creationId xmlns:p14="http://schemas.microsoft.com/office/powerpoint/2010/main" val="32681333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971E23-C4A7-20A0-F75A-F3A9F1843A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CONTENTS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329F25-DE7B-ECAB-7A8D-F14C0AACC1D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lvl="0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About this guide</a:t>
            </a:r>
            <a:endParaRPr lang="en-GB" dirty="0"/>
          </a:p>
          <a:p>
            <a:pPr lvl="0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Allyship and its impact</a:t>
            </a:r>
            <a:endParaRPr lang="en-GB" dirty="0"/>
          </a:p>
          <a:p>
            <a:pPr lvl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Real-life examples from our IP Inclusive communities</a:t>
            </a:r>
          </a:p>
          <a:p>
            <a:pPr lvl="0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Using your platform for effective allyship</a:t>
            </a:r>
          </a:p>
          <a:p>
            <a:pPr lvl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Be visible, vocal, active</a:t>
            </a:r>
          </a:p>
          <a:p>
            <a:pPr lvl="0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Creating change in your </a:t>
            </a:r>
            <a:r>
              <a:rPr lang="en-US" dirty="0" err="1"/>
              <a:t>organisation</a:t>
            </a:r>
            <a:endParaRPr lang="en-US" dirty="0"/>
          </a:p>
          <a:p>
            <a:pPr lvl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Supporting Colleagues</a:t>
            </a:r>
          </a:p>
          <a:p>
            <a:pPr lvl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Workplace Culture</a:t>
            </a:r>
          </a:p>
          <a:p>
            <a:pPr lvl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Workplace Policies</a:t>
            </a:r>
          </a:p>
          <a:p>
            <a:pPr lvl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External Accreditation Schemes</a:t>
            </a:r>
          </a:p>
          <a:p>
            <a:pPr lvl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dirty="0"/>
              <a:t>Awareness and Celebration Occasions</a:t>
            </a:r>
            <a:endParaRPr lang="en-GB" dirty="0"/>
          </a:p>
          <a:p>
            <a:pPr lvl="0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Sources of Additional Information</a:t>
            </a:r>
          </a:p>
        </p:txBody>
      </p:sp>
    </p:spTree>
    <p:extLst>
      <p:ext uri="{BB962C8B-B14F-4D97-AF65-F5344CB8AC3E}">
        <p14:creationId xmlns:p14="http://schemas.microsoft.com/office/powerpoint/2010/main" val="141923172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1F52409-46B7-ED3D-4272-A9D6ED3D6A8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1C62DD-A218-5F5D-31E4-B11AD4564C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SUPPORTING COLLEAGUES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103DD0-1E70-ACF4-F183-F47631DC21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667251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Support events and initiatives relating to different groups</a:t>
            </a:r>
            <a:endParaRPr lang="en-US" sz="2000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Be curious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Listen to and learn from others’ experiences and perspectives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Be accepting of people’s differences without judgement</a:t>
            </a:r>
            <a:endParaRPr lang="en-GB" sz="2000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Be open to challenging your own unconscious bias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Consider the impact of your language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Be open to feedback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Speak up if you see discriminatory behaviour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Consider inclusivity in your day-to-day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200" b="1" dirty="0"/>
              <a:t>Consider what these practices mean for people in a specific community.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200" b="1" dirty="0"/>
              <a:t>For further details see IP </a:t>
            </a:r>
            <a:r>
              <a:rPr lang="en-US" sz="2200" b="1" dirty="0" err="1"/>
              <a:t>Inclusive’s</a:t>
            </a:r>
            <a:r>
              <a:rPr lang="en-US" sz="2200" b="1" dirty="0"/>
              <a:t> Best Practices for Supporting Colleagues! 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GB" sz="2200" b="1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21474993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519C2B7-50AE-E0C3-41B3-E80403EA827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25267-3672-1676-4B24-E6A86573DF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WORKPLACE CULTURE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9EDD8F-445F-0A33-22C0-95F4F224431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726772"/>
            <a:ext cx="4957119" cy="3685490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Provide training to managers on various inclusivity matters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Promote openness about difference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Use positive language when talking about difference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Provide flexible support and encourage people to use it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Ensure no-one is side-lined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Be flexible around dress code and appearance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Be mindful of dietary requirements and religious fasting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GB" sz="2000" b="1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US" sz="2000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3090DC9B-64D4-0454-4F59-21F1DD4D3D55}"/>
              </a:ext>
            </a:extLst>
          </p:cNvPr>
          <p:cNvSpPr txBox="1">
            <a:spLocks/>
          </p:cNvSpPr>
          <p:nvPr/>
        </p:nvSpPr>
        <p:spPr>
          <a:xfrm>
            <a:off x="5795319" y="1686077"/>
            <a:ext cx="5743833" cy="353309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Put menopause on the agenda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Provide structured mentorship programs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Encourage open discussions about career progression early on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Provide visual signals of inclusivity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 err="1"/>
              <a:t>Normalise</a:t>
            </a:r>
            <a:r>
              <a:rPr lang="en-US" sz="2000" dirty="0"/>
              <a:t> inclusive language and pronoun use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Provide gender-neutral bathrooms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Actively platform and spotlight LGBTQ+ employees during Pride Month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Publish gender pay gap figures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None/>
            </a:pPr>
            <a:endParaRPr lang="en-US" sz="20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4427838-D480-D338-B5C6-BE0E85CD337F}"/>
              </a:ext>
            </a:extLst>
          </p:cNvPr>
          <p:cNvSpPr txBox="1"/>
          <p:nvPr/>
        </p:nvSpPr>
        <p:spPr>
          <a:xfrm>
            <a:off x="838200" y="6047691"/>
            <a:ext cx="96403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b="1" dirty="0"/>
              <a:t>For further details see IP </a:t>
            </a:r>
            <a:r>
              <a:rPr lang="en-US" sz="2400" b="1" dirty="0" err="1"/>
              <a:t>Inclusive’s</a:t>
            </a:r>
            <a:r>
              <a:rPr lang="en-US" sz="2400" b="1" dirty="0"/>
              <a:t> Workplace Culture Checklist! </a:t>
            </a:r>
          </a:p>
        </p:txBody>
      </p:sp>
    </p:spTree>
    <p:extLst>
      <p:ext uri="{BB962C8B-B14F-4D97-AF65-F5344CB8AC3E}">
        <p14:creationId xmlns:p14="http://schemas.microsoft.com/office/powerpoint/2010/main" val="354347082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87C69EE-6BB0-B23B-C1A9-B3268929F61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B97926-F855-9F08-938F-CB40447F91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WORKPLACE POLICIES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B6670B-7838-62B7-37A8-8BC48CBD91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4957119" cy="3685490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Policies related to different facets of EDI: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Equality, Diversity and Inclusion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Annual Leave / Time Away from Work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Anti-Discrimination, Bullying and Harassment 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Dress Code and Appearance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Flexible Working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Gender-Neutral Language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Menopause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Neurodiversity 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GB" sz="2000" b="1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US" sz="2000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B51C55F5-8794-A14B-D65F-BDC4AE26482D}"/>
              </a:ext>
            </a:extLst>
          </p:cNvPr>
          <p:cNvSpPr txBox="1">
            <a:spLocks/>
          </p:cNvSpPr>
          <p:nvPr/>
        </p:nvSpPr>
        <p:spPr>
          <a:xfrm>
            <a:off x="5609967" y="2112962"/>
            <a:ext cx="5743833" cy="353309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Prayer and Reflection 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Pregnancy and Breastfeeding 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Promotion and Professional Development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Recruitment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Return to work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Service Providers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Trans and Non-Binary Inclusivity / Transitioning at Work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Workplace adjustments 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None/>
            </a:pPr>
            <a:endParaRPr lang="en-US" sz="20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6A2280A-6713-39AB-30D4-83218891699D}"/>
              </a:ext>
            </a:extLst>
          </p:cNvPr>
          <p:cNvSpPr txBox="1"/>
          <p:nvPr/>
        </p:nvSpPr>
        <p:spPr>
          <a:xfrm>
            <a:off x="789802" y="5706688"/>
            <a:ext cx="9640330" cy="9079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b="1" dirty="0"/>
              <a:t>Look at what competitors are doing and try to be better!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b="1" dirty="0"/>
              <a:t>For further details see IP </a:t>
            </a:r>
            <a:r>
              <a:rPr lang="en-US" sz="2400" b="1" dirty="0" err="1"/>
              <a:t>Inclusive’s</a:t>
            </a:r>
            <a:r>
              <a:rPr lang="en-US" sz="2400" b="1" dirty="0"/>
              <a:t> Workplace Policies Checklist! </a:t>
            </a:r>
          </a:p>
        </p:txBody>
      </p:sp>
    </p:spTree>
    <p:extLst>
      <p:ext uri="{BB962C8B-B14F-4D97-AF65-F5344CB8AC3E}">
        <p14:creationId xmlns:p14="http://schemas.microsoft.com/office/powerpoint/2010/main" val="338391053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B82C473-D4B0-67ED-3C7B-EFD278548B0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9E0290-E281-39B3-2D13-AEC65A9192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EXTERNAL ACCREDITATION SCHEMES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DCD5243-33F4-254B-0C36-8665E54AF9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4957119" cy="3685490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External Accreditation Schemes related to different facets of EDI: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IP Inclusive EDI Charter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IP Inclusive Senior Leader’s Pledge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Autism Inclusive Employer Award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Autism Friendly Award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Carer Confident benchmarking scheme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Charter for Digital Inclusion 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GB" sz="2000" b="1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US" sz="2000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855B4B3E-81B6-AF45-B4DD-F235A6C50B8E}"/>
              </a:ext>
            </a:extLst>
          </p:cNvPr>
          <p:cNvSpPr txBox="1">
            <a:spLocks/>
          </p:cNvSpPr>
          <p:nvPr/>
        </p:nvSpPr>
        <p:spPr>
          <a:xfrm>
            <a:off x="5919933" y="2959785"/>
            <a:ext cx="5743833" cy="224764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Disability Confident Scheme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Good Business Charter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Menopause Workplace Pledge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Stonewall Workplace Equality Index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FA9224F-AE25-2D3D-A4A2-923DF2B7D5ED}"/>
              </a:ext>
            </a:extLst>
          </p:cNvPr>
          <p:cNvSpPr txBox="1"/>
          <p:nvPr/>
        </p:nvSpPr>
        <p:spPr>
          <a:xfrm>
            <a:off x="789802" y="5706688"/>
            <a:ext cx="10694442" cy="8463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200" b="1" dirty="0"/>
              <a:t>Look at what competitors are doing and try to be better!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200" b="1" dirty="0"/>
              <a:t>For further details see IP </a:t>
            </a:r>
            <a:r>
              <a:rPr lang="en-US" sz="2200" b="1" dirty="0" err="1"/>
              <a:t>Inclusive’s</a:t>
            </a:r>
            <a:r>
              <a:rPr lang="en-US" sz="2200" b="1" dirty="0"/>
              <a:t> </a:t>
            </a:r>
            <a:r>
              <a:rPr lang="en-GB" sz="2200" b="1" dirty="0"/>
              <a:t>External Accreditation Schemes </a:t>
            </a:r>
            <a:r>
              <a:rPr lang="en-US" sz="2200" b="1" dirty="0"/>
              <a:t>Checklist! </a:t>
            </a:r>
          </a:p>
        </p:txBody>
      </p:sp>
    </p:spTree>
    <p:extLst>
      <p:ext uri="{BB962C8B-B14F-4D97-AF65-F5344CB8AC3E}">
        <p14:creationId xmlns:p14="http://schemas.microsoft.com/office/powerpoint/2010/main" val="229154737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B96419E-F980-84B6-6F9D-06AEE00AF3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4B0DEA-FC60-A93A-F9C4-D4372D8576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200" dirty="0"/>
              <a:t>AWARENESS AND CELEBRATION OCCASIONS</a:t>
            </a:r>
            <a:endParaRPr lang="en-GB" sz="42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9BAECDD-25A3-4B57-87AB-E218FEF4242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4957119" cy="3685490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Chinese (Lunar) New Year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LGBT history month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International Women’s Day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World Autism Awareness Day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World Intellectual Property Day  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World MS Day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International Day Against Homophobia, Biphobia and Transphobia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Carers week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LGBTQ Pride month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GB" sz="2000" b="1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US" sz="2000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FE980B9B-0486-90BF-EE61-D9C1179B49A6}"/>
              </a:ext>
            </a:extLst>
          </p:cNvPr>
          <p:cNvSpPr txBox="1">
            <a:spLocks/>
          </p:cNvSpPr>
          <p:nvPr/>
        </p:nvSpPr>
        <p:spPr>
          <a:xfrm>
            <a:off x="5919933" y="1825625"/>
            <a:ext cx="5743833" cy="338180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South Asian Heritage Month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Black History Month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World Mental Health Day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World Menopause Day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National Mentoring Day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Trans awareness month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International Day of Persons with Disabilities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Religious festivals (e.g. Diwali, Hanukkah) 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Other LGBTQ+ awareness days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Other awareness days for different disabilities / </a:t>
            </a:r>
            <a:r>
              <a:rPr lang="en-US" sz="2000" dirty="0" err="1"/>
              <a:t>neurodiversities</a:t>
            </a:r>
            <a:endParaRPr lang="en-US" sz="2000" dirty="0"/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US" sz="20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5083371-49B0-DA3A-E42C-38F4A1C9178A}"/>
              </a:ext>
            </a:extLst>
          </p:cNvPr>
          <p:cNvSpPr txBox="1"/>
          <p:nvPr/>
        </p:nvSpPr>
        <p:spPr>
          <a:xfrm>
            <a:off x="619933" y="6061988"/>
            <a:ext cx="1120527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200" b="1" dirty="0"/>
              <a:t>For further details see IP </a:t>
            </a:r>
            <a:r>
              <a:rPr lang="en-US" sz="2200" b="1" dirty="0" err="1"/>
              <a:t>Inclusive’s</a:t>
            </a:r>
            <a:r>
              <a:rPr lang="en-US" sz="2200" b="1" dirty="0"/>
              <a:t> </a:t>
            </a:r>
            <a:r>
              <a:rPr lang="en-GB" sz="2200" b="1" dirty="0"/>
              <a:t>Awareness and Celebration Occasions </a:t>
            </a:r>
            <a:r>
              <a:rPr lang="en-US" sz="2200" b="1" dirty="0"/>
              <a:t>Checklist! </a:t>
            </a:r>
          </a:p>
        </p:txBody>
      </p:sp>
    </p:spTree>
    <p:extLst>
      <p:ext uri="{BB962C8B-B14F-4D97-AF65-F5344CB8AC3E}">
        <p14:creationId xmlns:p14="http://schemas.microsoft.com/office/powerpoint/2010/main" val="169679266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CC3663B-DFCD-DC4A-7149-B1F4BBE31B7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F142F3-B8AA-31EF-7BE6-B09743E7C8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SOURCES OF ADDITIONAL INFORMATION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BCCF61C-280B-2DDB-C732-7E80516884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34332"/>
            <a:ext cx="4957119" cy="4527656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IP Inclusive website and LinkedIn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IP &amp; ME website and LinkedIn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 err="1"/>
              <a:t>IPause</a:t>
            </a:r>
            <a:r>
              <a:rPr lang="en-US" sz="2000" dirty="0"/>
              <a:t> website, LinkedIn and </a:t>
            </a:r>
            <a:r>
              <a:rPr lang="en-US" sz="2000" dirty="0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Resources document</a:t>
            </a:r>
            <a:endParaRPr lang="en-US" sz="2000" dirty="0"/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IP Ability website, LinkedIn and </a:t>
            </a:r>
            <a:r>
              <a:rPr lang="en-US" sz="2000" dirty="0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Resources document</a:t>
            </a:r>
            <a:endParaRPr lang="en-US" sz="2000" dirty="0"/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Women in IP website and LinkedIn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IP Out website and LinkedIn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IP Futures website and LinkedIn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Chartered Institute of Patent Attorneys (CIPA) 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Chartered Institute of Trade Mark Attorneys (CITMA)</a:t>
            </a:r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GB" sz="2000" b="1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US" sz="2000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1E80B604-244C-2CA3-749D-F5C1BCB51666}"/>
              </a:ext>
            </a:extLst>
          </p:cNvPr>
          <p:cNvSpPr txBox="1">
            <a:spLocks/>
          </p:cNvSpPr>
          <p:nvPr/>
        </p:nvSpPr>
        <p:spPr>
          <a:xfrm>
            <a:off x="5919933" y="1534332"/>
            <a:ext cx="5743833" cy="452765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Inclusive Employers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National Autistic Society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Regional and university EDI groups, e.g. Birmingham Law Society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Access to Work scheme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Carers UK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Law Society Networks: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Disabled Solicitors Network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Ethnic Solicitors Network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Junior Solicitors Network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LGBTQ+ Solicitors Network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000" dirty="0"/>
              <a:t>Women Solicitors Network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US" sz="20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F8E83DA-F18E-BB4B-33A7-42A2F52C0A4C}"/>
              </a:ext>
            </a:extLst>
          </p:cNvPr>
          <p:cNvSpPr txBox="1"/>
          <p:nvPr/>
        </p:nvSpPr>
        <p:spPr>
          <a:xfrm>
            <a:off x="573437" y="6185972"/>
            <a:ext cx="1125177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200" b="1" dirty="0"/>
              <a:t>For further details see IP </a:t>
            </a:r>
            <a:r>
              <a:rPr lang="en-US" sz="2200" b="1" dirty="0" err="1"/>
              <a:t>Inclusive’s</a:t>
            </a:r>
            <a:r>
              <a:rPr lang="en-US" sz="2200" b="1" dirty="0"/>
              <a:t> Sources of Information for Allies and/or Employers! </a:t>
            </a:r>
          </a:p>
        </p:txBody>
      </p:sp>
    </p:spTree>
    <p:extLst>
      <p:ext uri="{BB962C8B-B14F-4D97-AF65-F5344CB8AC3E}">
        <p14:creationId xmlns:p14="http://schemas.microsoft.com/office/powerpoint/2010/main" val="117082951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C928E5-23B2-2B4F-47D9-C600F3EE3DB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FFA8DC-69D1-42D6-DDF9-BFDFF5B362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NEXT STEPS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2C1901-83E6-2DE0-D775-0E3CE020C51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34331"/>
            <a:ext cx="10515600" cy="4726983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b="0" dirty="0"/>
              <a:t>For more on the basics of Allyship:</a:t>
            </a:r>
            <a:endParaRPr lang="en-GB" sz="2000" b="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b="0" dirty="0"/>
              <a:t>See </a:t>
            </a:r>
            <a:r>
              <a:rPr lang="en-US" sz="2000" b="0" dirty="0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IP </a:t>
            </a:r>
            <a:r>
              <a:rPr lang="en-US" sz="2000" b="0" dirty="0" err="1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Inclusive’s</a:t>
            </a:r>
            <a:r>
              <a:rPr lang="en-US" sz="2000" b="0" dirty="0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 EDI Starter Pack – Part 2 – Allyship: The Basics</a:t>
            </a:r>
            <a:endParaRPr lang="en-GB" sz="2000" b="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b="0" dirty="0"/>
              <a:t>Read </a:t>
            </a:r>
            <a:r>
              <a:rPr lang="en-GB" sz="2000" b="0" dirty="0">
                <a:solidFill>
                  <a:schemeClr val="tx1"/>
                </a:solidFill>
              </a:rPr>
              <a:t>the report from our 2020 </a:t>
            </a:r>
            <a:r>
              <a:rPr lang="en-GB" sz="2000" b="0" dirty="0">
                <a:solidFill>
                  <a:schemeClr val="tx1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‘Allies and Supporters’ event</a:t>
            </a:r>
            <a:endParaRPr lang="en-GB" sz="2000" b="0" dirty="0">
              <a:solidFill>
                <a:schemeClr val="tx1"/>
              </a:solidFill>
            </a:endParaRP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b="0" dirty="0">
                <a:solidFill>
                  <a:schemeClr val="tx1"/>
                </a:solidFill>
              </a:rPr>
              <a:t>Watch our 2019 </a:t>
            </a:r>
            <a:r>
              <a:rPr lang="en-GB" sz="2000" b="0" dirty="0">
                <a:solidFill>
                  <a:schemeClr val="tx1"/>
                </a:solidFill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webinar ‘Inclusive Leadership – From the Top Down and the Bottom Up’</a:t>
            </a:r>
            <a:endParaRPr lang="en-GB" sz="2000" b="0" dirty="0">
              <a:solidFill>
                <a:schemeClr val="tx1"/>
              </a:solidFill>
            </a:endParaRP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b="0" dirty="0">
                <a:solidFill>
                  <a:schemeClr val="tx1"/>
                </a:solidFill>
              </a:rPr>
              <a:t>View the slides from our 2018 talk by Focal Point Training on </a:t>
            </a:r>
            <a:r>
              <a:rPr lang="en-GB" sz="2000" b="0" dirty="0">
                <a:solidFill>
                  <a:schemeClr val="tx1"/>
                </a:solidFill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‘D&amp;I champions’</a:t>
            </a:r>
            <a:endParaRPr lang="en-GB" sz="2000" b="0" dirty="0">
              <a:solidFill>
                <a:schemeClr val="tx1"/>
              </a:solidFill>
            </a:endParaRP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b="0" dirty="0"/>
              <a:t>Consider signing: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b="0" dirty="0"/>
              <a:t>IP </a:t>
            </a:r>
            <a:r>
              <a:rPr lang="en-GB" sz="2000" b="0" dirty="0" err="1"/>
              <a:t>Inclusive’s</a:t>
            </a:r>
            <a:r>
              <a:rPr lang="en-GB" sz="2000" b="0" dirty="0"/>
              <a:t> Allies’ Pledge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b="0" dirty="0"/>
              <a:t>Hold an internal discussion or workshop:</a:t>
            </a:r>
            <a:endParaRPr lang="en-GB" sz="2000" b="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b="0" dirty="0"/>
              <a:t>To talk about these guidelines</a:t>
            </a:r>
            <a:endParaRPr lang="en-GB" sz="2000" b="0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b="0" dirty="0"/>
              <a:t>Agree company- or team-wide expectations: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b="0" dirty="0"/>
              <a:t>For </a:t>
            </a:r>
            <a:r>
              <a:rPr lang="en-GB" sz="2000" b="0" dirty="0"/>
              <a:t>behaviour</a:t>
            </a:r>
            <a:r>
              <a:rPr lang="en-US" sz="2000" b="0" dirty="0"/>
              <a:t> towards one another 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b="0" dirty="0"/>
              <a:t>And how that might play out in practice</a:t>
            </a:r>
            <a:endParaRPr lang="en-GB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US" sz="2000" dirty="0"/>
          </a:p>
          <a:p>
            <a:pPr marL="0" lv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GB" sz="2000" b="1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2201199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A4DD11A-B1E1-8BDA-AE7E-3249C71D650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60E469-ACAD-20B4-DAD1-AFCA55DE7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ABOUT THIS GUIDE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17088C-1F4D-8676-5E4E-8275A5DDD5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l">
              <a:lnSpc>
                <a:spcPct val="100000"/>
              </a:lnSpc>
              <a:spcAft>
                <a:spcPts val="1200"/>
              </a:spcAft>
            </a:pPr>
            <a:r>
              <a:rPr lang="en-GB" sz="2800" dirty="0"/>
              <a:t>Created with input from each of </a:t>
            </a:r>
            <a:r>
              <a:rPr lang="en-GB" sz="2800" dirty="0">
                <a:solidFill>
                  <a:schemeClr val="bg1"/>
                </a:solidFill>
              </a:rPr>
              <a:t>the </a:t>
            </a:r>
            <a:r>
              <a:rPr lang="en-GB" sz="2800" dirty="0">
                <a:solidFill>
                  <a:schemeClr val="bg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IP Inclusive communities</a:t>
            </a:r>
            <a:r>
              <a:rPr lang="en-GB" sz="2800" dirty="0">
                <a:solidFill>
                  <a:schemeClr val="bg1"/>
                </a:solidFill>
              </a:rPr>
              <a:t>:</a:t>
            </a:r>
            <a:br>
              <a:rPr lang="en-GB" sz="2800" dirty="0">
                <a:solidFill>
                  <a:schemeClr val="bg1"/>
                </a:solidFill>
              </a:rPr>
            </a:br>
            <a:r>
              <a:rPr lang="en-GB" sz="2800" dirty="0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IP &amp; ME</a:t>
            </a:r>
            <a:r>
              <a:rPr lang="en-GB" sz="2800" dirty="0"/>
              <a:t>  -  </a:t>
            </a:r>
            <a:r>
              <a:rPr lang="en-GB" sz="2800" dirty="0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IP Ability</a:t>
            </a:r>
            <a:r>
              <a:rPr lang="en-GB" sz="2800" dirty="0"/>
              <a:t>  -  </a:t>
            </a:r>
            <a:r>
              <a:rPr lang="en-GB" sz="2800" dirty="0" err="1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IPause</a:t>
            </a:r>
            <a:r>
              <a:rPr lang="en-GB" sz="2800" dirty="0"/>
              <a:t>  -  </a:t>
            </a:r>
            <a:r>
              <a:rPr lang="en-GB" sz="2800" dirty="0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IP Futures</a:t>
            </a:r>
            <a:r>
              <a:rPr lang="en-GB" sz="2800" dirty="0"/>
              <a:t>  -  </a:t>
            </a:r>
            <a:r>
              <a:rPr lang="en-GB" sz="2800" dirty="0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IP Out</a:t>
            </a:r>
            <a:r>
              <a:rPr lang="en-GB" sz="2800" dirty="0"/>
              <a:t>  -  </a:t>
            </a:r>
            <a:r>
              <a:rPr lang="en-GB" sz="2800" dirty="0">
                <a:hlinkClick r:id="rId8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Women in IP</a:t>
            </a:r>
            <a:endParaRPr lang="en-GB" sz="2800" dirty="0">
              <a:solidFill>
                <a:schemeClr val="bg1"/>
              </a:solidFill>
            </a:endParaRPr>
          </a:p>
          <a:p>
            <a:pPr lvl="0"/>
            <a:r>
              <a:rPr lang="en-GB" sz="2800" dirty="0"/>
              <a:t>Real-life examples illustrating what allyship means to our communities.</a:t>
            </a:r>
          </a:p>
          <a:p>
            <a:pPr lvl="0"/>
            <a:r>
              <a:rPr lang="en-US" sz="2800" dirty="0"/>
              <a:t>Information and resources to help allies support </a:t>
            </a:r>
            <a:r>
              <a:rPr lang="en-GB" sz="2800" dirty="0"/>
              <a:t>our communities</a:t>
            </a:r>
            <a:r>
              <a:rPr lang="en-US" sz="2800" dirty="0"/>
              <a:t>.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39955670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46AAAD6-68F3-5E67-5335-184471CD7B0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00DF83-A1FC-6629-0988-6F33510E33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ALLYSHIP AND ITS IMPACT (1)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081892-1A95-DC9E-7364-BC188846AD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dirty="0"/>
              <a:t>Actively promoting inclusion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To create a safe space where everyone feels valued and supported.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To create a sense of community.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To create a place where everyone can thrive and be themselves.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Using your own position in a group to stand up for others</a:t>
            </a:r>
            <a:endParaRPr lang="en-GB" sz="24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To level the playing field.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To empower others.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Sharing the burden.</a:t>
            </a:r>
          </a:p>
        </p:txBody>
      </p:sp>
    </p:spTree>
    <p:extLst>
      <p:ext uri="{BB962C8B-B14F-4D97-AF65-F5344CB8AC3E}">
        <p14:creationId xmlns:p14="http://schemas.microsoft.com/office/powerpoint/2010/main" val="36506762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FC16550-9270-3077-70AC-52D6D088E56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5F7A5A-0C72-15D2-8E13-A96CF2A856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ALLYSHIP AND ITS IMPACT (2)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BF981F-7FFA-0770-1BF6-65627DF507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58097"/>
            <a:ext cx="10515600" cy="5034778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noProof="0" dirty="0"/>
              <a:t>Recognising</a:t>
            </a:r>
            <a:r>
              <a:rPr lang="en-US" sz="2000" dirty="0"/>
              <a:t> the advantages that you have that others may not have and using these to help them access the same things you can</a:t>
            </a:r>
            <a:endParaRPr lang="en-GB" sz="20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Dismantling the systems that are disadvantaging </a:t>
            </a:r>
            <a:r>
              <a:rPr lang="en-GB" sz="2000" noProof="0" dirty="0"/>
              <a:t>marginalised</a:t>
            </a:r>
            <a:r>
              <a:rPr lang="en-US" sz="2000" dirty="0"/>
              <a:t> groups.</a:t>
            </a:r>
            <a:endParaRPr lang="en-GB" sz="20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Remember that inequalities still exist, both in society and the IP professions, which can affect some people's capacity to thrive, contribute and develop.</a:t>
            </a:r>
            <a:endParaRPr lang="en-GB" sz="2000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Intentional, positive and conscious efforts</a:t>
            </a:r>
            <a:endParaRPr lang="en-GB" sz="20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To benefit everyone in the team and the business as a whole.</a:t>
            </a:r>
            <a:endParaRPr lang="en-GB" sz="20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To </a:t>
            </a:r>
            <a:r>
              <a:rPr lang="en-GB" sz="2000" dirty="0"/>
              <a:t>increase confidence.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To encourage other people to be allies too.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dirty="0"/>
              <a:t>Taking action, even when no one is looking</a:t>
            </a:r>
            <a:endParaRPr lang="en-GB" sz="20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To promote meaningful and lasting change.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000" b="0" i="0" dirty="0"/>
              <a:t>So that it’s part of everyday </a:t>
            </a:r>
            <a:r>
              <a:rPr lang="en-US" sz="2000" b="0" i="0" dirty="0" err="1"/>
              <a:t>behaviour</a:t>
            </a:r>
            <a:r>
              <a:rPr lang="en-US" sz="2000" b="0" i="0" dirty="0"/>
              <a:t>.</a:t>
            </a:r>
            <a:endParaRPr lang="en-GB" sz="20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000" dirty="0"/>
              <a:t>To keep the conversation going.</a:t>
            </a:r>
          </a:p>
        </p:txBody>
      </p:sp>
    </p:spTree>
    <p:extLst>
      <p:ext uri="{BB962C8B-B14F-4D97-AF65-F5344CB8AC3E}">
        <p14:creationId xmlns:p14="http://schemas.microsoft.com/office/powerpoint/2010/main" val="21012005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F58C84D-34F3-1E09-0C65-505279EAA50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8DF6E8-D109-885F-D1A9-A11CE2551D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ALLYSHIP AND IP INCLUSIVE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6591D4-E772-1FB7-17EB-4CCB6F009E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200" dirty="0"/>
              <a:t>The IP Inclusive communities all welcome allies.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200" dirty="0"/>
              <a:t>Our communities all collaborate and support each other.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200" dirty="0"/>
              <a:t>Members of one community can be allies to members of other communities.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200" dirty="0"/>
              <a:t>Attending events as an ally gives a very clear signal of support and enables our communities to reach a wider audience.</a:t>
            </a:r>
            <a:endParaRPr lang="en-GB" sz="22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200" dirty="0"/>
              <a:t>Volunteering as an ally on the committee of a community demonstrates pro-active support of that community. 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200" dirty="0"/>
              <a:t>On the following slides are real-life examples of allyship.</a:t>
            </a:r>
            <a:endParaRPr lang="en-GB" sz="22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200" dirty="0"/>
              <a:t>They have been shared by individuals from each of our IP Inclusive communities.</a:t>
            </a:r>
            <a:endParaRPr lang="en-GB" sz="2200" dirty="0"/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2200" dirty="0"/>
              <a:t>They explain what the ally did and the impact that had.</a:t>
            </a:r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26865137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1E0DB49-1EFF-2F55-1091-C60C513A987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2C0248-8F1A-1E92-C633-50BE1AC104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REAL-LIFE EXAMPLES OF ALLYSHIP (1)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A3A4F7-B844-7871-9D12-BE9796D97C1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-GB" sz="2400" b="1" u="none" dirty="0"/>
              <a:t>What</a:t>
            </a:r>
            <a:r>
              <a:rPr lang="en-GB" sz="2400" dirty="0"/>
              <a:t>: An ally colleague regularly attended events hosted by a workplace LGBTQ+ network.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How</a:t>
            </a:r>
            <a:r>
              <a:rPr lang="en-GB" sz="2400" dirty="0"/>
              <a:t>: They showed genuine interest in the topics discussed and asked questions with the aim of better understanding terminology, the issues faced by LGBTQ+ individuals and LGBTQ+ culture more generally. 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Impact</a:t>
            </a:r>
            <a:r>
              <a:rPr lang="en-GB" sz="2400" dirty="0"/>
              <a:t>: This provided a very clear signal of support. When such events are only attended by others from the LGBTQ+ community this can result in a feeling of speaking in an echo chamber, never reaching a wider audience. </a:t>
            </a:r>
          </a:p>
        </p:txBody>
      </p:sp>
    </p:spTree>
    <p:extLst>
      <p:ext uri="{BB962C8B-B14F-4D97-AF65-F5344CB8AC3E}">
        <p14:creationId xmlns:p14="http://schemas.microsoft.com/office/powerpoint/2010/main" val="32646417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F8C6F00-F389-080F-278E-409883768E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314085-6B00-4249-2850-23E5EF2F9B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REAL-LIFE EXAMPLES OF ALLYSHIP (2)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8BC705-C22F-1FD0-09DB-B473491231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b="1" u="none" dirty="0"/>
              <a:t>What</a:t>
            </a:r>
            <a:r>
              <a:rPr lang="en-GB" sz="2400" dirty="0"/>
              <a:t>: </a:t>
            </a:r>
            <a:r>
              <a:rPr lang="en-US" sz="2400" dirty="0"/>
              <a:t>During 2024 far right riots, people offered to walk others to train stations after an IP &amp; ME book club</a:t>
            </a:r>
            <a:r>
              <a:rPr lang="en-GB" sz="2400" dirty="0"/>
              <a:t>.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Impact</a:t>
            </a:r>
            <a:r>
              <a:rPr lang="en-GB" sz="2400" dirty="0"/>
              <a:t>: Pro-active support provided a good sense of community and of sharing the burden. 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400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b="1" dirty="0"/>
              <a:t>What</a:t>
            </a:r>
            <a:r>
              <a:rPr lang="en-GB" sz="2400" dirty="0"/>
              <a:t>: The lead of one community shared their contacts and resources to facilitate the co-leads of another community being interviewed in the ‘Two IPs in a Pod’ podcast.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Impact</a:t>
            </a:r>
            <a:r>
              <a:rPr lang="en-GB" sz="2400" dirty="0"/>
              <a:t>: Great sense of community and support.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55774978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ADCBA8-99DA-C9BB-9A94-4CDC2EC53B7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1C6BA2-7842-4F25-28C0-8DCCCBCC7F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REAL-LIFE EXAMPLES OF ALLYSHIP (3)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35F434-927D-E1C6-043D-554556CB06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b="1" u="none" dirty="0"/>
              <a:t>What</a:t>
            </a:r>
            <a:r>
              <a:rPr lang="en-GB" sz="2400" dirty="0"/>
              <a:t>: My workplace organises talks on the menopause. They are run multiple times and all genders, including men, are encouraged to attend.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Impact</a:t>
            </a:r>
            <a:r>
              <a:rPr lang="en-GB" sz="2400" dirty="0"/>
              <a:t>: I feel understood and supported in my workplace due to the increased awareness around how menopause affects people in different ways. 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endParaRPr lang="en-GB" sz="2400" dirty="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en-GB" sz="2400" b="1" dirty="0"/>
              <a:t>What</a:t>
            </a:r>
            <a:r>
              <a:rPr lang="en-GB" sz="2400" dirty="0"/>
              <a:t>: My firm has a menopause support group open to all.</a:t>
            </a:r>
            <a:br>
              <a:rPr lang="en-GB" sz="2400" dirty="0"/>
            </a:br>
            <a:br>
              <a:rPr lang="en-GB" sz="2400" dirty="0"/>
            </a:br>
            <a:r>
              <a:rPr lang="en-GB" sz="2400" b="1" dirty="0"/>
              <a:t>Impact</a:t>
            </a:r>
            <a:r>
              <a:rPr lang="en-GB" sz="2400" dirty="0"/>
              <a:t>: This shows recognition that menopause is an area where people want support and provides an alternative to making  a formal request for help.</a:t>
            </a:r>
          </a:p>
        </p:txBody>
      </p:sp>
    </p:spTree>
    <p:extLst>
      <p:ext uri="{BB962C8B-B14F-4D97-AF65-F5344CB8AC3E}">
        <p14:creationId xmlns:p14="http://schemas.microsoft.com/office/powerpoint/2010/main" val="27446631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2188</Words>
  <Application>Microsoft Office PowerPoint</Application>
  <PresentationFormat>Widescreen</PresentationFormat>
  <Paragraphs>251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Aptos</vt:lpstr>
      <vt:lpstr>Aptos Display</vt:lpstr>
      <vt:lpstr>Arial</vt:lpstr>
      <vt:lpstr>Office Theme</vt:lpstr>
      <vt:lpstr>ALLYSHIP GUIDELINES  </vt:lpstr>
      <vt:lpstr>CONTENTS</vt:lpstr>
      <vt:lpstr>ABOUT THIS GUIDE</vt:lpstr>
      <vt:lpstr>ALLYSHIP AND ITS IMPACT (1)</vt:lpstr>
      <vt:lpstr>ALLYSHIP AND ITS IMPACT (2)</vt:lpstr>
      <vt:lpstr>ALLYSHIP AND IP INCLUSIVE</vt:lpstr>
      <vt:lpstr>REAL-LIFE EXAMPLES OF ALLYSHIP (1)</vt:lpstr>
      <vt:lpstr>REAL-LIFE EXAMPLES OF ALLYSHIP (2)</vt:lpstr>
      <vt:lpstr>REAL-LIFE EXAMPLES OF ALLYSHIP (3)</vt:lpstr>
      <vt:lpstr>REAL-LIFE EXAMPLES OF ALLYSHIP (4)</vt:lpstr>
      <vt:lpstr>REAL-LIFE EXAMPLES OF ALLYSHIP (5)</vt:lpstr>
      <vt:lpstr>REAL-LIFE EXAMPLES OF ALLYSHIP (6)</vt:lpstr>
      <vt:lpstr>USING YOUR PLATFORM – BE VISIBLE (1)</vt:lpstr>
      <vt:lpstr>USING YOUR PLATFORM – BE VISIBLE (2)</vt:lpstr>
      <vt:lpstr>USING YOUR PLATFORM – BE VOCAL (1)</vt:lpstr>
      <vt:lpstr>USING YOUR PLATFORM – BE VOCAL (2)</vt:lpstr>
      <vt:lpstr>USING YOUR PLATFORM – BE ACTIVE (1)</vt:lpstr>
      <vt:lpstr>USING YOUR PLATFORM – BE ACTIVE (2)</vt:lpstr>
      <vt:lpstr>CREATING CHANGE</vt:lpstr>
      <vt:lpstr>SUPPORTING COLLEAGUES</vt:lpstr>
      <vt:lpstr>WORKPLACE CULTURE</vt:lpstr>
      <vt:lpstr>WORKPLACE POLICIES</vt:lpstr>
      <vt:lpstr>EXTERNAL ACCREDITATION SCHEMES</vt:lpstr>
      <vt:lpstr>AWARENESS AND CELEBRATION OCCASIONS</vt:lpstr>
      <vt:lpstr>SOURCES OF ADDITIONAL INFORMATION</vt:lpstr>
      <vt:lpstr>NEXT STEPS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Helen Smith</dc:creator>
  <cp:lastModifiedBy>Helen Smith</cp:lastModifiedBy>
  <cp:revision>3</cp:revision>
  <dcterms:created xsi:type="dcterms:W3CDTF">2024-09-10T14:17:54Z</dcterms:created>
  <dcterms:modified xsi:type="dcterms:W3CDTF">2024-11-20T10:26:10Z</dcterms:modified>
</cp:coreProperties>
</file>

<file path=docProps/thumbnail.jpeg>
</file>