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6" r:id="rId4"/>
    <p:sldId id="272" r:id="rId5"/>
    <p:sldId id="258" r:id="rId6"/>
    <p:sldId id="273" r:id="rId7"/>
    <p:sldId id="274" r:id="rId8"/>
    <p:sldId id="270" r:id="rId9"/>
    <p:sldId id="275" r:id="rId10"/>
    <p:sldId id="271" r:id="rId11"/>
    <p:sldId id="269" r:id="rId12"/>
    <p:sldId id="276" r:id="rId13"/>
    <p:sldId id="268" r:id="rId14"/>
    <p:sldId id="267" r:id="rId15"/>
    <p:sldId id="257" r:id="rId16"/>
    <p:sldId id="260" r:id="rId17"/>
    <p:sldId id="261" r:id="rId18"/>
    <p:sldId id="262" r:id="rId19"/>
    <p:sldId id="263" r:id="rId20"/>
    <p:sldId id="264" r:id="rId21"/>
    <p:sldId id="265" r:id="rId22"/>
    <p:sldId id="279" r:id="rId23"/>
    <p:sldId id="280"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7" autoAdjust="0"/>
    <p:restoredTop sz="94660"/>
  </p:normalViewPr>
  <p:slideViewPr>
    <p:cSldViewPr snapToGrid="0">
      <p:cViewPr varScale="1">
        <p:scale>
          <a:sx n="106" d="100"/>
          <a:sy n="106" d="100"/>
        </p:scale>
        <p:origin x="50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E6567-0D72-AFDF-A182-91D4DDFB40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26C38BC-B81C-E407-C931-2B1AFD3630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AB591F-915D-1057-F4A0-9A25758FC8E1}"/>
              </a:ext>
            </a:extLst>
          </p:cNvPr>
          <p:cNvSpPr>
            <a:spLocks noGrp="1"/>
          </p:cNvSpPr>
          <p:nvPr>
            <p:ph type="dt" sz="half" idx="10"/>
          </p:nvPr>
        </p:nvSpPr>
        <p:spPr/>
        <p:txBody>
          <a:bodyPr/>
          <a:lstStyle/>
          <a:p>
            <a:fld id="{D17B5C6D-2821-47D1-A4CB-A14367BE4749}" type="datetimeFigureOut">
              <a:rPr lang="en-GB" smtClean="0"/>
              <a:t>22/05/2025</a:t>
            </a:fld>
            <a:endParaRPr lang="en-GB"/>
          </a:p>
        </p:txBody>
      </p:sp>
      <p:sp>
        <p:nvSpPr>
          <p:cNvPr id="5" name="Footer Placeholder 4">
            <a:extLst>
              <a:ext uri="{FF2B5EF4-FFF2-40B4-BE49-F238E27FC236}">
                <a16:creationId xmlns:a16="http://schemas.microsoft.com/office/drawing/2014/main" id="{28D7C8DF-CC63-9682-ED63-F8940C115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046EEE-EED6-7730-BE1C-5EE6F2F92CE5}"/>
              </a:ext>
            </a:extLst>
          </p:cNvPr>
          <p:cNvSpPr>
            <a:spLocks noGrp="1"/>
          </p:cNvSpPr>
          <p:nvPr>
            <p:ph type="sldNum" sz="quarter" idx="12"/>
          </p:nvPr>
        </p:nvSpPr>
        <p:spPr/>
        <p:txBody>
          <a:bodyPr/>
          <a:lstStyle/>
          <a:p>
            <a:fld id="{D0812647-5CFB-421D-A217-D1E8339EB3BF}" type="slidenum">
              <a:rPr lang="en-GB" smtClean="0"/>
              <a:t>‹#›</a:t>
            </a:fld>
            <a:endParaRPr lang="en-GB"/>
          </a:p>
        </p:txBody>
      </p:sp>
    </p:spTree>
    <p:extLst>
      <p:ext uri="{BB962C8B-B14F-4D97-AF65-F5344CB8AC3E}">
        <p14:creationId xmlns:p14="http://schemas.microsoft.com/office/powerpoint/2010/main" val="1606286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DE914-392A-79AD-38D4-43C16A82992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5A257-888F-3405-6B15-9B35635DCA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36AF16-C2B2-CF64-3276-56CD99DCAF6C}"/>
              </a:ext>
            </a:extLst>
          </p:cNvPr>
          <p:cNvSpPr>
            <a:spLocks noGrp="1"/>
          </p:cNvSpPr>
          <p:nvPr>
            <p:ph type="dt" sz="half" idx="10"/>
          </p:nvPr>
        </p:nvSpPr>
        <p:spPr/>
        <p:txBody>
          <a:bodyPr/>
          <a:lstStyle/>
          <a:p>
            <a:fld id="{D17B5C6D-2821-47D1-A4CB-A14367BE4749}" type="datetimeFigureOut">
              <a:rPr lang="en-GB" smtClean="0"/>
              <a:t>22/05/2025</a:t>
            </a:fld>
            <a:endParaRPr lang="en-GB"/>
          </a:p>
        </p:txBody>
      </p:sp>
      <p:sp>
        <p:nvSpPr>
          <p:cNvPr id="5" name="Footer Placeholder 4">
            <a:extLst>
              <a:ext uri="{FF2B5EF4-FFF2-40B4-BE49-F238E27FC236}">
                <a16:creationId xmlns:a16="http://schemas.microsoft.com/office/drawing/2014/main" id="{884C4FBF-07DA-B5A7-6957-7BE5D0ED76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5E200E-601A-6905-04B3-33D608E933D8}"/>
              </a:ext>
            </a:extLst>
          </p:cNvPr>
          <p:cNvSpPr>
            <a:spLocks noGrp="1"/>
          </p:cNvSpPr>
          <p:nvPr>
            <p:ph type="sldNum" sz="quarter" idx="12"/>
          </p:nvPr>
        </p:nvSpPr>
        <p:spPr/>
        <p:txBody>
          <a:bodyPr/>
          <a:lstStyle/>
          <a:p>
            <a:fld id="{D0812647-5CFB-421D-A217-D1E8339EB3BF}" type="slidenum">
              <a:rPr lang="en-GB" smtClean="0"/>
              <a:t>‹#›</a:t>
            </a:fld>
            <a:endParaRPr lang="en-GB"/>
          </a:p>
        </p:txBody>
      </p:sp>
    </p:spTree>
    <p:extLst>
      <p:ext uri="{BB962C8B-B14F-4D97-AF65-F5344CB8AC3E}">
        <p14:creationId xmlns:p14="http://schemas.microsoft.com/office/powerpoint/2010/main" val="400754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A04453-B81A-3786-0E2E-F3EFA0BC42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346DE2-FC56-D22C-DBB9-DF5CF681CE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02E064-64BF-6A1D-F289-7FCE69EF1BF7}"/>
              </a:ext>
            </a:extLst>
          </p:cNvPr>
          <p:cNvSpPr>
            <a:spLocks noGrp="1"/>
          </p:cNvSpPr>
          <p:nvPr>
            <p:ph type="dt" sz="half" idx="10"/>
          </p:nvPr>
        </p:nvSpPr>
        <p:spPr/>
        <p:txBody>
          <a:bodyPr/>
          <a:lstStyle/>
          <a:p>
            <a:fld id="{D17B5C6D-2821-47D1-A4CB-A14367BE4749}" type="datetimeFigureOut">
              <a:rPr lang="en-GB" smtClean="0"/>
              <a:t>22/05/2025</a:t>
            </a:fld>
            <a:endParaRPr lang="en-GB"/>
          </a:p>
        </p:txBody>
      </p:sp>
      <p:sp>
        <p:nvSpPr>
          <p:cNvPr id="5" name="Footer Placeholder 4">
            <a:extLst>
              <a:ext uri="{FF2B5EF4-FFF2-40B4-BE49-F238E27FC236}">
                <a16:creationId xmlns:a16="http://schemas.microsoft.com/office/drawing/2014/main" id="{41F31662-4F75-31EA-3C89-10A74BA7A4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89ED93-5B88-5FCA-FAC0-6736EE1DBA25}"/>
              </a:ext>
            </a:extLst>
          </p:cNvPr>
          <p:cNvSpPr>
            <a:spLocks noGrp="1"/>
          </p:cNvSpPr>
          <p:nvPr>
            <p:ph type="sldNum" sz="quarter" idx="12"/>
          </p:nvPr>
        </p:nvSpPr>
        <p:spPr/>
        <p:txBody>
          <a:bodyPr/>
          <a:lstStyle/>
          <a:p>
            <a:fld id="{D0812647-5CFB-421D-A217-D1E8339EB3BF}" type="slidenum">
              <a:rPr lang="en-GB" smtClean="0"/>
              <a:t>‹#›</a:t>
            </a:fld>
            <a:endParaRPr lang="en-GB"/>
          </a:p>
        </p:txBody>
      </p:sp>
    </p:spTree>
    <p:extLst>
      <p:ext uri="{BB962C8B-B14F-4D97-AF65-F5344CB8AC3E}">
        <p14:creationId xmlns:p14="http://schemas.microsoft.com/office/powerpoint/2010/main" val="810636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5/22/2025</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61275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5/22/2025</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41829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t>5/22/2025</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27021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5/22/2025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99755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5/22/2025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19966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5/22/2025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25613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5/22/2025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88076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t>5/22/2025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3613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7808-49F7-9DA4-9730-2EBFB0AC4F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91E6AB-DE38-CF2A-A87C-ABAA582401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9F874-E1C6-D1A1-C39E-B63F90D05935}"/>
              </a:ext>
            </a:extLst>
          </p:cNvPr>
          <p:cNvSpPr>
            <a:spLocks noGrp="1"/>
          </p:cNvSpPr>
          <p:nvPr>
            <p:ph type="dt" sz="half" idx="10"/>
          </p:nvPr>
        </p:nvSpPr>
        <p:spPr/>
        <p:txBody>
          <a:bodyPr/>
          <a:lstStyle/>
          <a:p>
            <a:fld id="{D17B5C6D-2821-47D1-A4CB-A14367BE4749}" type="datetimeFigureOut">
              <a:rPr lang="en-GB" smtClean="0"/>
              <a:t>22/05/2025</a:t>
            </a:fld>
            <a:endParaRPr lang="en-GB"/>
          </a:p>
        </p:txBody>
      </p:sp>
      <p:sp>
        <p:nvSpPr>
          <p:cNvPr id="5" name="Footer Placeholder 4">
            <a:extLst>
              <a:ext uri="{FF2B5EF4-FFF2-40B4-BE49-F238E27FC236}">
                <a16:creationId xmlns:a16="http://schemas.microsoft.com/office/drawing/2014/main" id="{9203D1F9-4FF6-7266-4217-0127634A27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C79868-B506-47A2-A0BA-B71105CBAE26}"/>
              </a:ext>
            </a:extLst>
          </p:cNvPr>
          <p:cNvSpPr>
            <a:spLocks noGrp="1"/>
          </p:cNvSpPr>
          <p:nvPr>
            <p:ph type="sldNum" sz="quarter" idx="12"/>
          </p:nvPr>
        </p:nvSpPr>
        <p:spPr/>
        <p:txBody>
          <a:bodyPr/>
          <a:lstStyle/>
          <a:p>
            <a:fld id="{D0812647-5CFB-421D-A217-D1E8339EB3BF}" type="slidenum">
              <a:rPr lang="en-GB" smtClean="0"/>
              <a:t>‹#›</a:t>
            </a:fld>
            <a:endParaRPr lang="en-GB"/>
          </a:p>
        </p:txBody>
      </p:sp>
    </p:spTree>
    <p:extLst>
      <p:ext uri="{BB962C8B-B14F-4D97-AF65-F5344CB8AC3E}">
        <p14:creationId xmlns:p14="http://schemas.microsoft.com/office/powerpoint/2010/main" val="953220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t>5/22/2025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20904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t>5/22/2025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43530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07736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33929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46770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5/22/2025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30131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5/22/2025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7634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63035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97800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063A9-C300-D70B-5435-2D5BC26389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A61C64F-072E-247E-1D50-5858509DAC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7776E0-D004-FBDA-A6E0-68298BE9AC28}"/>
              </a:ext>
            </a:extLst>
          </p:cNvPr>
          <p:cNvSpPr>
            <a:spLocks noGrp="1"/>
          </p:cNvSpPr>
          <p:nvPr>
            <p:ph type="dt" sz="half" idx="10"/>
          </p:nvPr>
        </p:nvSpPr>
        <p:spPr/>
        <p:txBody>
          <a:bodyPr/>
          <a:lstStyle/>
          <a:p>
            <a:fld id="{D17B5C6D-2821-47D1-A4CB-A14367BE4749}" type="datetimeFigureOut">
              <a:rPr lang="en-GB" smtClean="0"/>
              <a:t>22/05/2025</a:t>
            </a:fld>
            <a:endParaRPr lang="en-GB"/>
          </a:p>
        </p:txBody>
      </p:sp>
      <p:sp>
        <p:nvSpPr>
          <p:cNvPr id="5" name="Footer Placeholder 4">
            <a:extLst>
              <a:ext uri="{FF2B5EF4-FFF2-40B4-BE49-F238E27FC236}">
                <a16:creationId xmlns:a16="http://schemas.microsoft.com/office/drawing/2014/main" id="{180AB9C9-6411-44BE-C081-8211415CB5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28AC33-3996-A978-3834-D9843833EB97}"/>
              </a:ext>
            </a:extLst>
          </p:cNvPr>
          <p:cNvSpPr>
            <a:spLocks noGrp="1"/>
          </p:cNvSpPr>
          <p:nvPr>
            <p:ph type="sldNum" sz="quarter" idx="12"/>
          </p:nvPr>
        </p:nvSpPr>
        <p:spPr/>
        <p:txBody>
          <a:bodyPr/>
          <a:lstStyle/>
          <a:p>
            <a:fld id="{D0812647-5CFB-421D-A217-D1E8339EB3BF}" type="slidenum">
              <a:rPr lang="en-GB" smtClean="0"/>
              <a:t>‹#›</a:t>
            </a:fld>
            <a:endParaRPr lang="en-GB"/>
          </a:p>
        </p:txBody>
      </p:sp>
    </p:spTree>
    <p:extLst>
      <p:ext uri="{BB962C8B-B14F-4D97-AF65-F5344CB8AC3E}">
        <p14:creationId xmlns:p14="http://schemas.microsoft.com/office/powerpoint/2010/main" val="364567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17B07-D4D5-7E00-2640-94DEA28585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A51293-C8CA-FA45-51C9-5073D06DC9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21E0E6-417A-BC66-1EAC-369EE3F5C6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5E51B9-2BFB-6488-1772-9A4B88A3A6AB}"/>
              </a:ext>
            </a:extLst>
          </p:cNvPr>
          <p:cNvSpPr>
            <a:spLocks noGrp="1"/>
          </p:cNvSpPr>
          <p:nvPr>
            <p:ph type="dt" sz="half" idx="10"/>
          </p:nvPr>
        </p:nvSpPr>
        <p:spPr/>
        <p:txBody>
          <a:bodyPr/>
          <a:lstStyle/>
          <a:p>
            <a:fld id="{D17B5C6D-2821-47D1-A4CB-A14367BE4749}" type="datetimeFigureOut">
              <a:rPr lang="en-GB" smtClean="0"/>
              <a:t>22/05/2025</a:t>
            </a:fld>
            <a:endParaRPr lang="en-GB"/>
          </a:p>
        </p:txBody>
      </p:sp>
      <p:sp>
        <p:nvSpPr>
          <p:cNvPr id="6" name="Footer Placeholder 5">
            <a:extLst>
              <a:ext uri="{FF2B5EF4-FFF2-40B4-BE49-F238E27FC236}">
                <a16:creationId xmlns:a16="http://schemas.microsoft.com/office/drawing/2014/main" id="{692670B9-1944-1973-0051-A3CEA24765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631D1A-5B1B-2639-0B92-5A3360322B06}"/>
              </a:ext>
            </a:extLst>
          </p:cNvPr>
          <p:cNvSpPr>
            <a:spLocks noGrp="1"/>
          </p:cNvSpPr>
          <p:nvPr>
            <p:ph type="sldNum" sz="quarter" idx="12"/>
          </p:nvPr>
        </p:nvSpPr>
        <p:spPr/>
        <p:txBody>
          <a:bodyPr/>
          <a:lstStyle/>
          <a:p>
            <a:fld id="{D0812647-5CFB-421D-A217-D1E8339EB3BF}" type="slidenum">
              <a:rPr lang="en-GB" smtClean="0"/>
              <a:t>‹#›</a:t>
            </a:fld>
            <a:endParaRPr lang="en-GB"/>
          </a:p>
        </p:txBody>
      </p:sp>
    </p:spTree>
    <p:extLst>
      <p:ext uri="{BB962C8B-B14F-4D97-AF65-F5344CB8AC3E}">
        <p14:creationId xmlns:p14="http://schemas.microsoft.com/office/powerpoint/2010/main" val="2197071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D804-58A6-D616-6FEF-64516F53FC6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DB5AEB-F30F-3759-3767-BB3B8AF2A0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B67FEA-AE5B-7A12-ADA0-6D30CFF8D1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571682-E4C6-0CE1-22A5-B16CD54FC9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2CCB3-B5AD-C17B-3498-D52C2701A4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ADE996-8990-4AF6-3987-E1DC68698A50}"/>
              </a:ext>
            </a:extLst>
          </p:cNvPr>
          <p:cNvSpPr>
            <a:spLocks noGrp="1"/>
          </p:cNvSpPr>
          <p:nvPr>
            <p:ph type="dt" sz="half" idx="10"/>
          </p:nvPr>
        </p:nvSpPr>
        <p:spPr/>
        <p:txBody>
          <a:bodyPr/>
          <a:lstStyle/>
          <a:p>
            <a:fld id="{D17B5C6D-2821-47D1-A4CB-A14367BE4749}" type="datetimeFigureOut">
              <a:rPr lang="en-GB" smtClean="0"/>
              <a:t>22/05/2025</a:t>
            </a:fld>
            <a:endParaRPr lang="en-GB"/>
          </a:p>
        </p:txBody>
      </p:sp>
      <p:sp>
        <p:nvSpPr>
          <p:cNvPr id="8" name="Footer Placeholder 7">
            <a:extLst>
              <a:ext uri="{FF2B5EF4-FFF2-40B4-BE49-F238E27FC236}">
                <a16:creationId xmlns:a16="http://schemas.microsoft.com/office/drawing/2014/main" id="{942A4EF4-8ADE-4532-0047-5C72BBD3F71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DCB01B0-CAF4-A33F-499A-8C961CBD99BF}"/>
              </a:ext>
            </a:extLst>
          </p:cNvPr>
          <p:cNvSpPr>
            <a:spLocks noGrp="1"/>
          </p:cNvSpPr>
          <p:nvPr>
            <p:ph type="sldNum" sz="quarter" idx="12"/>
          </p:nvPr>
        </p:nvSpPr>
        <p:spPr/>
        <p:txBody>
          <a:bodyPr/>
          <a:lstStyle/>
          <a:p>
            <a:fld id="{D0812647-5CFB-421D-A217-D1E8339EB3BF}" type="slidenum">
              <a:rPr lang="en-GB" smtClean="0"/>
              <a:t>‹#›</a:t>
            </a:fld>
            <a:endParaRPr lang="en-GB"/>
          </a:p>
        </p:txBody>
      </p:sp>
    </p:spTree>
    <p:extLst>
      <p:ext uri="{BB962C8B-B14F-4D97-AF65-F5344CB8AC3E}">
        <p14:creationId xmlns:p14="http://schemas.microsoft.com/office/powerpoint/2010/main" val="309242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0C34D-CDA2-C6B3-672C-403D6C2E78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A65196E-18E5-01A4-EB67-8E7AED9E01B8}"/>
              </a:ext>
            </a:extLst>
          </p:cNvPr>
          <p:cNvSpPr>
            <a:spLocks noGrp="1"/>
          </p:cNvSpPr>
          <p:nvPr>
            <p:ph type="dt" sz="half" idx="10"/>
          </p:nvPr>
        </p:nvSpPr>
        <p:spPr/>
        <p:txBody>
          <a:bodyPr/>
          <a:lstStyle/>
          <a:p>
            <a:fld id="{D17B5C6D-2821-47D1-A4CB-A14367BE4749}" type="datetimeFigureOut">
              <a:rPr lang="en-GB" smtClean="0"/>
              <a:t>22/05/2025</a:t>
            </a:fld>
            <a:endParaRPr lang="en-GB"/>
          </a:p>
        </p:txBody>
      </p:sp>
      <p:sp>
        <p:nvSpPr>
          <p:cNvPr id="4" name="Footer Placeholder 3">
            <a:extLst>
              <a:ext uri="{FF2B5EF4-FFF2-40B4-BE49-F238E27FC236}">
                <a16:creationId xmlns:a16="http://schemas.microsoft.com/office/drawing/2014/main" id="{1986D27C-C94D-6DFD-3675-BC544A1054D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321E5D-4C80-8BF8-C91A-6A4C62D37373}"/>
              </a:ext>
            </a:extLst>
          </p:cNvPr>
          <p:cNvSpPr>
            <a:spLocks noGrp="1"/>
          </p:cNvSpPr>
          <p:nvPr>
            <p:ph type="sldNum" sz="quarter" idx="12"/>
          </p:nvPr>
        </p:nvSpPr>
        <p:spPr/>
        <p:txBody>
          <a:bodyPr/>
          <a:lstStyle/>
          <a:p>
            <a:fld id="{D0812647-5CFB-421D-A217-D1E8339EB3BF}" type="slidenum">
              <a:rPr lang="en-GB" smtClean="0"/>
              <a:t>‹#›</a:t>
            </a:fld>
            <a:endParaRPr lang="en-GB"/>
          </a:p>
        </p:txBody>
      </p:sp>
    </p:spTree>
    <p:extLst>
      <p:ext uri="{BB962C8B-B14F-4D97-AF65-F5344CB8AC3E}">
        <p14:creationId xmlns:p14="http://schemas.microsoft.com/office/powerpoint/2010/main" val="41722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D09726-BF01-0DF9-E118-92660449B7DC}"/>
              </a:ext>
            </a:extLst>
          </p:cNvPr>
          <p:cNvSpPr>
            <a:spLocks noGrp="1"/>
          </p:cNvSpPr>
          <p:nvPr>
            <p:ph type="dt" sz="half" idx="10"/>
          </p:nvPr>
        </p:nvSpPr>
        <p:spPr/>
        <p:txBody>
          <a:bodyPr/>
          <a:lstStyle/>
          <a:p>
            <a:fld id="{D17B5C6D-2821-47D1-A4CB-A14367BE4749}" type="datetimeFigureOut">
              <a:rPr lang="en-GB" smtClean="0"/>
              <a:t>22/05/2025</a:t>
            </a:fld>
            <a:endParaRPr lang="en-GB"/>
          </a:p>
        </p:txBody>
      </p:sp>
      <p:sp>
        <p:nvSpPr>
          <p:cNvPr id="3" name="Footer Placeholder 2">
            <a:extLst>
              <a:ext uri="{FF2B5EF4-FFF2-40B4-BE49-F238E27FC236}">
                <a16:creationId xmlns:a16="http://schemas.microsoft.com/office/drawing/2014/main" id="{20F89341-A347-2B11-DF0B-42EEDB2110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4189E0-83EB-4D56-7621-278445BC4112}"/>
              </a:ext>
            </a:extLst>
          </p:cNvPr>
          <p:cNvSpPr>
            <a:spLocks noGrp="1"/>
          </p:cNvSpPr>
          <p:nvPr>
            <p:ph type="sldNum" sz="quarter" idx="12"/>
          </p:nvPr>
        </p:nvSpPr>
        <p:spPr/>
        <p:txBody>
          <a:bodyPr/>
          <a:lstStyle/>
          <a:p>
            <a:fld id="{D0812647-5CFB-421D-A217-D1E8339EB3BF}" type="slidenum">
              <a:rPr lang="en-GB" smtClean="0"/>
              <a:t>‹#›</a:t>
            </a:fld>
            <a:endParaRPr lang="en-GB"/>
          </a:p>
        </p:txBody>
      </p:sp>
    </p:spTree>
    <p:extLst>
      <p:ext uri="{BB962C8B-B14F-4D97-AF65-F5344CB8AC3E}">
        <p14:creationId xmlns:p14="http://schemas.microsoft.com/office/powerpoint/2010/main" val="925016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E92D6-600C-8BEA-F776-4756666371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C55A08-E552-DD5E-5EC2-51571E3215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EB7FAE-496D-B78D-A91E-CAE03EE21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37607A-FB46-BB70-A74D-4DF9EA12DCC4}"/>
              </a:ext>
            </a:extLst>
          </p:cNvPr>
          <p:cNvSpPr>
            <a:spLocks noGrp="1"/>
          </p:cNvSpPr>
          <p:nvPr>
            <p:ph type="dt" sz="half" idx="10"/>
          </p:nvPr>
        </p:nvSpPr>
        <p:spPr/>
        <p:txBody>
          <a:bodyPr/>
          <a:lstStyle/>
          <a:p>
            <a:fld id="{D17B5C6D-2821-47D1-A4CB-A14367BE4749}" type="datetimeFigureOut">
              <a:rPr lang="en-GB" smtClean="0"/>
              <a:t>22/05/2025</a:t>
            </a:fld>
            <a:endParaRPr lang="en-GB"/>
          </a:p>
        </p:txBody>
      </p:sp>
      <p:sp>
        <p:nvSpPr>
          <p:cNvPr id="6" name="Footer Placeholder 5">
            <a:extLst>
              <a:ext uri="{FF2B5EF4-FFF2-40B4-BE49-F238E27FC236}">
                <a16:creationId xmlns:a16="http://schemas.microsoft.com/office/drawing/2014/main" id="{610EBEF2-94AE-9B98-FA67-8D4BDAB8A1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488321-FE68-900A-DC59-C7CA728D37E2}"/>
              </a:ext>
            </a:extLst>
          </p:cNvPr>
          <p:cNvSpPr>
            <a:spLocks noGrp="1"/>
          </p:cNvSpPr>
          <p:nvPr>
            <p:ph type="sldNum" sz="quarter" idx="12"/>
          </p:nvPr>
        </p:nvSpPr>
        <p:spPr/>
        <p:txBody>
          <a:bodyPr/>
          <a:lstStyle/>
          <a:p>
            <a:fld id="{D0812647-5CFB-421D-A217-D1E8339EB3BF}" type="slidenum">
              <a:rPr lang="en-GB" smtClean="0"/>
              <a:t>‹#›</a:t>
            </a:fld>
            <a:endParaRPr lang="en-GB"/>
          </a:p>
        </p:txBody>
      </p:sp>
    </p:spTree>
    <p:extLst>
      <p:ext uri="{BB962C8B-B14F-4D97-AF65-F5344CB8AC3E}">
        <p14:creationId xmlns:p14="http://schemas.microsoft.com/office/powerpoint/2010/main" val="2961037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0085E-F9A3-4E3A-3F3F-2AA97C78CB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7C1EB2-1DEE-D3BB-FA00-1251EFBEB1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17948E-7844-AD68-25BA-FD4168A5B5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670EA7-B4B2-3B64-4AA5-80744520CED9}"/>
              </a:ext>
            </a:extLst>
          </p:cNvPr>
          <p:cNvSpPr>
            <a:spLocks noGrp="1"/>
          </p:cNvSpPr>
          <p:nvPr>
            <p:ph type="dt" sz="half" idx="10"/>
          </p:nvPr>
        </p:nvSpPr>
        <p:spPr/>
        <p:txBody>
          <a:bodyPr/>
          <a:lstStyle/>
          <a:p>
            <a:fld id="{D17B5C6D-2821-47D1-A4CB-A14367BE4749}" type="datetimeFigureOut">
              <a:rPr lang="en-GB" smtClean="0"/>
              <a:t>22/05/2025</a:t>
            </a:fld>
            <a:endParaRPr lang="en-GB"/>
          </a:p>
        </p:txBody>
      </p:sp>
      <p:sp>
        <p:nvSpPr>
          <p:cNvPr id="6" name="Footer Placeholder 5">
            <a:extLst>
              <a:ext uri="{FF2B5EF4-FFF2-40B4-BE49-F238E27FC236}">
                <a16:creationId xmlns:a16="http://schemas.microsoft.com/office/drawing/2014/main" id="{620C1612-3A01-845F-AB2E-4EBF61F92A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EF669A-7A49-8FBA-E91D-5FF602505744}"/>
              </a:ext>
            </a:extLst>
          </p:cNvPr>
          <p:cNvSpPr>
            <a:spLocks noGrp="1"/>
          </p:cNvSpPr>
          <p:nvPr>
            <p:ph type="sldNum" sz="quarter" idx="12"/>
          </p:nvPr>
        </p:nvSpPr>
        <p:spPr/>
        <p:txBody>
          <a:bodyPr/>
          <a:lstStyle/>
          <a:p>
            <a:fld id="{D0812647-5CFB-421D-A217-D1E8339EB3BF}" type="slidenum">
              <a:rPr lang="en-GB" smtClean="0"/>
              <a:t>‹#›</a:t>
            </a:fld>
            <a:endParaRPr lang="en-GB"/>
          </a:p>
        </p:txBody>
      </p:sp>
    </p:spTree>
    <p:extLst>
      <p:ext uri="{BB962C8B-B14F-4D97-AF65-F5344CB8AC3E}">
        <p14:creationId xmlns:p14="http://schemas.microsoft.com/office/powerpoint/2010/main" val="2084497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B2B631-E4EF-3C91-0523-A0AA5CBD17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E88D97-D9F3-9F6A-E7FD-7FDC5529DC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BD823F-40EA-9CC4-4963-0541AE6EE8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7B5C6D-2821-47D1-A4CB-A14367BE4749}" type="datetimeFigureOut">
              <a:rPr lang="en-GB" smtClean="0"/>
              <a:t>22/05/2025</a:t>
            </a:fld>
            <a:endParaRPr lang="en-GB"/>
          </a:p>
        </p:txBody>
      </p:sp>
      <p:sp>
        <p:nvSpPr>
          <p:cNvPr id="5" name="Footer Placeholder 4">
            <a:extLst>
              <a:ext uri="{FF2B5EF4-FFF2-40B4-BE49-F238E27FC236}">
                <a16:creationId xmlns:a16="http://schemas.microsoft.com/office/drawing/2014/main" id="{59E62E7E-4E06-7909-D230-EC337197A7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89F7DBC-9887-5969-C75A-D8BB280542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812647-5CFB-421D-A217-D1E8339EB3BF}" type="slidenum">
              <a:rPr lang="en-GB" smtClean="0"/>
              <a:t>‹#›</a:t>
            </a:fld>
            <a:endParaRPr lang="en-GB"/>
          </a:p>
        </p:txBody>
      </p:sp>
    </p:spTree>
    <p:extLst>
      <p:ext uri="{BB962C8B-B14F-4D97-AF65-F5344CB8AC3E}">
        <p14:creationId xmlns:p14="http://schemas.microsoft.com/office/powerpoint/2010/main" val="4061233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5/22/2025</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27044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hyperlink" Target="https://www.lawsociety.org.uk/topics/disabled-solicitors/new-research-into-the-impact-of-covid-19-on-disabled-people-in-the-legal-profession" TargetMode="External"/><Relationship Id="rId3" Type="http://schemas.openxmlformats.org/officeDocument/2006/relationships/hyperlink" Target="https://www.lawsociety.org.uk/topics/disabled-solicitors/a-guide-to-disability-terminology-and-language" TargetMode="External"/><Relationship Id="rId7" Type="http://schemas.openxmlformats.org/officeDocument/2006/relationships/hyperlink" Target="https://www.lawsociety.org.uk/topics/lawyers-with-disabilities/easy-wins-and-action-points-for-disability-inclusion" TargetMode="External"/><Relationship Id="rId2" Type="http://schemas.openxmlformats.org/officeDocument/2006/relationships/hyperlink" Target="https://www.lawsociety.org.uk/topics/disabled-solicitors/disability-and-neurodiversity-in-the-solicitor-profession" TargetMode="External"/><Relationship Id="rId1" Type="http://schemas.openxmlformats.org/officeDocument/2006/relationships/slideLayout" Target="../slideLayouts/slideLayout15.xml"/><Relationship Id="rId6" Type="http://schemas.openxmlformats.org/officeDocument/2006/relationships/hyperlink" Target="https://www.lawsociety.org.uk/topics/disabled-solicitors/reasonable-adjustments-in-organisations-best-practice-for-disability-inclusion" TargetMode="External"/><Relationship Id="rId11" Type="http://schemas.openxmlformats.org/officeDocument/2006/relationships/hyperlink" Target="https://www.lawsociety.org.uk/topics/diversity-and-inclusion-framework" TargetMode="External"/><Relationship Id="rId5" Type="http://schemas.openxmlformats.org/officeDocument/2006/relationships/hyperlink" Target="https://www.lawsociety.org.uk/career-advice/becoming-a-solicitor/disabled-students" TargetMode="External"/><Relationship Id="rId10" Type="http://schemas.openxmlformats.org/officeDocument/2006/relationships/hyperlink" Target="https://www.lawsociety.org.uk/topics/disabled-solicitors/project-rise" TargetMode="External"/><Relationship Id="rId4" Type="http://schemas.openxmlformats.org/officeDocument/2006/relationships/hyperlink" Target="https://www.lawsociety.org.uk/topics/hr-and-people-management/digital-accessibility" TargetMode="External"/><Relationship Id="rId9" Type="http://schemas.openxmlformats.org/officeDocument/2006/relationships/hyperlink" Target="https://www.lawsociety.org.uk/campaigns/diversity-access-schem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ind.org.uk/media/lbahso3x/mind-wellness-action-plan-workplace.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hyperlink" Target="https://www.mind.org.uk/media/lbahso3x/mind-wellness-action-plan-workplace.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cas.org.uk/supporting-mental-health-workplace"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PlacidaO@blacksolicitorsnetwork.org" TargetMode="External"/><Relationship Id="rId7" Type="http://schemas.openxmlformats.org/officeDocument/2006/relationships/image" Target="../media/image3.png"/><Relationship Id="rId2" Type="http://schemas.openxmlformats.org/officeDocument/2006/relationships/hyperlink" Target="http://www.linkedin.com/in/uzoamaka-placida-ojinnaka-a196a31a" TargetMode="External"/><Relationship Id="rId1" Type="http://schemas.openxmlformats.org/officeDocument/2006/relationships/slideLayout" Target="../slideLayouts/slideLayout2.xml"/><Relationship Id="rId6" Type="http://schemas.openxmlformats.org/officeDocument/2006/relationships/hyperlink" Target="https://www.lawsociety.org.uk/en" TargetMode="External"/><Relationship Id="rId5" Type="http://schemas.openxmlformats.org/officeDocument/2006/relationships/hyperlink" Target="https://www.linkedin.com/groups/4631416/" TargetMode="External"/><Relationship Id="rId4" Type="http://schemas.openxmlformats.org/officeDocument/2006/relationships/hyperlink" Target="https://www.lawsociety.org.uk/topics/lawyers-with-disabiliti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942D-7F45-E516-1992-4674DC6439DA}"/>
              </a:ext>
            </a:extLst>
          </p:cNvPr>
          <p:cNvSpPr>
            <a:spLocks noGrp="1"/>
          </p:cNvSpPr>
          <p:nvPr>
            <p:ph type="ctrTitle"/>
          </p:nvPr>
        </p:nvSpPr>
        <p:spPr/>
        <p:txBody>
          <a:bodyPr/>
          <a:lstStyle/>
          <a:p>
            <a:endParaRPr lang="en-GB" dirty="0"/>
          </a:p>
        </p:txBody>
      </p:sp>
      <p:sp>
        <p:nvSpPr>
          <p:cNvPr id="4" name="Title 1">
            <a:extLst>
              <a:ext uri="{FF2B5EF4-FFF2-40B4-BE49-F238E27FC236}">
                <a16:creationId xmlns:a16="http://schemas.microsoft.com/office/drawing/2014/main" id="{E3530493-FD30-A97F-AD9F-6AFD0ADC57E5}"/>
              </a:ext>
            </a:extLst>
          </p:cNvPr>
          <p:cNvSpPr txBox="1">
            <a:spLocks/>
          </p:cNvSpPr>
          <p:nvPr/>
        </p:nvSpPr>
        <p:spPr>
          <a:xfrm>
            <a:off x="6594228" y="1631559"/>
            <a:ext cx="4645250" cy="288911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5100" b="1" dirty="0">
              <a:solidFill>
                <a:schemeClr val="bg1"/>
              </a:solidFill>
            </a:endParaRPr>
          </a:p>
        </p:txBody>
      </p:sp>
      <p:sp>
        <p:nvSpPr>
          <p:cNvPr id="5" name="Subtitle 2">
            <a:extLst>
              <a:ext uri="{FF2B5EF4-FFF2-40B4-BE49-F238E27FC236}">
                <a16:creationId xmlns:a16="http://schemas.microsoft.com/office/drawing/2014/main" id="{8C3EC576-807C-5541-23E4-B16C145FB76B}"/>
              </a:ext>
            </a:extLst>
          </p:cNvPr>
          <p:cNvSpPr txBox="1">
            <a:spLocks/>
          </p:cNvSpPr>
          <p:nvPr/>
        </p:nvSpPr>
        <p:spPr>
          <a:xfrm>
            <a:off x="6594227" y="4598493"/>
            <a:ext cx="4645250" cy="114786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900">
                <a:solidFill>
                  <a:schemeClr val="bg1"/>
                </a:solidFill>
              </a:rPr>
              <a:t>Andrea Brewster OBE</a:t>
            </a:r>
          </a:p>
          <a:p>
            <a:pPr algn="l"/>
            <a:r>
              <a:rPr lang="en-GB" sz="1900">
                <a:solidFill>
                  <a:schemeClr val="bg1"/>
                </a:solidFill>
              </a:rPr>
              <a:t>Lead Executive Officer, IP Inclusive</a:t>
            </a:r>
          </a:p>
          <a:p>
            <a:pPr algn="l"/>
            <a:r>
              <a:rPr lang="en-GB" sz="1900">
                <a:solidFill>
                  <a:schemeClr val="bg1"/>
                </a:solidFill>
              </a:rPr>
              <a:t>22 September 2022</a:t>
            </a:r>
            <a:endParaRPr lang="en-GB" sz="1900" dirty="0">
              <a:solidFill>
                <a:schemeClr val="bg1"/>
              </a:solidFill>
            </a:endParaRPr>
          </a:p>
        </p:txBody>
      </p:sp>
      <p:pic>
        <p:nvPicPr>
          <p:cNvPr id="6" name="Picture 5">
            <a:extLst>
              <a:ext uri="{FF2B5EF4-FFF2-40B4-BE49-F238E27FC236}">
                <a16:creationId xmlns:a16="http://schemas.microsoft.com/office/drawing/2014/main" id="{795629C3-5BA9-7309-6132-E9781BBD4CA4}"/>
              </a:ext>
            </a:extLst>
          </p:cNvPr>
          <p:cNvPicPr>
            <a:picLocks noChangeAspect="1"/>
          </p:cNvPicPr>
          <p:nvPr/>
        </p:nvPicPr>
        <p:blipFill>
          <a:blip r:embed="rId2"/>
          <a:stretch>
            <a:fillRect/>
          </a:stretch>
        </p:blipFill>
        <p:spPr>
          <a:xfrm>
            <a:off x="647722" y="887393"/>
            <a:ext cx="3733023" cy="2734539"/>
          </a:xfrm>
          <a:prstGeom prst="rect">
            <a:avLst/>
          </a:prstGeom>
        </p:spPr>
      </p:pic>
      <p:sp>
        <p:nvSpPr>
          <p:cNvPr id="7" name="Rectangle 6">
            <a:extLst>
              <a:ext uri="{FF2B5EF4-FFF2-40B4-BE49-F238E27FC236}">
                <a16:creationId xmlns:a16="http://schemas.microsoft.com/office/drawing/2014/main" id="{2A0BACEB-5DA5-AC6D-56A6-B51451BE99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655F553-E233-067B-A5B1-8EB68F4F8C10}"/>
              </a:ext>
            </a:extLst>
          </p:cNvPr>
          <p:cNvSpPr txBox="1">
            <a:spLocks/>
          </p:cNvSpPr>
          <p:nvPr/>
        </p:nvSpPr>
        <p:spPr>
          <a:xfrm>
            <a:off x="6868468" y="697071"/>
            <a:ext cx="4675810" cy="2889114"/>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500" b="1" dirty="0">
                <a:solidFill>
                  <a:schemeClr val="bg1"/>
                </a:solidFill>
                <a:ea typeface="Calibri Light" panose="020F0302020204030204" pitchFamily="34" charset="0"/>
                <a:cs typeface="Calibri Light" panose="020F0302020204030204" pitchFamily="34" charset="0"/>
              </a:rPr>
              <a:t>Mental Health and the Equality Act</a:t>
            </a:r>
            <a:br>
              <a:rPr lang="en-GB" sz="5100" b="1" dirty="0">
                <a:solidFill>
                  <a:schemeClr val="bg1"/>
                </a:solidFill>
              </a:rPr>
            </a:br>
            <a:endParaRPr lang="en-GB" sz="5100" b="1" dirty="0">
              <a:solidFill>
                <a:schemeClr val="bg1"/>
              </a:solidFill>
            </a:endParaRPr>
          </a:p>
        </p:txBody>
      </p:sp>
      <p:sp>
        <p:nvSpPr>
          <p:cNvPr id="9" name="Subtitle 2">
            <a:extLst>
              <a:ext uri="{FF2B5EF4-FFF2-40B4-BE49-F238E27FC236}">
                <a16:creationId xmlns:a16="http://schemas.microsoft.com/office/drawing/2014/main" id="{362DC947-54E6-9B6B-3ED6-0AB8276FC959}"/>
              </a:ext>
            </a:extLst>
          </p:cNvPr>
          <p:cNvSpPr txBox="1">
            <a:spLocks/>
          </p:cNvSpPr>
          <p:nvPr/>
        </p:nvSpPr>
        <p:spPr>
          <a:xfrm>
            <a:off x="6351004" y="4708548"/>
            <a:ext cx="5555338" cy="1881039"/>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900" dirty="0">
                <a:solidFill>
                  <a:schemeClr val="bg1"/>
                </a:solidFill>
              </a:rPr>
              <a:t>Placida </a:t>
            </a:r>
            <a:r>
              <a:rPr lang="en-GB" sz="1900" dirty="0" err="1">
                <a:solidFill>
                  <a:schemeClr val="bg1"/>
                </a:solidFill>
              </a:rPr>
              <a:t>Ojinnaka</a:t>
            </a:r>
            <a:r>
              <a:rPr lang="en-GB" sz="1900" dirty="0">
                <a:solidFill>
                  <a:schemeClr val="bg1"/>
                </a:solidFill>
              </a:rPr>
              <a:t>, Black Solicitors Network</a:t>
            </a:r>
          </a:p>
          <a:p>
            <a:pPr algn="l"/>
            <a:r>
              <a:rPr lang="en-GB" sz="1900" dirty="0">
                <a:solidFill>
                  <a:schemeClr val="bg1"/>
                </a:solidFill>
              </a:rPr>
              <a:t>Karen Genuardi, Lee and Thompson</a:t>
            </a:r>
          </a:p>
          <a:p>
            <a:pPr algn="l"/>
            <a:r>
              <a:rPr lang="en-GB" sz="1900" dirty="0">
                <a:solidFill>
                  <a:schemeClr val="bg1"/>
                </a:solidFill>
              </a:rPr>
              <a:t>Andrea Brewster OBE, IP Inclusive</a:t>
            </a:r>
          </a:p>
          <a:p>
            <a:pPr algn="l"/>
            <a:r>
              <a:rPr lang="en-GB" sz="1900" dirty="0">
                <a:solidFill>
                  <a:schemeClr val="bg1"/>
                </a:solidFill>
              </a:rPr>
              <a:t>Megan </a:t>
            </a:r>
            <a:r>
              <a:rPr lang="en-GB" sz="1900" dirty="0" err="1">
                <a:solidFill>
                  <a:schemeClr val="bg1"/>
                </a:solidFill>
              </a:rPr>
              <a:t>Rannard</a:t>
            </a:r>
            <a:r>
              <a:rPr lang="en-GB" sz="1900" dirty="0">
                <a:solidFill>
                  <a:schemeClr val="bg1"/>
                </a:solidFill>
              </a:rPr>
              <a:t>, Marks &amp; Clerk</a:t>
            </a:r>
          </a:p>
          <a:p>
            <a:pPr algn="l"/>
            <a:r>
              <a:rPr lang="en-GB" sz="1900" b="1" dirty="0">
                <a:solidFill>
                  <a:schemeClr val="bg1"/>
                </a:solidFill>
              </a:rPr>
              <a:t>22 May 2025</a:t>
            </a:r>
          </a:p>
        </p:txBody>
      </p:sp>
      <p:sp>
        <p:nvSpPr>
          <p:cNvPr id="10" name="Freeform: Shape 9">
            <a:extLst>
              <a:ext uri="{FF2B5EF4-FFF2-40B4-BE49-F238E27FC236}">
                <a16:creationId xmlns:a16="http://schemas.microsoft.com/office/drawing/2014/main" id="{126FE230-C94B-47DC-CB6A-9CAE0AA5D2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28F17496-9D3C-1FDB-010D-BD7A167D7F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logo with text and confetti">
            <a:extLst>
              <a:ext uri="{FF2B5EF4-FFF2-40B4-BE49-F238E27FC236}">
                <a16:creationId xmlns:a16="http://schemas.microsoft.com/office/drawing/2014/main" id="{3028466E-FE4D-CD74-5A56-8C97CFF74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22" y="54233"/>
            <a:ext cx="4764034" cy="4764034"/>
          </a:xfrm>
          <a:prstGeom prst="rect">
            <a:avLst/>
          </a:prstGeom>
        </p:spPr>
      </p:pic>
      <p:sp>
        <p:nvSpPr>
          <p:cNvPr id="14" name="Subtitle 13">
            <a:extLst>
              <a:ext uri="{FF2B5EF4-FFF2-40B4-BE49-F238E27FC236}">
                <a16:creationId xmlns:a16="http://schemas.microsoft.com/office/drawing/2014/main" id="{B98923D7-9979-BA33-7343-E40CF51664B7}"/>
              </a:ext>
            </a:extLst>
          </p:cNvPr>
          <p:cNvSpPr>
            <a:spLocks noGrp="1"/>
          </p:cNvSpPr>
          <p:nvPr>
            <p:ph type="subTitle" idx="1"/>
          </p:nvPr>
        </p:nvSpPr>
        <p:spPr>
          <a:xfrm>
            <a:off x="5323533" y="3561133"/>
            <a:ext cx="7199288" cy="893335"/>
          </a:xfrm>
        </p:spPr>
        <p:txBody>
          <a:bodyPr>
            <a:normAutofit/>
          </a:bodyPr>
          <a:lstStyle/>
          <a:p>
            <a:r>
              <a:rPr lang="en-GB" sz="2800" b="1" dirty="0">
                <a:solidFill>
                  <a:schemeClr val="bg1"/>
                </a:solidFill>
                <a:ea typeface="Calibri Light" panose="020F0302020204030204" pitchFamily="34" charset="0"/>
                <a:cs typeface="Calibri Light" panose="020F0302020204030204" pitchFamily="34" charset="0"/>
              </a:rPr>
              <a:t>A free webinar from IP Ability</a:t>
            </a:r>
          </a:p>
        </p:txBody>
      </p:sp>
    </p:spTree>
    <p:extLst>
      <p:ext uri="{BB962C8B-B14F-4D97-AF65-F5344CB8AC3E}">
        <p14:creationId xmlns:p14="http://schemas.microsoft.com/office/powerpoint/2010/main" val="248890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0FB92-CAF3-55A4-9D0B-FDFDCAE138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B4AF8F-7F33-BBB7-714B-362F537D6412}"/>
              </a:ext>
            </a:extLst>
          </p:cNvPr>
          <p:cNvSpPr>
            <a:spLocks noGrp="1"/>
          </p:cNvSpPr>
          <p:nvPr>
            <p:ph type="title"/>
          </p:nvPr>
        </p:nvSpPr>
        <p:spPr/>
        <p:txBody>
          <a:bodyPr/>
          <a:lstStyle/>
          <a:p>
            <a:r>
              <a:rPr lang="en-GB" dirty="0"/>
              <a:t>Equality Act 2010 – Reasonable adjustments, summary</a:t>
            </a:r>
          </a:p>
        </p:txBody>
      </p:sp>
      <p:sp>
        <p:nvSpPr>
          <p:cNvPr id="3" name="Content Placeholder 2">
            <a:extLst>
              <a:ext uri="{FF2B5EF4-FFF2-40B4-BE49-F238E27FC236}">
                <a16:creationId xmlns:a16="http://schemas.microsoft.com/office/drawing/2014/main" id="{93ECD6AA-8956-77E4-812E-31ECFCEEA779}"/>
              </a:ext>
            </a:extLst>
          </p:cNvPr>
          <p:cNvSpPr>
            <a:spLocks noGrp="1"/>
          </p:cNvSpPr>
          <p:nvPr>
            <p:ph idx="1"/>
          </p:nvPr>
        </p:nvSpPr>
        <p:spPr>
          <a:xfrm>
            <a:off x="221226" y="2359741"/>
            <a:ext cx="11739716" cy="4350775"/>
          </a:xfrm>
        </p:spPr>
        <p:txBody>
          <a:bodyPr>
            <a:normAutofit fontScale="85000" lnSpcReduction="10000"/>
          </a:bodyPr>
          <a:lstStyle/>
          <a:p>
            <a:r>
              <a:rPr lang="en-GB" sz="2400" dirty="0">
                <a:effectLst/>
                <a:latin typeface="Arial" panose="020B0604020202020204" pitchFamily="34" charset="0"/>
                <a:ea typeface="Times New Roman" panose="02020603050405020304" pitchFamily="18" charset="0"/>
                <a:cs typeface="Arial" panose="020B0604020202020204" pitchFamily="34" charset="0"/>
              </a:rPr>
              <a:t>Reasonable adjustments refer to the changes or modifications that are made to support disabled individuals or those with long-term health conditions to participate fully and equally in education, employment, or other activities. </a:t>
            </a:r>
          </a:p>
          <a:p>
            <a:r>
              <a:rPr lang="en-GB" sz="2400" dirty="0">
                <a:effectLst/>
                <a:latin typeface="Arial" panose="020B0604020202020204" pitchFamily="34" charset="0"/>
                <a:ea typeface="Times New Roman" panose="02020603050405020304" pitchFamily="18" charset="0"/>
                <a:cs typeface="Arial" panose="020B0604020202020204" pitchFamily="34" charset="0"/>
              </a:rPr>
              <a:t>The purpose of reasonable adjustments is to remove any barriers that may prevent disabled people from enjoying the same opportunities, rights, and benefits as others. </a:t>
            </a:r>
          </a:p>
          <a:p>
            <a:r>
              <a:rPr lang="en-GB" sz="2400" dirty="0">
                <a:effectLst/>
                <a:latin typeface="Arial" panose="020B0604020202020204" pitchFamily="34" charset="0"/>
                <a:ea typeface="Times New Roman" panose="02020603050405020304" pitchFamily="18" charset="0"/>
                <a:cs typeface="Arial" panose="020B0604020202020204" pitchFamily="34" charset="0"/>
              </a:rPr>
              <a:t>Examples of reasonable adjustments may include providing additional time for exams, using assistive technology or communication aids, modifying the physical environment to improve accessibility, or adjusting work hours or tasks to accommodate an individual's needs.</a:t>
            </a:r>
          </a:p>
          <a:p>
            <a:r>
              <a:rPr lang="en-GB" sz="2400" dirty="0">
                <a:effectLst/>
                <a:latin typeface="Arial" panose="020B0604020202020204" pitchFamily="34" charset="0"/>
                <a:ea typeface="Times New Roman" panose="02020603050405020304" pitchFamily="18" charset="0"/>
                <a:cs typeface="Arial" panose="020B0604020202020204" pitchFamily="34" charset="0"/>
              </a:rPr>
              <a:t>Reasonable adjustments are not just a legal requirement under disability discrimination laws but also a moral and social responsibility to promote inclusivity, diversity, and equity. </a:t>
            </a:r>
          </a:p>
          <a:p>
            <a:r>
              <a:rPr lang="en-GB" sz="2400" dirty="0">
                <a:effectLst/>
                <a:latin typeface="Arial" panose="020B0604020202020204" pitchFamily="34" charset="0"/>
                <a:ea typeface="Times New Roman" panose="02020603050405020304" pitchFamily="18" charset="0"/>
                <a:cs typeface="Arial" panose="020B0604020202020204" pitchFamily="34" charset="0"/>
              </a:rPr>
              <a:t>By making reasonable adjustments, we can create a more inclusive and accessible environment for everyone and ensure that disabled people are not excluded or marginalized due to barriers beyond their control.</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963319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9F212-59CC-837E-C227-2563766020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03FD8-5AE1-61FB-A173-3900F4EA6DD5}"/>
              </a:ext>
            </a:extLst>
          </p:cNvPr>
          <p:cNvSpPr>
            <a:spLocks noGrp="1"/>
          </p:cNvSpPr>
          <p:nvPr>
            <p:ph type="title"/>
          </p:nvPr>
        </p:nvSpPr>
        <p:spPr/>
        <p:txBody>
          <a:bodyPr/>
          <a:lstStyle/>
          <a:p>
            <a:r>
              <a:rPr lang="en-GB" dirty="0"/>
              <a:t>Equality Act 2010 –Disability Discrimination (1)</a:t>
            </a:r>
          </a:p>
        </p:txBody>
      </p:sp>
      <p:sp>
        <p:nvSpPr>
          <p:cNvPr id="3" name="Content Placeholder 2">
            <a:extLst>
              <a:ext uri="{FF2B5EF4-FFF2-40B4-BE49-F238E27FC236}">
                <a16:creationId xmlns:a16="http://schemas.microsoft.com/office/drawing/2014/main" id="{458AA307-E0A2-0566-6D8E-F81E5109A8F3}"/>
              </a:ext>
            </a:extLst>
          </p:cNvPr>
          <p:cNvSpPr>
            <a:spLocks noGrp="1"/>
          </p:cNvSpPr>
          <p:nvPr>
            <p:ph idx="1"/>
          </p:nvPr>
        </p:nvSpPr>
        <p:spPr>
          <a:xfrm>
            <a:off x="442452" y="2603499"/>
            <a:ext cx="11194025" cy="4121765"/>
          </a:xfrm>
        </p:spPr>
        <p:txBody>
          <a:bodyPr>
            <a:normAutofit lnSpcReduction="10000"/>
          </a:bodyPr>
          <a:lstStyle/>
          <a:p>
            <a:pPr>
              <a:lnSpc>
                <a:spcPct val="115000"/>
              </a:lnSpc>
              <a:spcAft>
                <a:spcPts val="800"/>
              </a:spcAft>
              <a:buNone/>
            </a:pPr>
            <a:r>
              <a:rPr lang="en-GB"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The Equality Act protects people who have a disability against these types of discrimination: </a:t>
            </a:r>
            <a:r>
              <a:rPr lang="en-GB" sz="28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Direct discrimination, discrimination arising from disability, indirect discrimination, harassment, victimisation, failing to comply with the duty to make reasonable adjustments</a:t>
            </a:r>
            <a:endParaRPr lang="en-GB"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It's possible that you've experienced discrimination in more than one way. If this is the case, you can claim for multiple types of discrimination in one claim.</a:t>
            </a:r>
          </a:p>
          <a:p>
            <a:endParaRPr lang="en-GB" dirty="0"/>
          </a:p>
        </p:txBody>
      </p:sp>
    </p:spTree>
    <p:extLst>
      <p:ext uri="{BB962C8B-B14F-4D97-AF65-F5344CB8AC3E}">
        <p14:creationId xmlns:p14="http://schemas.microsoft.com/office/powerpoint/2010/main" val="234077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94E17-D6A3-7273-DB27-60CD4541CE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3B4D52-302D-9794-5FD2-EDB928397900}"/>
              </a:ext>
            </a:extLst>
          </p:cNvPr>
          <p:cNvSpPr>
            <a:spLocks noGrp="1"/>
          </p:cNvSpPr>
          <p:nvPr>
            <p:ph type="title"/>
          </p:nvPr>
        </p:nvSpPr>
        <p:spPr/>
        <p:txBody>
          <a:bodyPr/>
          <a:lstStyle/>
          <a:p>
            <a:r>
              <a:rPr lang="en-GB" dirty="0"/>
              <a:t>Duty of care</a:t>
            </a:r>
          </a:p>
        </p:txBody>
      </p:sp>
      <p:sp>
        <p:nvSpPr>
          <p:cNvPr id="3" name="Content Placeholder 2">
            <a:extLst>
              <a:ext uri="{FF2B5EF4-FFF2-40B4-BE49-F238E27FC236}">
                <a16:creationId xmlns:a16="http://schemas.microsoft.com/office/drawing/2014/main" id="{60AADB34-22DF-673A-A888-96DC4AEFED27}"/>
              </a:ext>
            </a:extLst>
          </p:cNvPr>
          <p:cNvSpPr>
            <a:spLocks noGrp="1"/>
          </p:cNvSpPr>
          <p:nvPr>
            <p:ph idx="1"/>
          </p:nvPr>
        </p:nvSpPr>
        <p:spPr>
          <a:xfrm>
            <a:off x="368710" y="2359742"/>
            <a:ext cx="11488993" cy="4321277"/>
          </a:xfrm>
        </p:spPr>
        <p:txBody>
          <a:bodyPr>
            <a:normAutofit/>
          </a:bodyPr>
          <a:lstStyle/>
          <a:p>
            <a:pPr fontAlgn="base">
              <a:spcAft>
                <a:spcPts val="1875"/>
              </a:spcAft>
            </a:pPr>
            <a:r>
              <a:rPr lang="en-GB" sz="2400" b="0" i="0" dirty="0">
                <a:solidFill>
                  <a:schemeClr val="tx1"/>
                </a:solidFill>
                <a:effectLst/>
                <a:latin typeface="Arial" panose="020B0604020202020204" pitchFamily="34" charset="0"/>
                <a:cs typeface="Arial" panose="020B0604020202020204" pitchFamily="34" charset="0"/>
              </a:rPr>
              <a:t>Employers have a 'duty of care'. This means they must do all they reasonably can to support workers' health, safety and wellbeing. This includes:</a:t>
            </a:r>
          </a:p>
          <a:p>
            <a:pPr fontAlgn="base">
              <a:spcAft>
                <a:spcPts val="2250"/>
              </a:spcAft>
            </a:pPr>
            <a:r>
              <a:rPr lang="en-GB" sz="2400" b="0" i="0" dirty="0">
                <a:solidFill>
                  <a:schemeClr val="tx1"/>
                </a:solidFill>
                <a:effectLst/>
                <a:latin typeface="Arial" panose="020B0604020202020204" pitchFamily="34" charset="0"/>
                <a:cs typeface="Arial" panose="020B0604020202020204" pitchFamily="34" charset="0"/>
              </a:rPr>
              <a:t>making sure the working environment is safe</a:t>
            </a:r>
          </a:p>
          <a:p>
            <a:pPr fontAlgn="base">
              <a:spcAft>
                <a:spcPts val="2250"/>
              </a:spcAft>
            </a:pPr>
            <a:r>
              <a:rPr lang="en-GB" sz="2400" b="0" i="0" dirty="0">
                <a:solidFill>
                  <a:schemeClr val="tx1"/>
                </a:solidFill>
                <a:effectLst/>
                <a:latin typeface="Arial" panose="020B0604020202020204" pitchFamily="34" charset="0"/>
                <a:cs typeface="Arial" panose="020B0604020202020204" pitchFamily="34" charset="0"/>
              </a:rPr>
              <a:t>protecting staff from discrimination</a:t>
            </a:r>
          </a:p>
          <a:p>
            <a:pPr fontAlgn="base">
              <a:spcAft>
                <a:spcPts val="2250"/>
              </a:spcAft>
            </a:pPr>
            <a:r>
              <a:rPr lang="en-GB" sz="2400" b="0" i="0" dirty="0">
                <a:solidFill>
                  <a:schemeClr val="tx1"/>
                </a:solidFill>
                <a:effectLst/>
                <a:latin typeface="Arial" panose="020B0604020202020204" pitchFamily="34" charset="0"/>
                <a:cs typeface="Arial" panose="020B0604020202020204" pitchFamily="34" charset="0"/>
              </a:rPr>
              <a:t>carrying out risk assessments</a:t>
            </a:r>
          </a:p>
          <a:p>
            <a:pPr fontAlgn="base">
              <a:spcAft>
                <a:spcPts val="1875"/>
              </a:spcAft>
            </a:pPr>
            <a:r>
              <a:rPr lang="en-GB" sz="2400" b="0" i="0" dirty="0">
                <a:solidFill>
                  <a:schemeClr val="tx1"/>
                </a:solidFill>
                <a:effectLst/>
                <a:latin typeface="Arial" panose="020B0604020202020204" pitchFamily="34" charset="0"/>
                <a:cs typeface="Arial" panose="020B0604020202020204" pitchFamily="34" charset="0"/>
              </a:rPr>
              <a:t>Employers must treat mental and physical health as equally important.</a:t>
            </a:r>
          </a:p>
          <a:p>
            <a:endParaRPr lang="en-GB" dirty="0"/>
          </a:p>
        </p:txBody>
      </p:sp>
    </p:spTree>
    <p:extLst>
      <p:ext uri="{BB962C8B-B14F-4D97-AF65-F5344CB8AC3E}">
        <p14:creationId xmlns:p14="http://schemas.microsoft.com/office/powerpoint/2010/main" val="2900093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05B41-45F1-9C56-1DFF-D458D136001E}"/>
              </a:ext>
            </a:extLst>
          </p:cNvPr>
          <p:cNvSpPr>
            <a:spLocks noGrp="1"/>
          </p:cNvSpPr>
          <p:nvPr>
            <p:ph type="title"/>
          </p:nvPr>
        </p:nvSpPr>
        <p:spPr/>
        <p:txBody>
          <a:bodyPr/>
          <a:lstStyle/>
          <a:p>
            <a:r>
              <a:rPr lang="en-GB" dirty="0"/>
              <a:t>Resources &amp; Helpful Links</a:t>
            </a:r>
          </a:p>
        </p:txBody>
      </p:sp>
      <p:sp>
        <p:nvSpPr>
          <p:cNvPr id="3" name="Content Placeholder 2">
            <a:extLst>
              <a:ext uri="{FF2B5EF4-FFF2-40B4-BE49-F238E27FC236}">
                <a16:creationId xmlns:a16="http://schemas.microsoft.com/office/drawing/2014/main" id="{76B5C64F-10E3-500B-133C-5DEA876017CB}"/>
              </a:ext>
            </a:extLst>
          </p:cNvPr>
          <p:cNvSpPr>
            <a:spLocks noGrp="1"/>
          </p:cNvSpPr>
          <p:nvPr>
            <p:ph sz="half" idx="1"/>
          </p:nvPr>
        </p:nvSpPr>
        <p:spPr>
          <a:xfrm>
            <a:off x="471948" y="2603500"/>
            <a:ext cx="5511038" cy="4077519"/>
          </a:xfrm>
        </p:spPr>
        <p:txBody>
          <a:bodyPr>
            <a:normAutofit fontScale="92500" lnSpcReduction="10000"/>
          </a:bodyPr>
          <a:lstStyle/>
          <a:p>
            <a:pPr marL="228600" indent="221615" algn="just">
              <a:lnSpc>
                <a:spcPct val="115000"/>
              </a:lnSpc>
              <a:buNone/>
            </a:pPr>
            <a:r>
              <a:rPr lang="en-GB" sz="1800" u="sng" dirty="0">
                <a:effectLst/>
                <a:latin typeface="Arial" panose="020B0604020202020204" pitchFamily="34" charset="0"/>
                <a:ea typeface="Times New Roman" panose="02020603050405020304" pitchFamily="18" charset="0"/>
                <a:cs typeface="Arial" panose="020B0604020202020204" pitchFamily="34" charset="0"/>
              </a:rPr>
              <a:t>Disabled Solicitors Network Research/guidance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tabLst>
                <a:tab pos="457200" algn="l"/>
                <a:tab pos="685800" algn="l"/>
              </a:tabLst>
            </a:pPr>
            <a:r>
              <a:rPr lang="en-GB" sz="1800" u="sng" dirty="0">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2"/>
              </a:rPr>
              <a:t>Disability and neurodiversity in the solicitor profession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tabLst>
                <a:tab pos="457200" algn="l"/>
                <a:tab pos="685800" algn="l"/>
              </a:tabLst>
            </a:pPr>
            <a:r>
              <a:rPr lang="en-GB" sz="1800" u="sng" dirty="0">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3"/>
              </a:rPr>
              <a:t>A guide to disability terminology and language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tabLst>
                <a:tab pos="457200" algn="l"/>
                <a:tab pos="685800" algn="l"/>
              </a:tabLst>
            </a:pPr>
            <a:r>
              <a:rPr lang="en-GB" sz="1800" u="sng" dirty="0">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4"/>
              </a:rPr>
              <a:t>Beginning your organisation’s digital accessibility journey</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tabLst>
                <a:tab pos="457200" algn="l"/>
                <a:tab pos="685800" algn="l"/>
              </a:tabLst>
            </a:pPr>
            <a:r>
              <a:rPr lang="en-GB" sz="1800" u="sng" dirty="0">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5"/>
              </a:rPr>
              <a:t>Becoming a solicitor as a disabled student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tabLst>
                <a:tab pos="457200" algn="l"/>
                <a:tab pos="685800" algn="l"/>
              </a:tabLst>
            </a:pPr>
            <a:r>
              <a:rPr lang="en-GB" sz="1800" u="sng" dirty="0">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6"/>
              </a:rPr>
              <a:t>Reasonable adjustments in organisations – best practice for disability inclusion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tabLst>
                <a:tab pos="457200" algn="l"/>
                <a:tab pos="685800" algn="l"/>
              </a:tabLst>
            </a:pPr>
            <a:r>
              <a:rPr lang="en-GB" sz="1800" u="sng" dirty="0">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7"/>
              </a:rPr>
              <a:t>Easy wins and action points for disability inclusion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tabLst>
                <a:tab pos="457200" algn="l"/>
                <a:tab pos="685800" algn="l"/>
              </a:tabLst>
            </a:pPr>
            <a:r>
              <a:rPr lang="en-GB" sz="1800" u="sng" dirty="0">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8"/>
              </a:rPr>
              <a:t>Legally Disabled? research</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GB" dirty="0"/>
          </a:p>
        </p:txBody>
      </p:sp>
      <p:sp>
        <p:nvSpPr>
          <p:cNvPr id="4" name="Content Placeholder 3">
            <a:extLst>
              <a:ext uri="{FF2B5EF4-FFF2-40B4-BE49-F238E27FC236}">
                <a16:creationId xmlns:a16="http://schemas.microsoft.com/office/drawing/2014/main" id="{5F7FCB95-F4EE-8912-93BD-D2CC39B7B3BB}"/>
              </a:ext>
            </a:extLst>
          </p:cNvPr>
          <p:cNvSpPr>
            <a:spLocks noGrp="1"/>
          </p:cNvSpPr>
          <p:nvPr>
            <p:ph sz="half" idx="2"/>
          </p:nvPr>
        </p:nvSpPr>
        <p:spPr>
          <a:xfrm>
            <a:off x="6208776" y="2603499"/>
            <a:ext cx="4828032" cy="4077519"/>
          </a:xfrm>
        </p:spPr>
        <p:txBody>
          <a:bodyPr>
            <a:normAutofit fontScale="92500" lnSpcReduction="10000"/>
          </a:bodyPr>
          <a:lstStyle/>
          <a:p>
            <a:pPr algn="just">
              <a:lnSpc>
                <a:spcPct val="115000"/>
              </a:lnSpc>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 </a:t>
            </a:r>
            <a:r>
              <a:rPr lang="en-GB" sz="1800" b="1" u="sng" dirty="0">
                <a:effectLst/>
                <a:latin typeface="Arial" panose="020B0604020202020204" pitchFamily="34" charset="0"/>
                <a:ea typeface="Times New Roman" panose="02020603050405020304" pitchFamily="18" charset="0"/>
                <a:cs typeface="Arial" panose="020B0604020202020204" pitchFamily="34" charset="0"/>
              </a:rPr>
              <a:t>Other Law Society resources</a:t>
            </a: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gn="just">
              <a:lnSpc>
                <a:spcPct val="115000"/>
              </a:lnSpc>
              <a:buNone/>
            </a:pPr>
            <a:r>
              <a:rPr lang="en-GB" sz="1800" b="1" dirty="0">
                <a:effectLst/>
                <a:latin typeface="Arial" panose="020B0604020202020204" pitchFamily="34" charset="0"/>
                <a:ea typeface="Times New Roman" panose="02020603050405020304" pitchFamily="18" charset="0"/>
                <a:cs typeface="Arial" panose="020B0604020202020204" pitchFamily="34" charset="0"/>
              </a:rPr>
              <a:t> </a:t>
            </a: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tabLst>
                <a:tab pos="457200" algn="l"/>
                <a:tab pos="678815" algn="l"/>
              </a:tabLst>
            </a:pPr>
            <a:r>
              <a:rPr lang="en-GB" sz="1800" u="sng" dirty="0">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9"/>
              </a:rPr>
              <a:t>Diversity Access Scheme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tabLst>
                <a:tab pos="457200" algn="l"/>
                <a:tab pos="678815" algn="l"/>
              </a:tabLst>
            </a:pPr>
            <a:r>
              <a:rPr lang="en-GB" sz="1800" u="sng" dirty="0">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10"/>
              </a:rPr>
              <a:t>Project Rise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tabLst>
                <a:tab pos="457200" algn="l"/>
                <a:tab pos="678815" algn="l"/>
              </a:tabLst>
            </a:pPr>
            <a:r>
              <a:rPr lang="en-GB" sz="1800" u="sng" dirty="0">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11"/>
              </a:rPr>
              <a:t>D&amp;I Framework</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395742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5">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B6A6BA-5861-BA16-0417-B3C0DAE1997D}"/>
              </a:ext>
            </a:extLst>
          </p:cNvPr>
          <p:cNvSpPr>
            <a:spLocks noGrp="1"/>
          </p:cNvSpPr>
          <p:nvPr>
            <p:ph type="title"/>
          </p:nvPr>
        </p:nvSpPr>
        <p:spPr>
          <a:xfrm>
            <a:off x="3955814" y="1321660"/>
            <a:ext cx="7544524" cy="1325563"/>
          </a:xfrm>
        </p:spPr>
        <p:txBody>
          <a:bodyPr>
            <a:normAutofit/>
          </a:bodyPr>
          <a:lstStyle/>
          <a:p>
            <a:r>
              <a:rPr lang="en-GB" dirty="0">
                <a:latin typeface="Arial" panose="020B0604020202020204" pitchFamily="34" charset="0"/>
                <a:cs typeface="Arial" panose="020B0604020202020204" pitchFamily="34" charset="0"/>
              </a:rPr>
              <a:t>Leadership</a:t>
            </a:r>
          </a:p>
        </p:txBody>
      </p:sp>
      <p:sp>
        <p:nvSpPr>
          <p:cNvPr id="18" name="Freeform: Shape 17">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4807D80-DBAA-D84F-FD4C-9B301383F538}"/>
              </a:ext>
            </a:extLst>
          </p:cNvPr>
          <p:cNvSpPr>
            <a:spLocks noGrp="1"/>
          </p:cNvSpPr>
          <p:nvPr>
            <p:ph idx="1"/>
          </p:nvPr>
        </p:nvSpPr>
        <p:spPr>
          <a:xfrm>
            <a:off x="4515936" y="2674608"/>
            <a:ext cx="6395318" cy="4192520"/>
          </a:xfrm>
        </p:spPr>
        <p:txBody>
          <a:bodyPr>
            <a:normAutofit/>
          </a:bodyPr>
          <a:lstStyle/>
          <a:p>
            <a:pPr>
              <a:buFont typeface="Wingdings" panose="05000000000000000000" pitchFamily="2" charset="2"/>
              <a:buChar char="Ø"/>
            </a:pPr>
            <a:r>
              <a:rPr lang="en-US" dirty="0">
                <a:cs typeface="Arial" panose="020B0604020202020204" pitchFamily="34" charset="0"/>
              </a:rPr>
              <a:t>A key role in creating an environment of openness and safety.</a:t>
            </a:r>
          </a:p>
          <a:p>
            <a:pPr>
              <a:buFont typeface="Wingdings" panose="05000000000000000000" pitchFamily="2" charset="2"/>
              <a:buChar char="Ø"/>
            </a:pPr>
            <a:r>
              <a:rPr lang="en-US" dirty="0">
                <a:cs typeface="Arial" panose="020B0604020202020204" pitchFamily="34" charset="0"/>
              </a:rPr>
              <a:t>Championing policies and resources and ongoing education.</a:t>
            </a:r>
          </a:p>
          <a:p>
            <a:pPr>
              <a:buFont typeface="Wingdings" panose="05000000000000000000" pitchFamily="2" charset="2"/>
              <a:buChar char="Ø"/>
            </a:pPr>
            <a:r>
              <a:rPr lang="en-US" dirty="0">
                <a:cs typeface="Arial" panose="020B0604020202020204" pitchFamily="34" charset="0"/>
              </a:rPr>
              <a:t>Role modelling and </a:t>
            </a:r>
            <a:r>
              <a:rPr lang="en-US" dirty="0" err="1">
                <a:cs typeface="Arial" panose="020B0604020202020204" pitchFamily="34" charset="0"/>
              </a:rPr>
              <a:t>normalising</a:t>
            </a:r>
            <a:r>
              <a:rPr lang="en-US" dirty="0">
                <a:cs typeface="Arial" panose="020B0604020202020204" pitchFamily="34" charset="0"/>
              </a:rPr>
              <a:t> dialogue around mental health.</a:t>
            </a:r>
          </a:p>
        </p:txBody>
      </p:sp>
      <p:pic>
        <p:nvPicPr>
          <p:cNvPr id="10" name="Picture 9" descr="A logo with text and confetti">
            <a:extLst>
              <a:ext uri="{FF2B5EF4-FFF2-40B4-BE49-F238E27FC236}">
                <a16:creationId xmlns:a16="http://schemas.microsoft.com/office/drawing/2014/main" id="{5B1EF2D7-13A8-D304-8E36-E99376813A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51" y="-608549"/>
            <a:ext cx="4074014" cy="4074014"/>
          </a:xfrm>
          <a:prstGeom prst="rect">
            <a:avLst/>
          </a:prstGeom>
        </p:spPr>
      </p:pic>
      <p:pic>
        <p:nvPicPr>
          <p:cNvPr id="1026" name="Picture 2" descr="The Power of Inspirational Leadership ...">
            <a:extLst>
              <a:ext uri="{FF2B5EF4-FFF2-40B4-BE49-F238E27FC236}">
                <a16:creationId xmlns:a16="http://schemas.microsoft.com/office/drawing/2014/main" id="{3ABBB9C0-B8B5-6D8A-9F84-1331795EFF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785" y="4074014"/>
            <a:ext cx="26098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56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899A4-B1CF-7093-A448-D62F094364D3}"/>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6081D6B-8B25-076B-8102-8CC5D3AC52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5">
            <a:extLst>
              <a:ext uri="{FF2B5EF4-FFF2-40B4-BE49-F238E27FC236}">
                <a16:creationId xmlns:a16="http://schemas.microsoft.com/office/drawing/2014/main" id="{338088B6-5255-DB0D-CAE3-9074258074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DD22B0-A7ED-F6D6-C0A0-DF6F705CE95E}"/>
              </a:ext>
            </a:extLst>
          </p:cNvPr>
          <p:cNvSpPr>
            <a:spLocks noGrp="1"/>
          </p:cNvSpPr>
          <p:nvPr>
            <p:ph type="title"/>
          </p:nvPr>
        </p:nvSpPr>
        <p:spPr>
          <a:xfrm>
            <a:off x="3955815" y="1321660"/>
            <a:ext cx="5458838" cy="1325563"/>
          </a:xfrm>
        </p:spPr>
        <p:txBody>
          <a:bodyPr>
            <a:normAutofit/>
          </a:bodyPr>
          <a:lstStyle/>
          <a:p>
            <a:r>
              <a:rPr lang="en-GB" dirty="0">
                <a:latin typeface="Arial" panose="020B0604020202020204" pitchFamily="34" charset="0"/>
                <a:cs typeface="Arial" panose="020B0604020202020204" pitchFamily="34" charset="0"/>
              </a:rPr>
              <a:t>Line Managers</a:t>
            </a:r>
          </a:p>
        </p:txBody>
      </p:sp>
      <p:sp>
        <p:nvSpPr>
          <p:cNvPr id="18" name="Freeform: Shape 17">
            <a:extLst>
              <a:ext uri="{FF2B5EF4-FFF2-40B4-BE49-F238E27FC236}">
                <a16:creationId xmlns:a16="http://schemas.microsoft.com/office/drawing/2014/main" id="{6952E8FE-CC11-C94A-7F20-5CAE051A1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F634F5C-F9EF-0225-9194-37FE3595D902}"/>
              </a:ext>
            </a:extLst>
          </p:cNvPr>
          <p:cNvSpPr>
            <a:spLocks noGrp="1"/>
          </p:cNvSpPr>
          <p:nvPr>
            <p:ph idx="1"/>
          </p:nvPr>
        </p:nvSpPr>
        <p:spPr>
          <a:xfrm>
            <a:off x="4515935" y="2674608"/>
            <a:ext cx="6747011" cy="4192520"/>
          </a:xfrm>
        </p:spPr>
        <p:txBody>
          <a:bodyPr>
            <a:normAutofit/>
          </a:bodyPr>
          <a:lstStyle/>
          <a:p>
            <a:pPr>
              <a:buFont typeface="Wingdings" panose="05000000000000000000" pitchFamily="2" charset="2"/>
              <a:buChar char="Ø"/>
            </a:pPr>
            <a:r>
              <a:rPr lang="en-US" dirty="0">
                <a:cs typeface="Arial" panose="020B0604020202020204" pitchFamily="34" charset="0"/>
              </a:rPr>
              <a:t>Don’t need to be experts or counsellors.</a:t>
            </a:r>
          </a:p>
          <a:p>
            <a:pPr>
              <a:buFont typeface="Wingdings" panose="05000000000000000000" pitchFamily="2" charset="2"/>
              <a:buChar char="Ø"/>
            </a:pPr>
            <a:r>
              <a:rPr lang="en-US" dirty="0">
                <a:cs typeface="Arial" panose="020B0604020202020204" pitchFamily="34" charset="0"/>
              </a:rPr>
              <a:t>Early intervention is best.</a:t>
            </a:r>
          </a:p>
          <a:p>
            <a:pPr>
              <a:buFont typeface="Wingdings" panose="05000000000000000000" pitchFamily="2" charset="2"/>
              <a:buChar char="Ø"/>
            </a:pPr>
            <a:r>
              <a:rPr lang="en-US" dirty="0">
                <a:cs typeface="Arial" panose="020B0604020202020204" pitchFamily="34" charset="0"/>
              </a:rPr>
              <a:t>Notice and spot signs of poor mental health.</a:t>
            </a:r>
          </a:p>
          <a:p>
            <a:pPr>
              <a:buFont typeface="Wingdings" panose="05000000000000000000" pitchFamily="2" charset="2"/>
              <a:buChar char="Ø"/>
            </a:pPr>
            <a:r>
              <a:rPr lang="en-US" dirty="0">
                <a:cs typeface="Arial" panose="020B0604020202020204" pitchFamily="34" charset="0"/>
              </a:rPr>
              <a:t>Ask questions and explore how symptoms are showing up at work.</a:t>
            </a:r>
          </a:p>
          <a:p>
            <a:pPr>
              <a:buFont typeface="Wingdings" panose="05000000000000000000" pitchFamily="2" charset="2"/>
              <a:buChar char="Ø"/>
            </a:pPr>
            <a:r>
              <a:rPr lang="en-US" dirty="0">
                <a:cs typeface="Arial" panose="020B0604020202020204" pitchFamily="34" charset="0"/>
              </a:rPr>
              <a:t>Ask what can the </a:t>
            </a:r>
            <a:r>
              <a:rPr lang="en-US" dirty="0" err="1">
                <a:cs typeface="Arial" panose="020B0604020202020204" pitchFamily="34" charset="0"/>
              </a:rPr>
              <a:t>organisation</a:t>
            </a:r>
            <a:r>
              <a:rPr lang="en-US" dirty="0">
                <a:cs typeface="Arial" panose="020B0604020202020204" pitchFamily="34" charset="0"/>
              </a:rPr>
              <a:t> do to help.</a:t>
            </a:r>
          </a:p>
        </p:txBody>
      </p:sp>
      <p:pic>
        <p:nvPicPr>
          <p:cNvPr id="10" name="Picture 9" descr="A logo with text and confetti">
            <a:extLst>
              <a:ext uri="{FF2B5EF4-FFF2-40B4-BE49-F238E27FC236}">
                <a16:creationId xmlns:a16="http://schemas.microsoft.com/office/drawing/2014/main" id="{DB78062A-6C68-DD60-8127-895CCC1BE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51" y="-608549"/>
            <a:ext cx="4074014" cy="4074014"/>
          </a:xfrm>
          <a:prstGeom prst="rect">
            <a:avLst/>
          </a:prstGeom>
        </p:spPr>
      </p:pic>
      <p:pic>
        <p:nvPicPr>
          <p:cNvPr id="2050" name="Picture 2" descr="Coaching Approach as a Line Manager ...">
            <a:extLst>
              <a:ext uri="{FF2B5EF4-FFF2-40B4-BE49-F238E27FC236}">
                <a16:creationId xmlns:a16="http://schemas.microsoft.com/office/drawing/2014/main" id="{205F8C06-2474-5A2C-37FD-F0DD1281A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106" y="4074014"/>
            <a:ext cx="239077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909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7FA65-EC50-43E1-78A1-231870D6F7EF}"/>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F6F3F0A-FAC3-1416-9135-051A3C2DE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5">
            <a:extLst>
              <a:ext uri="{FF2B5EF4-FFF2-40B4-BE49-F238E27FC236}">
                <a16:creationId xmlns:a16="http://schemas.microsoft.com/office/drawing/2014/main" id="{F53C31B3-1F67-9D3E-8517-3E869A59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124FA6-8D8B-3649-106D-00D806D6A77A}"/>
              </a:ext>
            </a:extLst>
          </p:cNvPr>
          <p:cNvSpPr>
            <a:spLocks noGrp="1"/>
          </p:cNvSpPr>
          <p:nvPr>
            <p:ph type="title"/>
          </p:nvPr>
        </p:nvSpPr>
        <p:spPr>
          <a:xfrm>
            <a:off x="3955815" y="1321660"/>
            <a:ext cx="5458838" cy="1325563"/>
          </a:xfrm>
        </p:spPr>
        <p:txBody>
          <a:bodyPr>
            <a:normAutofit/>
          </a:bodyPr>
          <a:lstStyle/>
          <a:p>
            <a:r>
              <a:rPr lang="en-GB" dirty="0">
                <a:latin typeface="Arial" panose="020B0604020202020204" pitchFamily="34" charset="0"/>
                <a:cs typeface="Arial" panose="020B0604020202020204" pitchFamily="34" charset="0"/>
              </a:rPr>
              <a:t>Adjustments</a:t>
            </a:r>
          </a:p>
        </p:txBody>
      </p:sp>
      <p:sp>
        <p:nvSpPr>
          <p:cNvPr id="18" name="Freeform: Shape 17">
            <a:extLst>
              <a:ext uri="{FF2B5EF4-FFF2-40B4-BE49-F238E27FC236}">
                <a16:creationId xmlns:a16="http://schemas.microsoft.com/office/drawing/2014/main" id="{10285A33-5CD7-E75A-C024-E51A37B35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79DA783-2728-21BA-E183-9014218A8C8D}"/>
              </a:ext>
            </a:extLst>
          </p:cNvPr>
          <p:cNvSpPr>
            <a:spLocks noGrp="1"/>
          </p:cNvSpPr>
          <p:nvPr>
            <p:ph idx="1"/>
          </p:nvPr>
        </p:nvSpPr>
        <p:spPr>
          <a:xfrm>
            <a:off x="4515935" y="2674608"/>
            <a:ext cx="6659087" cy="4192520"/>
          </a:xfrm>
        </p:spPr>
        <p:txBody>
          <a:bodyPr>
            <a:normAutofit/>
          </a:bodyPr>
          <a:lstStyle/>
          <a:p>
            <a:pPr>
              <a:buFont typeface="Wingdings" panose="05000000000000000000" pitchFamily="2" charset="2"/>
              <a:buChar char="Ø"/>
            </a:pPr>
            <a:r>
              <a:rPr lang="en-US" dirty="0">
                <a:cs typeface="Arial" panose="020B0604020202020204" pitchFamily="34" charset="0"/>
              </a:rPr>
              <a:t>Putting things in place to support people to be at their best at work.</a:t>
            </a:r>
          </a:p>
          <a:p>
            <a:pPr>
              <a:buFont typeface="Wingdings" panose="05000000000000000000" pitchFamily="2" charset="2"/>
              <a:buChar char="Ø"/>
            </a:pPr>
            <a:r>
              <a:rPr lang="en-US" dirty="0">
                <a:cs typeface="Arial" panose="020B0604020202020204" pitchFamily="34" charset="0"/>
              </a:rPr>
              <a:t>Adjustments are small changes so someone can work well and remain well.</a:t>
            </a:r>
          </a:p>
          <a:p>
            <a:pPr>
              <a:buFont typeface="Wingdings" panose="05000000000000000000" pitchFamily="2" charset="2"/>
              <a:buChar char="Ø"/>
            </a:pPr>
            <a:r>
              <a:rPr lang="en-US" dirty="0">
                <a:cs typeface="Arial" panose="020B0604020202020204" pitchFamily="34" charset="0"/>
              </a:rPr>
              <a:t>Vary according to the person and may be needed for few days, weeks, months.. </a:t>
            </a:r>
          </a:p>
        </p:txBody>
      </p:sp>
      <p:pic>
        <p:nvPicPr>
          <p:cNvPr id="10" name="Picture 9" descr="A logo with text and confetti">
            <a:extLst>
              <a:ext uri="{FF2B5EF4-FFF2-40B4-BE49-F238E27FC236}">
                <a16:creationId xmlns:a16="http://schemas.microsoft.com/office/drawing/2014/main" id="{02E6F341-7CD5-EBBF-1C5F-3D5FEBD6E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51" y="-608549"/>
            <a:ext cx="4074014" cy="4074014"/>
          </a:xfrm>
          <a:prstGeom prst="rect">
            <a:avLst/>
          </a:prstGeom>
        </p:spPr>
      </p:pic>
      <p:pic>
        <p:nvPicPr>
          <p:cNvPr id="3078" name="Picture 6" descr="Adjustments &amp; Reclasses in Accounting ...">
            <a:extLst>
              <a:ext uri="{FF2B5EF4-FFF2-40B4-BE49-F238E27FC236}">
                <a16:creationId xmlns:a16="http://schemas.microsoft.com/office/drawing/2014/main" id="{F97B9275-ED26-D550-7C02-44029722A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905" y="4273062"/>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9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98E0B-F867-05A7-5D91-02308F130944}"/>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1F9B917-D721-D881-CF71-C0489FF63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5">
            <a:extLst>
              <a:ext uri="{FF2B5EF4-FFF2-40B4-BE49-F238E27FC236}">
                <a16:creationId xmlns:a16="http://schemas.microsoft.com/office/drawing/2014/main" id="{3981137A-DE4A-2409-59B0-6313A3F70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8AA5F6-ED4A-93F7-7612-B896CACBCC96}"/>
              </a:ext>
            </a:extLst>
          </p:cNvPr>
          <p:cNvSpPr>
            <a:spLocks noGrp="1"/>
          </p:cNvSpPr>
          <p:nvPr>
            <p:ph type="title"/>
          </p:nvPr>
        </p:nvSpPr>
        <p:spPr>
          <a:xfrm>
            <a:off x="3955814" y="1321660"/>
            <a:ext cx="6260847" cy="1325563"/>
          </a:xfrm>
        </p:spPr>
        <p:txBody>
          <a:bodyPr>
            <a:normAutofit/>
          </a:bodyPr>
          <a:lstStyle/>
          <a:p>
            <a:r>
              <a:rPr lang="en-GB" dirty="0">
                <a:latin typeface="Arial" panose="020B0604020202020204" pitchFamily="34" charset="0"/>
                <a:cs typeface="Arial" panose="020B0604020202020204" pitchFamily="34" charset="0"/>
              </a:rPr>
              <a:t>Example Adjustments</a:t>
            </a:r>
          </a:p>
        </p:txBody>
      </p:sp>
      <p:sp>
        <p:nvSpPr>
          <p:cNvPr id="18" name="Freeform: Shape 17">
            <a:extLst>
              <a:ext uri="{FF2B5EF4-FFF2-40B4-BE49-F238E27FC236}">
                <a16:creationId xmlns:a16="http://schemas.microsoft.com/office/drawing/2014/main" id="{FEB85772-5328-BEBF-CB99-D655FDDD9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B521D56-EB1F-981B-366D-418B48E03F55}"/>
              </a:ext>
            </a:extLst>
          </p:cNvPr>
          <p:cNvSpPr>
            <a:spLocks noGrp="1"/>
          </p:cNvSpPr>
          <p:nvPr>
            <p:ph idx="1"/>
          </p:nvPr>
        </p:nvSpPr>
        <p:spPr>
          <a:xfrm>
            <a:off x="4515936" y="2674608"/>
            <a:ext cx="6518410" cy="4192520"/>
          </a:xfrm>
        </p:spPr>
        <p:txBody>
          <a:bodyPr>
            <a:normAutofit fontScale="85000" lnSpcReduction="10000"/>
          </a:bodyPr>
          <a:lstStyle/>
          <a:p>
            <a:pPr>
              <a:buFont typeface="Wingdings" panose="05000000000000000000" pitchFamily="2" charset="2"/>
              <a:buChar char="Ø"/>
            </a:pPr>
            <a:r>
              <a:rPr lang="en-US" dirty="0">
                <a:cs typeface="Arial" panose="020B0604020202020204" pitchFamily="34" charset="0"/>
              </a:rPr>
              <a:t>Changes to start and finish times.</a:t>
            </a:r>
          </a:p>
          <a:p>
            <a:pPr>
              <a:buFont typeface="Wingdings" panose="05000000000000000000" pitchFamily="2" charset="2"/>
              <a:buChar char="Ø"/>
            </a:pPr>
            <a:r>
              <a:rPr lang="en-US" dirty="0">
                <a:cs typeface="Arial" panose="020B0604020202020204" pitchFamily="34" charset="0"/>
              </a:rPr>
              <a:t>A temporary change to working arrangements.</a:t>
            </a:r>
          </a:p>
          <a:p>
            <a:pPr>
              <a:buFont typeface="Wingdings" panose="05000000000000000000" pitchFamily="2" charset="2"/>
              <a:buChar char="Ø"/>
            </a:pPr>
            <a:r>
              <a:rPr lang="en-US" dirty="0">
                <a:cs typeface="Arial" panose="020B0604020202020204" pitchFamily="34" charset="0"/>
              </a:rPr>
              <a:t>Extension to deadlines.</a:t>
            </a:r>
          </a:p>
          <a:p>
            <a:pPr>
              <a:buFont typeface="Wingdings" panose="05000000000000000000" pitchFamily="2" charset="2"/>
              <a:buChar char="Ø"/>
            </a:pPr>
            <a:r>
              <a:rPr lang="en-US" dirty="0">
                <a:cs typeface="Arial" panose="020B0604020202020204" pitchFamily="34" charset="0"/>
              </a:rPr>
              <a:t>Temporary reallocation of work.</a:t>
            </a:r>
          </a:p>
          <a:p>
            <a:pPr>
              <a:buFont typeface="Wingdings" panose="05000000000000000000" pitchFamily="2" charset="2"/>
              <a:buChar char="Ø"/>
            </a:pPr>
            <a:r>
              <a:rPr lang="en-US" dirty="0">
                <a:cs typeface="Arial" panose="020B0604020202020204" pitchFamily="34" charset="0"/>
              </a:rPr>
              <a:t>Postponing participation or attendance on specific meetings / events.</a:t>
            </a:r>
          </a:p>
          <a:p>
            <a:pPr>
              <a:buFont typeface="Wingdings" panose="05000000000000000000" pitchFamily="2" charset="2"/>
              <a:buChar char="Ø"/>
            </a:pPr>
            <a:r>
              <a:rPr lang="en-US" dirty="0">
                <a:cs typeface="Arial" panose="020B0604020202020204" pitchFamily="34" charset="0"/>
              </a:rPr>
              <a:t>More frequent check-ins with line manager.</a:t>
            </a:r>
          </a:p>
          <a:p>
            <a:pPr>
              <a:buFont typeface="Wingdings" panose="05000000000000000000" pitchFamily="2" charset="2"/>
              <a:buChar char="Ø"/>
            </a:pPr>
            <a:r>
              <a:rPr lang="en-US" dirty="0">
                <a:cs typeface="Arial" panose="020B0604020202020204" pitchFamily="34" charset="0"/>
              </a:rPr>
              <a:t>Use of quiet space in the office.</a:t>
            </a:r>
          </a:p>
          <a:p>
            <a:pPr>
              <a:buFont typeface="Wingdings" panose="05000000000000000000" pitchFamily="2" charset="2"/>
              <a:buChar char="Ø"/>
            </a:pPr>
            <a:r>
              <a:rPr lang="en-US" dirty="0">
                <a:cs typeface="Arial" panose="020B0604020202020204" pitchFamily="34" charset="0"/>
              </a:rPr>
              <a:t>Assignment of a buddy for certain activities.</a:t>
            </a:r>
          </a:p>
        </p:txBody>
      </p:sp>
      <p:pic>
        <p:nvPicPr>
          <p:cNvPr id="10" name="Picture 9" descr="A logo with text and confetti">
            <a:extLst>
              <a:ext uri="{FF2B5EF4-FFF2-40B4-BE49-F238E27FC236}">
                <a16:creationId xmlns:a16="http://schemas.microsoft.com/office/drawing/2014/main" id="{30279B9D-37A4-E986-B77D-F74FCF96B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51" y="-608549"/>
            <a:ext cx="4074014" cy="4074014"/>
          </a:xfrm>
          <a:prstGeom prst="rect">
            <a:avLst/>
          </a:prstGeom>
        </p:spPr>
      </p:pic>
    </p:spTree>
    <p:extLst>
      <p:ext uri="{BB962C8B-B14F-4D97-AF65-F5344CB8AC3E}">
        <p14:creationId xmlns:p14="http://schemas.microsoft.com/office/powerpoint/2010/main" val="1652034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0141D-C1DE-86BB-A61C-09DC4E0E0EE1}"/>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00EA459-5107-6DC3-E896-F6D624AA8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5">
            <a:extLst>
              <a:ext uri="{FF2B5EF4-FFF2-40B4-BE49-F238E27FC236}">
                <a16:creationId xmlns:a16="http://schemas.microsoft.com/office/drawing/2014/main" id="{D8967B73-F237-66F4-6CE3-CADCB11A7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BE97B7-3C00-E918-E727-7986D2F9EDF3}"/>
              </a:ext>
            </a:extLst>
          </p:cNvPr>
          <p:cNvSpPr>
            <a:spLocks noGrp="1"/>
          </p:cNvSpPr>
          <p:nvPr>
            <p:ph type="title"/>
          </p:nvPr>
        </p:nvSpPr>
        <p:spPr>
          <a:xfrm>
            <a:off x="3955815" y="1321660"/>
            <a:ext cx="5458838" cy="1325563"/>
          </a:xfrm>
        </p:spPr>
        <p:txBody>
          <a:bodyPr>
            <a:normAutofit/>
          </a:bodyPr>
          <a:lstStyle/>
          <a:p>
            <a:r>
              <a:rPr lang="en-GB" dirty="0">
                <a:latin typeface="Arial" panose="020B0604020202020204" pitchFamily="34" charset="0"/>
                <a:cs typeface="Arial" panose="020B0604020202020204" pitchFamily="34" charset="0"/>
              </a:rPr>
              <a:t>Policies / Resources</a:t>
            </a:r>
          </a:p>
        </p:txBody>
      </p:sp>
      <p:sp>
        <p:nvSpPr>
          <p:cNvPr id="18" name="Freeform: Shape 17">
            <a:extLst>
              <a:ext uri="{FF2B5EF4-FFF2-40B4-BE49-F238E27FC236}">
                <a16:creationId xmlns:a16="http://schemas.microsoft.com/office/drawing/2014/main" id="{92C75F7F-2800-6AAD-2427-43D8375DD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847F8AD-A8CA-2A0E-3245-503438F98E6A}"/>
              </a:ext>
            </a:extLst>
          </p:cNvPr>
          <p:cNvSpPr>
            <a:spLocks noGrp="1"/>
          </p:cNvSpPr>
          <p:nvPr>
            <p:ph idx="1"/>
          </p:nvPr>
        </p:nvSpPr>
        <p:spPr>
          <a:xfrm>
            <a:off x="4515935" y="2674608"/>
            <a:ext cx="7459188" cy="2588743"/>
          </a:xfrm>
        </p:spPr>
        <p:txBody>
          <a:bodyPr>
            <a:normAutofit/>
          </a:bodyPr>
          <a:lstStyle/>
          <a:p>
            <a:pPr>
              <a:buFont typeface="Wingdings" panose="05000000000000000000" pitchFamily="2" charset="2"/>
              <a:buChar char="Ø"/>
            </a:pPr>
            <a:r>
              <a:rPr lang="en-US" dirty="0">
                <a:cs typeface="Arial" panose="020B0604020202020204" pitchFamily="34" charset="0"/>
              </a:rPr>
              <a:t>A person </a:t>
            </a:r>
            <a:r>
              <a:rPr lang="en-US" dirty="0" err="1">
                <a:cs typeface="Arial" panose="020B0604020202020204" pitchFamily="34" charset="0"/>
              </a:rPr>
              <a:t>centred</a:t>
            </a:r>
            <a:r>
              <a:rPr lang="en-US" dirty="0">
                <a:cs typeface="Arial" panose="020B0604020202020204" pitchFamily="34" charset="0"/>
              </a:rPr>
              <a:t> approach = best solutions.</a:t>
            </a:r>
          </a:p>
          <a:p>
            <a:pPr>
              <a:buFont typeface="Wingdings" panose="05000000000000000000" pitchFamily="2" charset="2"/>
              <a:buChar char="Ø"/>
            </a:pPr>
            <a:r>
              <a:rPr lang="en-US" dirty="0">
                <a:cs typeface="Arial" panose="020B0604020202020204" pitchFamily="34" charset="0"/>
              </a:rPr>
              <a:t>Policy and internal “roadmap”.</a:t>
            </a:r>
          </a:p>
          <a:p>
            <a:pPr>
              <a:buFont typeface="Wingdings" panose="05000000000000000000" pitchFamily="2" charset="2"/>
              <a:buChar char="Ø"/>
            </a:pPr>
            <a:r>
              <a:rPr lang="en-US" dirty="0">
                <a:cs typeface="Arial" panose="020B0604020202020204" pitchFamily="34" charset="0"/>
              </a:rPr>
              <a:t>Mental Health First Aiders.</a:t>
            </a:r>
          </a:p>
          <a:p>
            <a:pPr>
              <a:buFont typeface="Wingdings" panose="05000000000000000000" pitchFamily="2" charset="2"/>
              <a:buChar char="Ø"/>
            </a:pPr>
            <a:r>
              <a:rPr lang="en-US" dirty="0">
                <a:cs typeface="Arial" panose="020B0604020202020204" pitchFamily="34" charset="0"/>
              </a:rPr>
              <a:t>Wellness action plans.</a:t>
            </a:r>
          </a:p>
        </p:txBody>
      </p:sp>
      <p:pic>
        <p:nvPicPr>
          <p:cNvPr id="10" name="Picture 9" descr="A logo with text and confetti">
            <a:extLst>
              <a:ext uri="{FF2B5EF4-FFF2-40B4-BE49-F238E27FC236}">
                <a16:creationId xmlns:a16="http://schemas.microsoft.com/office/drawing/2014/main" id="{7A2114F4-6E58-4C57-DB90-3125412CF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51" y="-608549"/>
            <a:ext cx="4074014" cy="4074014"/>
          </a:xfrm>
          <a:prstGeom prst="rect">
            <a:avLst/>
          </a:prstGeom>
        </p:spPr>
      </p:pic>
      <p:sp>
        <p:nvSpPr>
          <p:cNvPr id="5" name="TextBox 4">
            <a:extLst>
              <a:ext uri="{FF2B5EF4-FFF2-40B4-BE49-F238E27FC236}">
                <a16:creationId xmlns:a16="http://schemas.microsoft.com/office/drawing/2014/main" id="{7B009513-9164-1D84-A894-6DEE82D06645}"/>
              </a:ext>
            </a:extLst>
          </p:cNvPr>
          <p:cNvSpPr txBox="1"/>
          <p:nvPr/>
        </p:nvSpPr>
        <p:spPr>
          <a:xfrm>
            <a:off x="4515935" y="5768288"/>
            <a:ext cx="7662496" cy="584775"/>
          </a:xfrm>
          <a:prstGeom prst="rect">
            <a:avLst/>
          </a:prstGeom>
          <a:noFill/>
        </p:spPr>
        <p:txBody>
          <a:bodyPr wrap="square">
            <a:spAutoFit/>
          </a:bodyPr>
          <a:lstStyle/>
          <a:p>
            <a:pPr marL="0" indent="0">
              <a:buNone/>
            </a:pPr>
            <a:r>
              <a:rPr lang="en-GB" sz="3200" dirty="0">
                <a:cs typeface="Arial" panose="020B0604020202020204" pitchFamily="34" charset="0"/>
                <a:hlinkClick r:id="rId3"/>
              </a:rPr>
              <a:t>Mind Wellness Action Plan Template</a:t>
            </a:r>
            <a:endParaRPr lang="en-US" sz="3200" dirty="0">
              <a:cs typeface="Arial" panose="020B0604020202020204" pitchFamily="34" charset="0"/>
            </a:endParaRPr>
          </a:p>
        </p:txBody>
      </p:sp>
      <p:pic>
        <p:nvPicPr>
          <p:cNvPr id="6" name="Picture 5">
            <a:extLst>
              <a:ext uri="{FF2B5EF4-FFF2-40B4-BE49-F238E27FC236}">
                <a16:creationId xmlns:a16="http://schemas.microsoft.com/office/drawing/2014/main" id="{1C17430D-F9DC-7A6D-EA87-9642D8764576}"/>
              </a:ext>
            </a:extLst>
          </p:cNvPr>
          <p:cNvPicPr>
            <a:picLocks noChangeAspect="1"/>
          </p:cNvPicPr>
          <p:nvPr/>
        </p:nvPicPr>
        <p:blipFill>
          <a:blip r:embed="rId4"/>
          <a:stretch>
            <a:fillRect/>
          </a:stretch>
        </p:blipFill>
        <p:spPr>
          <a:xfrm>
            <a:off x="1150508" y="4322309"/>
            <a:ext cx="2575783" cy="1516511"/>
          </a:xfrm>
          <a:prstGeom prst="rect">
            <a:avLst/>
          </a:prstGeom>
        </p:spPr>
      </p:pic>
    </p:spTree>
    <p:extLst>
      <p:ext uri="{BB962C8B-B14F-4D97-AF65-F5344CB8AC3E}">
        <p14:creationId xmlns:p14="http://schemas.microsoft.com/office/powerpoint/2010/main" val="3753510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E127D-3732-907B-359D-76F1D1C245EC}"/>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1C45EF5-6211-8009-CE5E-CB7AF5DE7D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5">
            <a:extLst>
              <a:ext uri="{FF2B5EF4-FFF2-40B4-BE49-F238E27FC236}">
                <a16:creationId xmlns:a16="http://schemas.microsoft.com/office/drawing/2014/main" id="{0E753361-CDF6-E773-688C-894F50642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C4E2D1-DA4C-9E31-19E0-A67A56F5B0B0}"/>
              </a:ext>
            </a:extLst>
          </p:cNvPr>
          <p:cNvSpPr>
            <a:spLocks noGrp="1"/>
          </p:cNvSpPr>
          <p:nvPr>
            <p:ph type="title"/>
          </p:nvPr>
        </p:nvSpPr>
        <p:spPr>
          <a:xfrm>
            <a:off x="3955815" y="1321660"/>
            <a:ext cx="5458838" cy="1325563"/>
          </a:xfrm>
        </p:spPr>
        <p:txBody>
          <a:bodyPr>
            <a:normAutofit/>
          </a:bodyPr>
          <a:lstStyle/>
          <a:p>
            <a:r>
              <a:rPr lang="en-GB" dirty="0">
                <a:latin typeface="Arial" panose="020B0604020202020204" pitchFamily="34" charset="0"/>
                <a:cs typeface="Arial" panose="020B0604020202020204" pitchFamily="34" charset="0"/>
              </a:rPr>
              <a:t>Wellness Action Plan </a:t>
            </a:r>
          </a:p>
        </p:txBody>
      </p:sp>
      <p:sp>
        <p:nvSpPr>
          <p:cNvPr id="18" name="Freeform: Shape 17">
            <a:extLst>
              <a:ext uri="{FF2B5EF4-FFF2-40B4-BE49-F238E27FC236}">
                <a16:creationId xmlns:a16="http://schemas.microsoft.com/office/drawing/2014/main" id="{5E65CFFB-5A82-1BC6-FF40-34EA7AD4C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6ABFB4A-7416-146A-1AAD-3622ECE4A669}"/>
              </a:ext>
            </a:extLst>
          </p:cNvPr>
          <p:cNvSpPr>
            <a:spLocks noGrp="1"/>
          </p:cNvSpPr>
          <p:nvPr>
            <p:ph idx="1"/>
          </p:nvPr>
        </p:nvSpPr>
        <p:spPr>
          <a:xfrm>
            <a:off x="4515936" y="2674608"/>
            <a:ext cx="6623918" cy="2588743"/>
          </a:xfrm>
        </p:spPr>
        <p:txBody>
          <a:bodyPr>
            <a:normAutofit fontScale="77500" lnSpcReduction="20000"/>
          </a:bodyPr>
          <a:lstStyle/>
          <a:p>
            <a:pPr>
              <a:buFont typeface="Wingdings" panose="05000000000000000000" pitchFamily="2" charset="2"/>
              <a:buChar char="Ø"/>
            </a:pPr>
            <a:r>
              <a:rPr lang="en-US" dirty="0">
                <a:cs typeface="Arial" panose="020B0604020202020204" pitchFamily="34" charset="0"/>
              </a:rPr>
              <a:t>What helps you stay mentally healthy at work?</a:t>
            </a:r>
          </a:p>
          <a:p>
            <a:pPr>
              <a:buFont typeface="Wingdings" panose="05000000000000000000" pitchFamily="2" charset="2"/>
              <a:buChar char="Ø"/>
            </a:pPr>
            <a:r>
              <a:rPr lang="en-US" dirty="0">
                <a:cs typeface="Arial" panose="020B0604020202020204" pitchFamily="34" charset="0"/>
              </a:rPr>
              <a:t>Are there any situations or </a:t>
            </a:r>
            <a:r>
              <a:rPr lang="en-US" dirty="0" err="1">
                <a:cs typeface="Arial" panose="020B0604020202020204" pitchFamily="34" charset="0"/>
              </a:rPr>
              <a:t>behaviours</a:t>
            </a:r>
            <a:r>
              <a:rPr lang="en-US" dirty="0">
                <a:cs typeface="Arial" panose="020B0604020202020204" pitchFamily="34" charset="0"/>
              </a:rPr>
              <a:t> that can trigger poor mental health for you whilst working?</a:t>
            </a:r>
          </a:p>
          <a:p>
            <a:pPr>
              <a:buFont typeface="Wingdings" panose="05000000000000000000" pitchFamily="2" charset="2"/>
              <a:buChar char="Ø"/>
            </a:pPr>
            <a:r>
              <a:rPr lang="en-US" dirty="0">
                <a:cs typeface="Arial" panose="020B0604020202020204" pitchFamily="34" charset="0"/>
              </a:rPr>
              <a:t>How might experiencing poor mental health impact on your work?</a:t>
            </a:r>
          </a:p>
          <a:p>
            <a:pPr>
              <a:buFont typeface="Wingdings" panose="05000000000000000000" pitchFamily="2" charset="2"/>
              <a:buChar char="Ø"/>
            </a:pPr>
            <a:r>
              <a:rPr lang="en-US" dirty="0">
                <a:cs typeface="Arial" panose="020B0604020202020204" pitchFamily="34" charset="0"/>
              </a:rPr>
              <a:t>What actions would you like to be taken if these early warning signs of poor mental health are noticed by your manager or colleagues?</a:t>
            </a:r>
          </a:p>
          <a:p>
            <a:pPr marL="0" indent="0">
              <a:buNone/>
            </a:pPr>
            <a:endParaRPr lang="en-US" dirty="0">
              <a:cs typeface="Arial" panose="020B0604020202020204" pitchFamily="34" charset="0"/>
            </a:endParaRPr>
          </a:p>
        </p:txBody>
      </p:sp>
      <p:pic>
        <p:nvPicPr>
          <p:cNvPr id="10" name="Picture 9" descr="A logo with text and confetti">
            <a:extLst>
              <a:ext uri="{FF2B5EF4-FFF2-40B4-BE49-F238E27FC236}">
                <a16:creationId xmlns:a16="http://schemas.microsoft.com/office/drawing/2014/main" id="{AA30FB62-A3A4-D231-E493-C1870A475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51" y="-608549"/>
            <a:ext cx="4074014" cy="4074014"/>
          </a:xfrm>
          <a:prstGeom prst="rect">
            <a:avLst/>
          </a:prstGeom>
        </p:spPr>
      </p:pic>
      <p:sp>
        <p:nvSpPr>
          <p:cNvPr id="5" name="TextBox 4">
            <a:extLst>
              <a:ext uri="{FF2B5EF4-FFF2-40B4-BE49-F238E27FC236}">
                <a16:creationId xmlns:a16="http://schemas.microsoft.com/office/drawing/2014/main" id="{F8AC704E-770C-A899-2F54-9EFB4C8DA208}"/>
              </a:ext>
            </a:extLst>
          </p:cNvPr>
          <p:cNvSpPr txBox="1"/>
          <p:nvPr/>
        </p:nvSpPr>
        <p:spPr>
          <a:xfrm>
            <a:off x="4637941" y="5687234"/>
            <a:ext cx="6923943" cy="584775"/>
          </a:xfrm>
          <a:prstGeom prst="rect">
            <a:avLst/>
          </a:prstGeom>
          <a:noFill/>
        </p:spPr>
        <p:txBody>
          <a:bodyPr wrap="square">
            <a:spAutoFit/>
          </a:bodyPr>
          <a:lstStyle/>
          <a:p>
            <a:pPr marL="0" indent="0">
              <a:buNone/>
            </a:pPr>
            <a:r>
              <a:rPr lang="en-GB" sz="3200" dirty="0">
                <a:cs typeface="Arial" panose="020B0604020202020204" pitchFamily="34" charset="0"/>
                <a:hlinkClick r:id="rId3"/>
              </a:rPr>
              <a:t>Mind Wellness Action Plan Template</a:t>
            </a:r>
            <a:endParaRPr lang="en-US" sz="3200" dirty="0">
              <a:cs typeface="Arial" panose="020B0604020202020204" pitchFamily="34" charset="0"/>
            </a:endParaRPr>
          </a:p>
        </p:txBody>
      </p:sp>
      <p:pic>
        <p:nvPicPr>
          <p:cNvPr id="6" name="Picture 5">
            <a:extLst>
              <a:ext uri="{FF2B5EF4-FFF2-40B4-BE49-F238E27FC236}">
                <a16:creationId xmlns:a16="http://schemas.microsoft.com/office/drawing/2014/main" id="{28828DE3-8D6D-031B-1A67-5E93952F63F6}"/>
              </a:ext>
            </a:extLst>
          </p:cNvPr>
          <p:cNvPicPr>
            <a:picLocks noChangeAspect="1"/>
          </p:cNvPicPr>
          <p:nvPr/>
        </p:nvPicPr>
        <p:blipFill>
          <a:blip r:embed="rId4"/>
          <a:stretch>
            <a:fillRect/>
          </a:stretch>
        </p:blipFill>
        <p:spPr>
          <a:xfrm>
            <a:off x="1211504" y="4329039"/>
            <a:ext cx="2575783" cy="1516511"/>
          </a:xfrm>
          <a:prstGeom prst="rect">
            <a:avLst/>
          </a:prstGeom>
        </p:spPr>
      </p:pic>
    </p:spTree>
    <p:extLst>
      <p:ext uri="{BB962C8B-B14F-4D97-AF65-F5344CB8AC3E}">
        <p14:creationId xmlns:p14="http://schemas.microsoft.com/office/powerpoint/2010/main" val="2541298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51463-6C91-6ECB-59A4-503903EAB004}"/>
              </a:ext>
            </a:extLst>
          </p:cNvPr>
          <p:cNvSpPr>
            <a:spLocks noGrp="1"/>
          </p:cNvSpPr>
          <p:nvPr>
            <p:ph type="ctrTitle"/>
          </p:nvPr>
        </p:nvSpPr>
        <p:spPr/>
        <p:txBody>
          <a:bodyPr/>
          <a:lstStyle/>
          <a:p>
            <a:r>
              <a:rPr lang="en-GB" sz="3200" b="1" i="0" cap="all" dirty="0">
                <a:effectLst/>
                <a:latin typeface="knockout"/>
              </a:rPr>
              <a:t>Mental Health and the Equality Act</a:t>
            </a:r>
            <a:br>
              <a:rPr lang="en-GB" sz="3200" b="1" i="0" cap="all" dirty="0">
                <a:effectLst/>
                <a:latin typeface="knockout"/>
              </a:rPr>
            </a:br>
            <a:br>
              <a:rPr lang="en-GB" b="1" i="0" cap="all" dirty="0">
                <a:solidFill>
                  <a:srgbClr val="000000"/>
                </a:solidFill>
                <a:effectLst/>
                <a:latin typeface="knockout"/>
              </a:rPr>
            </a:br>
            <a:endParaRPr lang="en-GB" dirty="0"/>
          </a:p>
        </p:txBody>
      </p:sp>
      <p:sp>
        <p:nvSpPr>
          <p:cNvPr id="3" name="Subtitle 2">
            <a:extLst>
              <a:ext uri="{FF2B5EF4-FFF2-40B4-BE49-F238E27FC236}">
                <a16:creationId xmlns:a16="http://schemas.microsoft.com/office/drawing/2014/main" id="{9B32DF5E-F113-2127-B604-8554DCC05C66}"/>
              </a:ext>
            </a:extLst>
          </p:cNvPr>
          <p:cNvSpPr>
            <a:spLocks noGrp="1"/>
          </p:cNvSpPr>
          <p:nvPr>
            <p:ph type="subTitle" idx="1"/>
          </p:nvPr>
        </p:nvSpPr>
        <p:spPr>
          <a:xfrm>
            <a:off x="1154955" y="4777380"/>
            <a:ext cx="9882090" cy="861420"/>
          </a:xfrm>
        </p:spPr>
        <p:txBody>
          <a:bodyPr>
            <a:normAutofit lnSpcReduction="10000"/>
          </a:bodyPr>
          <a:lstStyle/>
          <a:p>
            <a:r>
              <a:rPr lang="en-GB" dirty="0"/>
              <a:t>Placida Ojinnaka, Black Solicitors Network Director &amp; Member of the Law Society’s Disabled Solicitors Network (DSN &amp; Equality, Diversity &amp; Inclusion committee (EDIC), Non-practicing Solicitor</a:t>
            </a:r>
          </a:p>
        </p:txBody>
      </p:sp>
    </p:spTree>
    <p:extLst>
      <p:ext uri="{BB962C8B-B14F-4D97-AF65-F5344CB8AC3E}">
        <p14:creationId xmlns:p14="http://schemas.microsoft.com/office/powerpoint/2010/main" val="2087035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BFDF7-5B3F-C24E-831A-729AA84373AB}"/>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2A20FE6-63EE-DA92-F9A6-E963B4A723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5">
            <a:extLst>
              <a:ext uri="{FF2B5EF4-FFF2-40B4-BE49-F238E27FC236}">
                <a16:creationId xmlns:a16="http://schemas.microsoft.com/office/drawing/2014/main" id="{C1296D16-9CF2-CE7C-6297-95E4DC5C2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D1D449-8CF0-C69C-5DDA-A71D3E5C5391}"/>
              </a:ext>
            </a:extLst>
          </p:cNvPr>
          <p:cNvSpPr>
            <a:spLocks noGrp="1"/>
          </p:cNvSpPr>
          <p:nvPr>
            <p:ph type="title"/>
          </p:nvPr>
        </p:nvSpPr>
        <p:spPr>
          <a:xfrm>
            <a:off x="3955815" y="1321660"/>
            <a:ext cx="5458838" cy="1325563"/>
          </a:xfrm>
        </p:spPr>
        <p:txBody>
          <a:bodyPr>
            <a:normAutofit/>
          </a:bodyPr>
          <a:lstStyle/>
          <a:p>
            <a:r>
              <a:rPr lang="en-GB" dirty="0">
                <a:latin typeface="Arial" panose="020B0604020202020204" pitchFamily="34" charset="0"/>
                <a:cs typeface="Arial" panose="020B0604020202020204" pitchFamily="34" charset="0"/>
              </a:rPr>
              <a:t>Summary / Top Tips</a:t>
            </a:r>
          </a:p>
        </p:txBody>
      </p:sp>
      <p:sp>
        <p:nvSpPr>
          <p:cNvPr id="18" name="Freeform: Shape 17">
            <a:extLst>
              <a:ext uri="{FF2B5EF4-FFF2-40B4-BE49-F238E27FC236}">
                <a16:creationId xmlns:a16="http://schemas.microsoft.com/office/drawing/2014/main" id="{3D974374-5C4D-16BF-756A-52B3316E21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A2EFDC1-39E0-269B-36CC-C12CB21358DC}"/>
              </a:ext>
            </a:extLst>
          </p:cNvPr>
          <p:cNvSpPr>
            <a:spLocks noGrp="1"/>
          </p:cNvSpPr>
          <p:nvPr>
            <p:ph idx="1"/>
          </p:nvPr>
        </p:nvSpPr>
        <p:spPr>
          <a:xfrm>
            <a:off x="4515935" y="2674608"/>
            <a:ext cx="6311379" cy="4007546"/>
          </a:xfrm>
        </p:spPr>
        <p:txBody>
          <a:bodyPr>
            <a:normAutofit fontScale="62500" lnSpcReduction="20000"/>
          </a:bodyPr>
          <a:lstStyle/>
          <a:p>
            <a:pPr>
              <a:lnSpc>
                <a:spcPct val="100000"/>
              </a:lnSpc>
              <a:buFont typeface="Wingdings" panose="05000000000000000000" pitchFamily="2" charset="2"/>
              <a:buChar char="Ø"/>
            </a:pPr>
            <a:r>
              <a:rPr lang="en-US" sz="3400" dirty="0">
                <a:cs typeface="Arial" panose="020B0604020202020204" pitchFamily="34" charset="0"/>
              </a:rPr>
              <a:t>Creating the right environment for talking about mental health is key.</a:t>
            </a:r>
          </a:p>
          <a:p>
            <a:pPr>
              <a:lnSpc>
                <a:spcPct val="100000"/>
              </a:lnSpc>
              <a:buFont typeface="Wingdings" panose="05000000000000000000" pitchFamily="2" charset="2"/>
              <a:buChar char="Ø"/>
            </a:pPr>
            <a:r>
              <a:rPr lang="en-US" sz="3400" dirty="0">
                <a:cs typeface="Arial" panose="020B0604020202020204" pitchFamily="34" charset="0"/>
              </a:rPr>
              <a:t>Support/train managers in spotting poor </a:t>
            </a:r>
            <a:r>
              <a:rPr lang="en-US" sz="3300" dirty="0">
                <a:cs typeface="Arial" panose="020B0604020202020204" pitchFamily="34" charset="0"/>
              </a:rPr>
              <a:t>mental health.</a:t>
            </a:r>
          </a:p>
          <a:p>
            <a:pPr>
              <a:lnSpc>
                <a:spcPct val="100000"/>
              </a:lnSpc>
              <a:buFont typeface="Wingdings" panose="05000000000000000000" pitchFamily="2" charset="2"/>
              <a:buChar char="Ø"/>
            </a:pPr>
            <a:r>
              <a:rPr lang="en-US" sz="3300" dirty="0">
                <a:cs typeface="Arial" panose="020B0604020202020204" pitchFamily="34" charset="0"/>
              </a:rPr>
              <a:t>Mental Health First Aiders.</a:t>
            </a:r>
          </a:p>
          <a:p>
            <a:pPr>
              <a:lnSpc>
                <a:spcPct val="100000"/>
              </a:lnSpc>
              <a:buFont typeface="Wingdings" panose="05000000000000000000" pitchFamily="2" charset="2"/>
              <a:buChar char="Ø"/>
            </a:pPr>
            <a:r>
              <a:rPr lang="en-US" sz="3300" dirty="0">
                <a:cs typeface="Arial" panose="020B0604020202020204" pitchFamily="34" charset="0"/>
              </a:rPr>
              <a:t>Keep policies and resources up to date and accessible.</a:t>
            </a:r>
          </a:p>
          <a:p>
            <a:pPr>
              <a:lnSpc>
                <a:spcPct val="100000"/>
              </a:lnSpc>
              <a:buFont typeface="Wingdings" panose="05000000000000000000" pitchFamily="2" charset="2"/>
              <a:buChar char="Ø"/>
            </a:pPr>
            <a:r>
              <a:rPr lang="en-US" sz="3300" dirty="0">
                <a:cs typeface="Arial" panose="020B0604020202020204" pitchFamily="34" charset="0"/>
              </a:rPr>
              <a:t>One size doesn’t fit all – person-centered flexible approach is best.</a:t>
            </a:r>
          </a:p>
          <a:p>
            <a:pPr>
              <a:lnSpc>
                <a:spcPct val="100000"/>
              </a:lnSpc>
              <a:buFont typeface="Wingdings" panose="05000000000000000000" pitchFamily="2" charset="2"/>
              <a:buChar char="Ø"/>
            </a:pPr>
            <a:r>
              <a:rPr lang="en-US" sz="3300" dirty="0">
                <a:cs typeface="Arial" panose="020B0604020202020204" pitchFamily="34" charset="0"/>
              </a:rPr>
              <a:t>Small changes can make all the difference!</a:t>
            </a:r>
          </a:p>
          <a:p>
            <a:pPr marL="0" indent="0">
              <a:lnSpc>
                <a:spcPct val="100000"/>
              </a:lnSpc>
              <a:buNone/>
            </a:pPr>
            <a:r>
              <a:rPr lang="en-GB" sz="3300" dirty="0">
                <a:cs typeface="Arial" panose="020B0604020202020204" pitchFamily="34" charset="0"/>
                <a:hlinkClick r:id="rId2"/>
              </a:rPr>
              <a:t>ACAS Guidance on Adjustments for Mental Health</a:t>
            </a:r>
            <a:endParaRPr lang="en-US" sz="3300" dirty="0">
              <a:cs typeface="Arial" panose="020B0604020202020204" pitchFamily="34" charset="0"/>
            </a:endParaRPr>
          </a:p>
        </p:txBody>
      </p:sp>
      <p:pic>
        <p:nvPicPr>
          <p:cNvPr id="10" name="Picture 9" descr="A logo with text and confetti">
            <a:extLst>
              <a:ext uri="{FF2B5EF4-FFF2-40B4-BE49-F238E27FC236}">
                <a16:creationId xmlns:a16="http://schemas.microsoft.com/office/drawing/2014/main" id="{56BA4587-ED64-72DD-5912-FC78E6021C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51" y="-608549"/>
            <a:ext cx="4074014" cy="4074014"/>
          </a:xfrm>
          <a:prstGeom prst="rect">
            <a:avLst/>
          </a:prstGeom>
        </p:spPr>
      </p:pic>
      <p:pic>
        <p:nvPicPr>
          <p:cNvPr id="1026" name="Picture 2" descr="PowerPoint Skills Top 10 Tips - Impact ...">
            <a:extLst>
              <a:ext uri="{FF2B5EF4-FFF2-40B4-BE49-F238E27FC236}">
                <a16:creationId xmlns:a16="http://schemas.microsoft.com/office/drawing/2014/main" id="{D54FC2CB-FB44-BDB2-27E6-91C10B59F9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333" y="4562650"/>
            <a:ext cx="2578566" cy="1423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937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DB490-FC6B-260D-5132-708E6531FDBC}"/>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770EA63-D1B0-F4C6-5EB3-572A89671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5">
            <a:extLst>
              <a:ext uri="{FF2B5EF4-FFF2-40B4-BE49-F238E27FC236}">
                <a16:creationId xmlns:a16="http://schemas.microsoft.com/office/drawing/2014/main" id="{258AC292-9D3B-AE9A-2DDE-06C2BD2C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AC5101-2948-4EF8-A91F-AA66344777C6}"/>
              </a:ext>
            </a:extLst>
          </p:cNvPr>
          <p:cNvSpPr>
            <a:spLocks noGrp="1"/>
          </p:cNvSpPr>
          <p:nvPr>
            <p:ph type="title"/>
          </p:nvPr>
        </p:nvSpPr>
        <p:spPr>
          <a:xfrm>
            <a:off x="4666459" y="2435237"/>
            <a:ext cx="5458838" cy="1325563"/>
          </a:xfrm>
        </p:spPr>
        <p:txBody>
          <a:bodyPr>
            <a:normAutofit/>
          </a:bodyPr>
          <a:lstStyle/>
          <a:p>
            <a:r>
              <a:rPr lang="en-GB" dirty="0">
                <a:latin typeface="Arial" panose="020B0604020202020204" pitchFamily="34" charset="0"/>
                <a:cs typeface="Arial" panose="020B0604020202020204" pitchFamily="34" charset="0"/>
              </a:rPr>
              <a:t>Personal Experience</a:t>
            </a:r>
          </a:p>
        </p:txBody>
      </p:sp>
      <p:sp>
        <p:nvSpPr>
          <p:cNvPr id="18" name="Freeform: Shape 17">
            <a:extLst>
              <a:ext uri="{FF2B5EF4-FFF2-40B4-BE49-F238E27FC236}">
                <a16:creationId xmlns:a16="http://schemas.microsoft.com/office/drawing/2014/main" id="{7E981DDA-265B-7792-9CE1-4524BDBDF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descr="A logo with text and confetti">
            <a:extLst>
              <a:ext uri="{FF2B5EF4-FFF2-40B4-BE49-F238E27FC236}">
                <a16:creationId xmlns:a16="http://schemas.microsoft.com/office/drawing/2014/main" id="{1D5CBE57-74A1-FAA5-7CAE-EAFB24CB6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51" y="-608549"/>
            <a:ext cx="4074014" cy="4074014"/>
          </a:xfrm>
          <a:prstGeom prst="rect">
            <a:avLst/>
          </a:prstGeom>
        </p:spPr>
      </p:pic>
    </p:spTree>
    <p:extLst>
      <p:ext uri="{BB962C8B-B14F-4D97-AF65-F5344CB8AC3E}">
        <p14:creationId xmlns:p14="http://schemas.microsoft.com/office/powerpoint/2010/main" val="3053526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967C4-0A02-FE5E-6570-13DD2F190969}"/>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73D7C4C-1133-3CAA-34E3-DF1D0DC78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5">
            <a:extLst>
              <a:ext uri="{FF2B5EF4-FFF2-40B4-BE49-F238E27FC236}">
                <a16:creationId xmlns:a16="http://schemas.microsoft.com/office/drawing/2014/main" id="{3ED67890-8D18-C34C-FF4D-A46C7EF81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C3FA9D-75D5-11BB-C50A-C426E0E1E16B}"/>
              </a:ext>
            </a:extLst>
          </p:cNvPr>
          <p:cNvSpPr>
            <a:spLocks noGrp="1"/>
          </p:cNvSpPr>
          <p:nvPr>
            <p:ph type="title"/>
          </p:nvPr>
        </p:nvSpPr>
        <p:spPr>
          <a:xfrm>
            <a:off x="4666459" y="2435237"/>
            <a:ext cx="5458838" cy="1325563"/>
          </a:xfrm>
        </p:spPr>
        <p:txBody>
          <a:bodyPr>
            <a:normAutofit/>
          </a:bodyPr>
          <a:lstStyle/>
          <a:p>
            <a:r>
              <a:rPr lang="en-GB" dirty="0">
                <a:latin typeface="Arial" panose="020B0604020202020204" pitchFamily="34" charset="0"/>
                <a:cs typeface="Arial" panose="020B0604020202020204" pitchFamily="34" charset="0"/>
              </a:rPr>
              <a:t>Questions?</a:t>
            </a:r>
          </a:p>
        </p:txBody>
      </p:sp>
      <p:sp>
        <p:nvSpPr>
          <p:cNvPr id="18" name="Freeform: Shape 17">
            <a:extLst>
              <a:ext uri="{FF2B5EF4-FFF2-40B4-BE49-F238E27FC236}">
                <a16:creationId xmlns:a16="http://schemas.microsoft.com/office/drawing/2014/main" id="{F3690E3E-EAD7-8812-FFFA-51B5BEB409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descr="A logo with text and confetti">
            <a:extLst>
              <a:ext uri="{FF2B5EF4-FFF2-40B4-BE49-F238E27FC236}">
                <a16:creationId xmlns:a16="http://schemas.microsoft.com/office/drawing/2014/main" id="{E51CE85C-9A70-2DAC-05AD-54005760B2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51" y="-608549"/>
            <a:ext cx="4074014" cy="4074014"/>
          </a:xfrm>
          <a:prstGeom prst="rect">
            <a:avLst/>
          </a:prstGeom>
        </p:spPr>
      </p:pic>
    </p:spTree>
    <p:extLst>
      <p:ext uri="{BB962C8B-B14F-4D97-AF65-F5344CB8AC3E}">
        <p14:creationId xmlns:p14="http://schemas.microsoft.com/office/powerpoint/2010/main" val="384158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A7130-5E90-1668-0223-8CD7CDE157F4}"/>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92CD032-92EC-0637-E1C2-3013B2806E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5">
            <a:extLst>
              <a:ext uri="{FF2B5EF4-FFF2-40B4-BE49-F238E27FC236}">
                <a16:creationId xmlns:a16="http://schemas.microsoft.com/office/drawing/2014/main" id="{B8127DDF-DB62-7F6E-75A2-6B16B4A10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F6CDCF-C9D5-F411-1D92-026558FB8B22}"/>
              </a:ext>
            </a:extLst>
          </p:cNvPr>
          <p:cNvSpPr>
            <a:spLocks noGrp="1"/>
          </p:cNvSpPr>
          <p:nvPr>
            <p:ph type="title"/>
          </p:nvPr>
        </p:nvSpPr>
        <p:spPr>
          <a:xfrm>
            <a:off x="3955815" y="1321660"/>
            <a:ext cx="6093532" cy="1325563"/>
          </a:xfrm>
        </p:spPr>
        <p:txBody>
          <a:bodyPr>
            <a:normAutofit/>
          </a:bodyPr>
          <a:lstStyle/>
          <a:p>
            <a:r>
              <a:rPr lang="en-GB" dirty="0"/>
              <a:t>Thank you &amp; contacts</a:t>
            </a:r>
            <a:endParaRPr lang="en-GB" dirty="0">
              <a:latin typeface="Arial" panose="020B0604020202020204" pitchFamily="34" charset="0"/>
              <a:cs typeface="Arial" panose="020B0604020202020204" pitchFamily="34" charset="0"/>
            </a:endParaRPr>
          </a:p>
        </p:txBody>
      </p:sp>
      <p:sp>
        <p:nvSpPr>
          <p:cNvPr id="18" name="Freeform: Shape 17">
            <a:extLst>
              <a:ext uri="{FF2B5EF4-FFF2-40B4-BE49-F238E27FC236}">
                <a16:creationId xmlns:a16="http://schemas.microsoft.com/office/drawing/2014/main" id="{8EF56EC2-0B13-C18E-55D8-400D218FB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972E076-A739-5464-BBF2-630D33688DE1}"/>
              </a:ext>
            </a:extLst>
          </p:cNvPr>
          <p:cNvSpPr>
            <a:spLocks noGrp="1"/>
          </p:cNvSpPr>
          <p:nvPr>
            <p:ph idx="1"/>
          </p:nvPr>
        </p:nvSpPr>
        <p:spPr>
          <a:xfrm>
            <a:off x="4515935" y="2674608"/>
            <a:ext cx="6311379" cy="4007546"/>
          </a:xfrm>
        </p:spPr>
        <p:txBody>
          <a:bodyPr>
            <a:normAutofit fontScale="92500" lnSpcReduction="10000"/>
          </a:bodyPr>
          <a:lstStyle/>
          <a:p>
            <a:pPr>
              <a:lnSpc>
                <a:spcPct val="100000"/>
              </a:lnSpc>
              <a:buFont typeface="Wingdings" panose="05000000000000000000" pitchFamily="2" charset="2"/>
              <a:buChar char="Ø"/>
            </a:pPr>
            <a:r>
              <a:rPr lang="en-GB" sz="2000" dirty="0">
                <a:cs typeface="Arial" panose="020B0604020202020204" pitchFamily="34" charset="0"/>
              </a:rPr>
              <a:t>Placida invites you to connect with her on LinkedIn </a:t>
            </a:r>
            <a:r>
              <a:rPr lang="en-GB" sz="2000" b="0" i="0" dirty="0">
                <a:effectLst/>
                <a:latin typeface="Arial" panose="020B0604020202020204" pitchFamily="34" charset="0"/>
                <a:cs typeface="Arial" panose="020B0604020202020204" pitchFamily="34" charset="0"/>
                <a:hlinkClick r:id="rId2"/>
              </a:rPr>
              <a:t>www.linkedin.com/in/uzoamaka-placida-ojinnaka-a196a31a</a:t>
            </a:r>
            <a:endParaRPr lang="en-GB" sz="2000" dirty="0">
              <a:cs typeface="Arial" panose="020B0604020202020204" pitchFamily="34" charset="0"/>
            </a:endParaRPr>
          </a:p>
          <a:p>
            <a:pPr>
              <a:lnSpc>
                <a:spcPct val="100000"/>
              </a:lnSpc>
              <a:buFont typeface="Wingdings" panose="05000000000000000000" pitchFamily="2" charset="2"/>
              <a:buChar char="Ø"/>
            </a:pPr>
            <a:endParaRPr lang="en-GB" sz="2000" dirty="0">
              <a:cs typeface="Arial" panose="020B0604020202020204" pitchFamily="34" charset="0"/>
            </a:endParaRPr>
          </a:p>
          <a:p>
            <a:pPr>
              <a:lnSpc>
                <a:spcPct val="100000"/>
              </a:lnSpc>
              <a:buFont typeface="Wingdings" panose="05000000000000000000" pitchFamily="2" charset="2"/>
              <a:buChar char="Ø"/>
            </a:pPr>
            <a:r>
              <a:rPr lang="en-GB" sz="2000" dirty="0">
                <a:cs typeface="Arial" panose="020B0604020202020204" pitchFamily="34" charset="0"/>
              </a:rPr>
              <a:t>Or via email Black Solicitors Network: </a:t>
            </a:r>
            <a:r>
              <a:rPr lang="en-GB" sz="2000" dirty="0">
                <a:cs typeface="Arial" panose="020B0604020202020204" pitchFamily="34" charset="0"/>
                <a:hlinkClick r:id="rId3"/>
              </a:rPr>
              <a:t>PlacidaO@blacksolicitorsnetwork.org</a:t>
            </a:r>
            <a:r>
              <a:rPr lang="en-GB" sz="2000" dirty="0">
                <a:cs typeface="Arial" panose="020B0604020202020204" pitchFamily="34" charset="0"/>
              </a:rPr>
              <a:t>  </a:t>
            </a:r>
          </a:p>
          <a:p>
            <a:pPr>
              <a:lnSpc>
                <a:spcPct val="100000"/>
              </a:lnSpc>
              <a:buFont typeface="Wingdings" panose="05000000000000000000" pitchFamily="2" charset="2"/>
              <a:buChar char="Ø"/>
            </a:pPr>
            <a:endParaRPr lang="en-GB" sz="2000" dirty="0">
              <a:cs typeface="Arial" panose="020B0604020202020204" pitchFamily="34" charset="0"/>
            </a:endParaRPr>
          </a:p>
          <a:p>
            <a:pPr>
              <a:lnSpc>
                <a:spcPct val="100000"/>
              </a:lnSpc>
              <a:buFont typeface="Wingdings" panose="05000000000000000000" pitchFamily="2" charset="2"/>
              <a:buChar char="Ø"/>
            </a:pPr>
            <a:r>
              <a:rPr lang="en-GB" sz="2000" dirty="0">
                <a:cs typeface="Arial" panose="020B0604020202020204" pitchFamily="34" charset="0"/>
              </a:rPr>
              <a:t>Disabled Solicitors Network (DSN) information</a:t>
            </a:r>
          </a:p>
          <a:p>
            <a:pPr marL="342900" lvl="0" indent="-342900" algn="just">
              <a:lnSpc>
                <a:spcPct val="115000"/>
              </a:lnSpc>
              <a:buFont typeface="Arial" panose="020B0604020202020204" pitchFamily="34" charset="0"/>
              <a:buChar char="•"/>
              <a:tabLst>
                <a:tab pos="457200" algn="l"/>
                <a:tab pos="678815" algn="l"/>
              </a:tabLst>
            </a:pPr>
            <a:r>
              <a:rPr lang="en-GB" sz="2000" u="sng" dirty="0">
                <a:solidFill>
                  <a:srgbClr val="0070C0"/>
                </a:solidFill>
                <a:effectLst/>
                <a:latin typeface="Aptos" panose="020B0004020202020204" pitchFamily="34" charset="0"/>
                <a:ea typeface="Times New Roman" panose="02020603050405020304" pitchFamily="18" charset="0"/>
                <a:cs typeface="Arial" panose="020B0604020202020204" pitchFamily="34" charset="0"/>
                <a:hlinkClick r:id="rId4"/>
              </a:rPr>
              <a:t>Disabled Solicitors Network</a:t>
            </a:r>
            <a:r>
              <a:rPr lang="en-GB" sz="2000" dirty="0">
                <a:effectLst/>
                <a:latin typeface="Aptos" panose="020B0004020202020204" pitchFamily="34" charset="0"/>
                <a:ea typeface="Times New Roman" panose="02020603050405020304" pitchFamily="18" charset="0"/>
                <a:cs typeface="Arial" panose="020B0604020202020204" pitchFamily="34" charset="0"/>
              </a:rPr>
              <a:t> </a:t>
            </a:r>
          </a:p>
          <a:p>
            <a:pPr marL="342900" lvl="0" indent="-342900" algn="just">
              <a:lnSpc>
                <a:spcPct val="115000"/>
              </a:lnSpc>
              <a:buFont typeface="Arial" panose="020B0604020202020204" pitchFamily="34" charset="0"/>
              <a:buChar char="•"/>
              <a:tabLst>
                <a:tab pos="457200" algn="l"/>
                <a:tab pos="678815" algn="l"/>
              </a:tabLst>
            </a:pPr>
            <a:r>
              <a:rPr lang="en-GB" sz="2000" u="sng" dirty="0">
                <a:solidFill>
                  <a:srgbClr val="0070C0"/>
                </a:solidFill>
                <a:effectLst/>
                <a:latin typeface="Aptos" panose="020B0004020202020204" pitchFamily="34" charset="0"/>
                <a:ea typeface="Times New Roman" panose="02020603050405020304" pitchFamily="18" charset="0"/>
                <a:cs typeface="Arial" panose="020B0604020202020204" pitchFamily="34" charset="0"/>
                <a:hlinkClick r:id="rId5"/>
              </a:rPr>
              <a:t>DSN LinkedIn group</a:t>
            </a:r>
            <a:endParaRPr lang="en-GB" sz="2000" dirty="0">
              <a:effectLst/>
              <a:latin typeface="Aptos" panose="020B00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tabLst>
                <a:tab pos="457200" algn="l"/>
                <a:tab pos="678815" algn="l"/>
              </a:tabLst>
            </a:pPr>
            <a:r>
              <a:rPr lang="en-GB" sz="2000" u="sng" dirty="0" err="1">
                <a:solidFill>
                  <a:srgbClr val="0070C0"/>
                </a:solidFill>
                <a:effectLst/>
                <a:latin typeface="Aptos" panose="020B0004020202020204" pitchFamily="34" charset="0"/>
                <a:ea typeface="Times New Roman" panose="02020603050405020304" pitchFamily="18" charset="0"/>
                <a:cs typeface="Arial" panose="020B0604020202020204" pitchFamily="34" charset="0"/>
                <a:hlinkClick r:id="rId6"/>
              </a:rPr>
              <a:t>LawSociety</a:t>
            </a:r>
            <a:r>
              <a:rPr lang="en-GB" sz="2000" u="sng" dirty="0">
                <a:solidFill>
                  <a:srgbClr val="0070C0"/>
                </a:solidFill>
                <a:effectLst/>
                <a:latin typeface="Aptos" panose="020B0004020202020204" pitchFamily="34" charset="0"/>
                <a:ea typeface="Times New Roman" panose="02020603050405020304" pitchFamily="18" charset="0"/>
                <a:cs typeface="Arial" panose="020B0604020202020204" pitchFamily="34" charset="0"/>
                <a:hlinkClick r:id="rId6"/>
              </a:rPr>
              <a:t> - </a:t>
            </a:r>
            <a:r>
              <a:rPr lang="en-GB" sz="2000" u="sng" dirty="0" err="1">
                <a:solidFill>
                  <a:srgbClr val="0070C0"/>
                </a:solidFill>
                <a:effectLst/>
                <a:latin typeface="Aptos" panose="020B0004020202020204" pitchFamily="34" charset="0"/>
                <a:ea typeface="Times New Roman" panose="02020603050405020304" pitchFamily="18" charset="0"/>
                <a:cs typeface="Arial" panose="020B0604020202020204" pitchFamily="34" charset="0"/>
                <a:hlinkClick r:id="rId6"/>
              </a:rPr>
              <a:t>MyLS</a:t>
            </a:r>
            <a:endParaRPr lang="en-GB" sz="2000" dirty="0">
              <a:effectLst/>
              <a:latin typeface="Aptos" panose="020B0004020202020204" pitchFamily="34" charset="0"/>
              <a:ea typeface="Times New Roman" panose="02020603050405020304" pitchFamily="18" charset="0"/>
              <a:cs typeface="Arial" panose="020B0604020202020204" pitchFamily="34" charset="0"/>
            </a:endParaRPr>
          </a:p>
        </p:txBody>
      </p:sp>
      <p:pic>
        <p:nvPicPr>
          <p:cNvPr id="10" name="Picture 9" descr="A logo with text and confetti">
            <a:extLst>
              <a:ext uri="{FF2B5EF4-FFF2-40B4-BE49-F238E27FC236}">
                <a16:creationId xmlns:a16="http://schemas.microsoft.com/office/drawing/2014/main" id="{95205F03-CE6F-17B2-823B-FBB07C2796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451" y="-608549"/>
            <a:ext cx="4074014" cy="4074014"/>
          </a:xfrm>
          <a:prstGeom prst="rect">
            <a:avLst/>
          </a:prstGeom>
        </p:spPr>
      </p:pic>
    </p:spTree>
    <p:extLst>
      <p:ext uri="{BB962C8B-B14F-4D97-AF65-F5344CB8AC3E}">
        <p14:creationId xmlns:p14="http://schemas.microsoft.com/office/powerpoint/2010/main" val="4199952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DECEC-CE61-770F-0B7F-76AC212DA737}"/>
              </a:ext>
            </a:extLst>
          </p:cNvPr>
          <p:cNvSpPr>
            <a:spLocks noGrp="1"/>
          </p:cNvSpPr>
          <p:nvPr>
            <p:ph type="title"/>
          </p:nvPr>
        </p:nvSpPr>
        <p:spPr/>
        <p:txBody>
          <a:bodyPr/>
          <a:lstStyle/>
          <a:p>
            <a:r>
              <a:rPr lang="en-GB" dirty="0"/>
              <a:t>Outline </a:t>
            </a:r>
          </a:p>
        </p:txBody>
      </p:sp>
      <p:sp>
        <p:nvSpPr>
          <p:cNvPr id="3" name="Content Placeholder 2">
            <a:extLst>
              <a:ext uri="{FF2B5EF4-FFF2-40B4-BE49-F238E27FC236}">
                <a16:creationId xmlns:a16="http://schemas.microsoft.com/office/drawing/2014/main" id="{2A6F4677-B06B-8F91-A91A-2CD4EF43D98F}"/>
              </a:ext>
            </a:extLst>
          </p:cNvPr>
          <p:cNvSpPr>
            <a:spLocks noGrp="1"/>
          </p:cNvSpPr>
          <p:nvPr>
            <p:ph idx="1"/>
          </p:nvPr>
        </p:nvSpPr>
        <p:spPr>
          <a:xfrm>
            <a:off x="339213" y="2344995"/>
            <a:ext cx="11562735" cy="4380270"/>
          </a:xfrm>
        </p:spPr>
        <p:txBody>
          <a:bodyPr>
            <a:noAutofit/>
          </a:bodyPr>
          <a:lstStyle/>
          <a:p>
            <a:r>
              <a:rPr lang="en-GB" sz="2400" b="0" i="0" dirty="0">
                <a:solidFill>
                  <a:schemeClr val="tx1"/>
                </a:solidFill>
                <a:effectLst/>
                <a:latin typeface="Arial" panose="020B0604020202020204" pitchFamily="34" charset="0"/>
                <a:cs typeface="Arial" panose="020B0604020202020204" pitchFamily="34" charset="0"/>
              </a:rPr>
              <a:t>About me</a:t>
            </a:r>
          </a:p>
          <a:p>
            <a:r>
              <a:rPr lang="en-GB" sz="2400" b="0" i="0" dirty="0">
                <a:solidFill>
                  <a:schemeClr val="tx1"/>
                </a:solidFill>
                <a:effectLst/>
                <a:latin typeface="Arial" panose="020B0604020202020204" pitchFamily="34" charset="0"/>
                <a:cs typeface="Arial" panose="020B0604020202020204" pitchFamily="34" charset="0"/>
              </a:rPr>
              <a:t>Overview of the Equality Act 2010</a:t>
            </a:r>
          </a:p>
          <a:p>
            <a:r>
              <a:rPr lang="en-GB" sz="2400" b="0" i="0" dirty="0">
                <a:solidFill>
                  <a:schemeClr val="tx1"/>
                </a:solidFill>
                <a:effectLst/>
                <a:latin typeface="Arial" panose="020B0604020202020204" pitchFamily="34" charset="0"/>
                <a:cs typeface="Arial" panose="020B0604020202020204" pitchFamily="34" charset="0"/>
              </a:rPr>
              <a:t>Definition of Disability - the 3 conditions</a:t>
            </a:r>
          </a:p>
          <a:p>
            <a:r>
              <a:rPr lang="en-GB" sz="2400" b="0" i="0" dirty="0">
                <a:solidFill>
                  <a:schemeClr val="tx1"/>
                </a:solidFill>
                <a:effectLst/>
                <a:latin typeface="Arial" panose="020B0604020202020204" pitchFamily="34" charset="0"/>
                <a:cs typeface="Arial" panose="020B0604020202020204" pitchFamily="34" charset="0"/>
              </a:rPr>
              <a:t>Reasonable adjustments </a:t>
            </a:r>
          </a:p>
          <a:p>
            <a:r>
              <a:rPr lang="en-GB" sz="2400" b="0" i="0" dirty="0">
                <a:solidFill>
                  <a:schemeClr val="tx1"/>
                </a:solidFill>
                <a:effectLst/>
                <a:latin typeface="Arial" panose="020B0604020202020204" pitchFamily="34" charset="0"/>
                <a:cs typeface="Arial" panose="020B0604020202020204" pitchFamily="34" charset="0"/>
              </a:rPr>
              <a:t>Disability discrimination</a:t>
            </a:r>
          </a:p>
          <a:p>
            <a:r>
              <a:rPr lang="en-GB" sz="2400" dirty="0">
                <a:solidFill>
                  <a:schemeClr val="tx1"/>
                </a:solidFill>
                <a:latin typeface="Arial" panose="020B0604020202020204" pitchFamily="34" charset="0"/>
                <a:cs typeface="Arial" panose="020B0604020202020204" pitchFamily="34" charset="0"/>
              </a:rPr>
              <a:t>Duty of Care</a:t>
            </a:r>
            <a:endParaRPr lang="en-GB" sz="2400" b="0" i="0" dirty="0">
              <a:solidFill>
                <a:schemeClr val="tx1"/>
              </a:solidFill>
              <a:effectLst/>
              <a:latin typeface="Arial" panose="020B0604020202020204" pitchFamily="34" charset="0"/>
              <a:cs typeface="Arial" panose="020B0604020202020204" pitchFamily="34" charset="0"/>
            </a:endParaRPr>
          </a:p>
          <a:p>
            <a:r>
              <a:rPr lang="en-GB" sz="2400" b="0" i="0" dirty="0">
                <a:solidFill>
                  <a:schemeClr val="tx1"/>
                </a:solidFill>
                <a:effectLst/>
                <a:latin typeface="Arial" panose="020B0604020202020204" pitchFamily="34" charset="0"/>
                <a:cs typeface="Arial" panose="020B0604020202020204" pitchFamily="34" charset="0"/>
              </a:rPr>
              <a:t>Resources &amp; Links from Disabled Solicitors Network</a:t>
            </a:r>
          </a:p>
          <a:p>
            <a:r>
              <a:rPr lang="en-GB" sz="2400" b="0" i="0" dirty="0">
                <a:solidFill>
                  <a:schemeClr val="tx1"/>
                </a:solidFill>
                <a:effectLst/>
                <a:latin typeface="Arial" panose="020B0604020202020204" pitchFamily="34" charset="0"/>
                <a:cs typeface="Arial" panose="020B0604020202020204" pitchFamily="34" charset="0"/>
              </a:rPr>
              <a:t>Questions &amp; Thank You</a:t>
            </a:r>
            <a:endParaRPr lang="en-GB" sz="2400" dirty="0">
              <a:solidFill>
                <a:schemeClr val="tx1"/>
              </a:solidFill>
            </a:endParaRPr>
          </a:p>
        </p:txBody>
      </p:sp>
    </p:spTree>
    <p:extLst>
      <p:ext uri="{BB962C8B-B14F-4D97-AF65-F5344CB8AC3E}">
        <p14:creationId xmlns:p14="http://schemas.microsoft.com/office/powerpoint/2010/main" val="377014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BEA2F5B-C6EF-489E-A73C-BFDD2CF65B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3588" cy="6866790"/>
            <a:chOff x="0" y="0"/>
            <a:chExt cx="12193588" cy="6866790"/>
          </a:xfrm>
        </p:grpSpPr>
        <p:sp>
          <p:nvSpPr>
            <p:cNvPr id="11" name="Rectangle 10">
              <a:extLst>
                <a:ext uri="{FF2B5EF4-FFF2-40B4-BE49-F238E27FC236}">
                  <a16:creationId xmlns:a16="http://schemas.microsoft.com/office/drawing/2014/main" id="{383A635D-BD9D-41E9-A9DB-257C3E9A6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879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Freeform 5">
              <a:extLst>
                <a:ext uri="{FF2B5EF4-FFF2-40B4-BE49-F238E27FC236}">
                  <a16:creationId xmlns:a16="http://schemas.microsoft.com/office/drawing/2014/main" id="{3ABEB35E-87CA-4CD5-90A1-A343D17DEE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037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 name="Freeform 5">
              <a:extLst>
                <a:ext uri="{FF2B5EF4-FFF2-40B4-BE49-F238E27FC236}">
                  <a16:creationId xmlns:a16="http://schemas.microsoft.com/office/drawing/2014/main" id="{E3EBD4A2-086A-4FBD-BBCB-6F2751A0B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852752" y="2783987"/>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4" name="Freeform 5">
              <a:extLst>
                <a:ext uri="{FF2B5EF4-FFF2-40B4-BE49-F238E27FC236}">
                  <a16:creationId xmlns:a16="http://schemas.microsoft.com/office/drawing/2014/main" id="{C25C2449-D9BF-4AF3-8840-28AD9776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760914" y="180834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5" name="Rectangle 14">
              <a:extLst>
                <a:ext uri="{FF2B5EF4-FFF2-40B4-BE49-F238E27FC236}">
                  <a16:creationId xmlns:a16="http://schemas.microsoft.com/office/drawing/2014/main" id="{A77B7CC9-5309-4AF0-AE58-7C7518CD9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389" y="0"/>
              <a:ext cx="44286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2" name="Title 1">
            <a:extLst>
              <a:ext uri="{FF2B5EF4-FFF2-40B4-BE49-F238E27FC236}">
                <a16:creationId xmlns:a16="http://schemas.microsoft.com/office/drawing/2014/main" id="{FB68DE99-9FC8-8C68-88CA-7D214DBAEBD3}"/>
              </a:ext>
            </a:extLst>
          </p:cNvPr>
          <p:cNvSpPr>
            <a:spLocks noGrp="1"/>
          </p:cNvSpPr>
          <p:nvPr>
            <p:ph type="title"/>
          </p:nvPr>
        </p:nvSpPr>
        <p:spPr>
          <a:xfrm>
            <a:off x="639098" y="629265"/>
            <a:ext cx="6417160" cy="1622322"/>
          </a:xfrm>
        </p:spPr>
        <p:txBody>
          <a:bodyPr>
            <a:normAutofit/>
          </a:bodyPr>
          <a:lstStyle/>
          <a:p>
            <a:r>
              <a:rPr lang="en-GB" dirty="0"/>
              <a:t>About me</a:t>
            </a:r>
          </a:p>
        </p:txBody>
      </p:sp>
      <p:sp>
        <p:nvSpPr>
          <p:cNvPr id="3" name="Content Placeholder 2">
            <a:extLst>
              <a:ext uri="{FF2B5EF4-FFF2-40B4-BE49-F238E27FC236}">
                <a16:creationId xmlns:a16="http://schemas.microsoft.com/office/drawing/2014/main" id="{15CCFE23-D915-571D-2DB4-C3288CB73A89}"/>
              </a:ext>
            </a:extLst>
          </p:cNvPr>
          <p:cNvSpPr>
            <a:spLocks noGrp="1"/>
          </p:cNvSpPr>
          <p:nvPr>
            <p:ph idx="1"/>
          </p:nvPr>
        </p:nvSpPr>
        <p:spPr>
          <a:xfrm>
            <a:off x="639098" y="2418735"/>
            <a:ext cx="6417160" cy="3811740"/>
          </a:xfrm>
        </p:spPr>
        <p:txBody>
          <a:bodyPr anchor="ctr">
            <a:normAutofit/>
          </a:bodyPr>
          <a:lstStyle/>
          <a:p>
            <a:pPr>
              <a:lnSpc>
                <a:spcPct val="90000"/>
              </a:lnSpc>
            </a:pPr>
            <a:r>
              <a:rPr lang="en-GB" sz="1700" dirty="0">
                <a:solidFill>
                  <a:schemeClr val="bg1"/>
                </a:solidFill>
              </a:rPr>
              <a:t>I identify as a Black disabled woman and often experience anxiety as well as other health conditions. </a:t>
            </a:r>
          </a:p>
          <a:p>
            <a:pPr>
              <a:lnSpc>
                <a:spcPct val="90000"/>
              </a:lnSpc>
            </a:pPr>
            <a:r>
              <a:rPr lang="en-GB" sz="1700" dirty="0">
                <a:solidFill>
                  <a:schemeClr val="bg1"/>
                </a:solidFill>
              </a:rPr>
              <a:t>I am over 10 years qualified and currently non-practising</a:t>
            </a:r>
          </a:p>
          <a:p>
            <a:pPr>
              <a:lnSpc>
                <a:spcPct val="90000"/>
              </a:lnSpc>
            </a:pPr>
            <a:r>
              <a:rPr lang="en-GB" sz="1700" dirty="0">
                <a:solidFill>
                  <a:schemeClr val="bg1"/>
                </a:solidFill>
              </a:rPr>
              <a:t>I work within the regulatory sector for various organisations including misconduct, as an independent member and non-executive director (NED)</a:t>
            </a:r>
          </a:p>
          <a:p>
            <a:pPr>
              <a:lnSpc>
                <a:spcPct val="90000"/>
              </a:lnSpc>
            </a:pPr>
            <a:r>
              <a:rPr lang="en-GB" sz="1700" dirty="0">
                <a:solidFill>
                  <a:schemeClr val="bg1"/>
                </a:solidFill>
              </a:rPr>
              <a:t>I hold various public appointments and sit on health and social care boards.</a:t>
            </a:r>
          </a:p>
          <a:p>
            <a:pPr>
              <a:lnSpc>
                <a:spcPct val="90000"/>
              </a:lnSpc>
            </a:pPr>
            <a:r>
              <a:rPr lang="en-GB" sz="1700" dirty="0">
                <a:solidFill>
                  <a:schemeClr val="bg1"/>
                </a:solidFill>
              </a:rPr>
              <a:t>I mentor and support aspiring lawyers along their academic and professional journey</a:t>
            </a:r>
          </a:p>
          <a:p>
            <a:pPr>
              <a:lnSpc>
                <a:spcPct val="90000"/>
              </a:lnSpc>
            </a:pPr>
            <a:r>
              <a:rPr lang="en-GB" sz="1700" dirty="0">
                <a:solidFill>
                  <a:schemeClr val="bg1"/>
                </a:solidFill>
              </a:rPr>
              <a:t>Today, I’ll be speaking about the Equality Act and the employers' obligations</a:t>
            </a:r>
          </a:p>
        </p:txBody>
      </p:sp>
      <p:pic>
        <p:nvPicPr>
          <p:cNvPr id="5" name="Picture 4" descr="A person smiling for a selfie&#10;&#10;AI-generated content may be incorrect.">
            <a:extLst>
              <a:ext uri="{FF2B5EF4-FFF2-40B4-BE49-F238E27FC236}">
                <a16:creationId xmlns:a16="http://schemas.microsoft.com/office/drawing/2014/main" id="{FF71A665-BFA8-9841-1055-055D24E6790E}"/>
              </a:ext>
            </a:extLst>
          </p:cNvPr>
          <p:cNvPicPr>
            <a:picLocks noChangeAspect="1"/>
          </p:cNvPicPr>
          <p:nvPr/>
        </p:nvPicPr>
        <p:blipFill>
          <a:blip r:embed="rId3"/>
          <a:stretch>
            <a:fillRect/>
          </a:stretch>
        </p:blipFill>
        <p:spPr>
          <a:xfrm rot="5400000">
            <a:off x="7524811" y="1571605"/>
            <a:ext cx="4905764" cy="3679323"/>
          </a:xfrm>
          <a:prstGeom prst="rect">
            <a:avLst/>
          </a:prstGeom>
        </p:spPr>
      </p:pic>
      <p:sp>
        <p:nvSpPr>
          <p:cNvPr id="17" name="Rectangle 16">
            <a:extLst>
              <a:ext uri="{FF2B5EF4-FFF2-40B4-BE49-F238E27FC236}">
                <a16:creationId xmlns:a16="http://schemas.microsoft.com/office/drawing/2014/main" id="{65E02BB6-9053-4979-968B-17E0EF2A5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7110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78C9B-4DE0-C85F-91A7-215E8F92B8E2}"/>
              </a:ext>
            </a:extLst>
          </p:cNvPr>
          <p:cNvSpPr>
            <a:spLocks noGrp="1"/>
          </p:cNvSpPr>
          <p:nvPr>
            <p:ph type="title"/>
          </p:nvPr>
        </p:nvSpPr>
        <p:spPr/>
        <p:txBody>
          <a:bodyPr/>
          <a:lstStyle/>
          <a:p>
            <a:r>
              <a:rPr lang="en-GB" dirty="0"/>
              <a:t>Overview of the Equality Act 2010</a:t>
            </a:r>
          </a:p>
        </p:txBody>
      </p:sp>
      <p:sp>
        <p:nvSpPr>
          <p:cNvPr id="3" name="Content Placeholder 2">
            <a:extLst>
              <a:ext uri="{FF2B5EF4-FFF2-40B4-BE49-F238E27FC236}">
                <a16:creationId xmlns:a16="http://schemas.microsoft.com/office/drawing/2014/main" id="{6C7A4487-D9ED-0749-FB2B-38C50251D3A5}"/>
              </a:ext>
            </a:extLst>
          </p:cNvPr>
          <p:cNvSpPr>
            <a:spLocks noGrp="1"/>
          </p:cNvSpPr>
          <p:nvPr>
            <p:ph idx="1"/>
          </p:nvPr>
        </p:nvSpPr>
        <p:spPr>
          <a:xfrm>
            <a:off x="191729" y="2256503"/>
            <a:ext cx="11606981" cy="4424515"/>
          </a:xfrm>
        </p:spPr>
        <p:txBody>
          <a:bodyPr>
            <a:normAutofit fontScale="70000" lnSpcReduction="20000"/>
          </a:bodyPr>
          <a:lstStyle/>
          <a:p>
            <a:pPr>
              <a:lnSpc>
                <a:spcPct val="115000"/>
              </a:lnSpc>
              <a:spcAft>
                <a:spcPts val="800"/>
              </a:spcAft>
              <a:buSzPts val="1000"/>
              <a:tabLst>
                <a:tab pos="457200" algn="l"/>
              </a:tabLst>
            </a:pPr>
            <a:r>
              <a:rPr lang="en-GB" sz="24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This law gives you the right to challenge discrimination.</a:t>
            </a:r>
          </a:p>
          <a:p>
            <a:pPr>
              <a:lnSpc>
                <a:spcPct val="115000"/>
              </a:lnSpc>
              <a:spcAft>
                <a:spcPts val="800"/>
              </a:spcAft>
              <a:buSzPts val="1000"/>
              <a:tabLst>
                <a:tab pos="457200" algn="l"/>
              </a:tabLst>
            </a:pPr>
            <a:r>
              <a:rPr lang="en-GB" sz="24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To be protected under the Equality Act, you usually have to show that your mental health problem is a disability. </a:t>
            </a:r>
          </a:p>
          <a:p>
            <a:pPr>
              <a:lnSpc>
                <a:spcPct val="115000"/>
              </a:lnSpc>
              <a:spcAft>
                <a:spcPts val="800"/>
              </a:spcAft>
              <a:buSzPts val="1000"/>
              <a:tabLst>
                <a:tab pos="457200" algn="l"/>
              </a:tabLst>
            </a:pPr>
            <a:r>
              <a:rPr lang="en-GB" sz="24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The Equality Act protects you from discrimination when you:</a:t>
            </a:r>
          </a:p>
          <a:p>
            <a:pPr lvl="1">
              <a:lnSpc>
                <a:spcPct val="115000"/>
              </a:lnSpc>
              <a:spcAft>
                <a:spcPts val="800"/>
              </a:spcAft>
              <a:buSzPts val="1000"/>
              <a:tabLst>
                <a:tab pos="914400" algn="l"/>
              </a:tabLst>
            </a:pPr>
            <a:r>
              <a:rPr lang="en-GB" sz="24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Are at work, </a:t>
            </a:r>
          </a:p>
          <a:p>
            <a:pPr lvl="1">
              <a:lnSpc>
                <a:spcPct val="115000"/>
              </a:lnSpc>
              <a:spcAft>
                <a:spcPts val="800"/>
              </a:spcAft>
              <a:buSzPts val="1000"/>
              <a:tabLst>
                <a:tab pos="914400" algn="l"/>
              </a:tabLst>
            </a:pPr>
            <a:r>
              <a:rPr lang="en-GB" sz="24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Applying for a job, </a:t>
            </a:r>
          </a:p>
          <a:p>
            <a:pPr lvl="1">
              <a:lnSpc>
                <a:spcPct val="115000"/>
              </a:lnSpc>
              <a:spcAft>
                <a:spcPts val="800"/>
              </a:spcAft>
              <a:buSzPts val="1000"/>
              <a:tabLst>
                <a:tab pos="914400" algn="l"/>
              </a:tabLst>
            </a:pPr>
            <a:r>
              <a:rPr lang="en-GB" sz="24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Being made redundant or dismissed </a:t>
            </a:r>
          </a:p>
          <a:p>
            <a:pPr>
              <a:lnSpc>
                <a:spcPct val="115000"/>
              </a:lnSpc>
              <a:spcAft>
                <a:spcPts val="800"/>
              </a:spcAft>
              <a:buSzPts val="1000"/>
              <a:tabLst>
                <a:tab pos="457200" algn="l"/>
              </a:tabLst>
            </a:pPr>
            <a:r>
              <a:rPr lang="en-GB" sz="24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Public authorities have an extra duty to eliminate discrimination and promote equality of opportunity; this is known as the public sector equality duty. This does not apply for most IP practitioners as you often work in-house or with specialist firms.</a:t>
            </a:r>
          </a:p>
          <a:p>
            <a:pPr>
              <a:lnSpc>
                <a:spcPct val="115000"/>
              </a:lnSpc>
              <a:spcAft>
                <a:spcPts val="800"/>
              </a:spcAft>
              <a:buSzPts val="1000"/>
              <a:tabLst>
                <a:tab pos="457200" algn="l"/>
              </a:tabLst>
            </a:pPr>
            <a:r>
              <a:rPr lang="en-GB" sz="24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There are short timescales for taking a legal claim if you believe that someone has discriminated against you. If you can, try to get legal advice before starting a claim.</a:t>
            </a:r>
          </a:p>
        </p:txBody>
      </p:sp>
    </p:spTree>
    <p:extLst>
      <p:ext uri="{BB962C8B-B14F-4D97-AF65-F5344CB8AC3E}">
        <p14:creationId xmlns:p14="http://schemas.microsoft.com/office/powerpoint/2010/main" val="2903765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52C5C-2383-A852-9728-8B0C56EB77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08B908-3FA5-215F-E68F-653E9B5C59C3}"/>
              </a:ext>
            </a:extLst>
          </p:cNvPr>
          <p:cNvSpPr>
            <a:spLocks noGrp="1"/>
          </p:cNvSpPr>
          <p:nvPr>
            <p:ph type="title"/>
          </p:nvPr>
        </p:nvSpPr>
        <p:spPr/>
        <p:txBody>
          <a:bodyPr/>
          <a:lstStyle/>
          <a:p>
            <a:r>
              <a:rPr lang="en-GB" dirty="0"/>
              <a:t>Equality Act 2010 - Definition of Disability</a:t>
            </a:r>
          </a:p>
        </p:txBody>
      </p:sp>
      <p:sp>
        <p:nvSpPr>
          <p:cNvPr id="3" name="Content Placeholder 2">
            <a:extLst>
              <a:ext uri="{FF2B5EF4-FFF2-40B4-BE49-F238E27FC236}">
                <a16:creationId xmlns:a16="http://schemas.microsoft.com/office/drawing/2014/main" id="{9FB67E82-E6E3-1F3D-F913-8426C6751FB9}"/>
              </a:ext>
            </a:extLst>
          </p:cNvPr>
          <p:cNvSpPr>
            <a:spLocks noGrp="1"/>
          </p:cNvSpPr>
          <p:nvPr>
            <p:ph idx="1"/>
          </p:nvPr>
        </p:nvSpPr>
        <p:spPr>
          <a:xfrm>
            <a:off x="235974" y="2271253"/>
            <a:ext cx="11592232" cy="4454012"/>
          </a:xfrm>
        </p:spPr>
        <p:txBody>
          <a:bodyPr>
            <a:normAutofit fontScale="25000" lnSpcReduction="20000"/>
          </a:bodyPr>
          <a:lstStyle/>
          <a:p>
            <a:pPr>
              <a:lnSpc>
                <a:spcPct val="115000"/>
              </a:lnSpc>
              <a:spcAft>
                <a:spcPts val="800"/>
              </a:spcAft>
            </a:pPr>
            <a:r>
              <a:rPr lang="en-GB" sz="7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You must show that your mental health is a disability to be protected by the Act</a:t>
            </a:r>
          </a:p>
          <a:p>
            <a:pPr>
              <a:lnSpc>
                <a:spcPct val="115000"/>
              </a:lnSpc>
              <a:spcAft>
                <a:spcPts val="800"/>
              </a:spcAft>
            </a:pPr>
            <a:r>
              <a:rPr lang="en-GB" sz="7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'Disability' has a distinct legal meaning under the Equality Act. It's broader and more generally applied </a:t>
            </a:r>
          </a:p>
          <a:p>
            <a:pPr>
              <a:lnSpc>
                <a:spcPct val="115000"/>
              </a:lnSpc>
              <a:spcAft>
                <a:spcPts val="800"/>
              </a:spcAft>
            </a:pPr>
            <a:r>
              <a:rPr lang="en-GB" sz="7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r>
              <a:rPr lang="en-GB" sz="7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The Equality Act says you have a disability if you have a physical or mental impairment that has a substantial, adverse, and long-term effect on your ability to carry out normal day-to-day activities”.</a:t>
            </a:r>
          </a:p>
          <a:p>
            <a:pPr>
              <a:lnSpc>
                <a:spcPct val="115000"/>
              </a:lnSpc>
              <a:spcAft>
                <a:spcPts val="800"/>
              </a:spcAft>
            </a:pPr>
            <a:r>
              <a:rPr lang="en-GB" sz="7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Even if you don't think you have a disability, the Equality Act may protect you from discrimination if your mental health fits its definition of disability. The focus is on the effect and impact of your mental health, rather than the diagnosis. In relation to mental health:</a:t>
            </a:r>
          </a:p>
          <a:p>
            <a:pPr marL="342900" lvl="0" indent="-342900">
              <a:lnSpc>
                <a:spcPct val="115000"/>
              </a:lnSpc>
              <a:spcAft>
                <a:spcPts val="800"/>
              </a:spcAft>
              <a:buSzPts val="1000"/>
              <a:buFont typeface="Symbol" panose="05050102010706020507" pitchFamily="18" charset="2"/>
              <a:buChar char=""/>
              <a:tabLst>
                <a:tab pos="457200" algn="l"/>
              </a:tabLst>
            </a:pPr>
            <a:r>
              <a:rPr lang="en-GB" sz="7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Has more than a small effect on your everyday life</a:t>
            </a:r>
          </a:p>
          <a:p>
            <a:pPr marL="342900" lvl="0" indent="-342900">
              <a:lnSpc>
                <a:spcPct val="115000"/>
              </a:lnSpc>
              <a:spcAft>
                <a:spcPts val="800"/>
              </a:spcAft>
              <a:buSzPts val="1000"/>
              <a:buFont typeface="Symbol" panose="05050102010706020507" pitchFamily="18" charset="2"/>
              <a:buChar char=""/>
              <a:tabLst>
                <a:tab pos="457200" algn="l"/>
              </a:tabLst>
            </a:pPr>
            <a:r>
              <a:rPr lang="en-GB" sz="7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Makes things more difficult for you</a:t>
            </a:r>
          </a:p>
          <a:p>
            <a:pPr marL="342900" lvl="0" indent="-342900">
              <a:lnSpc>
                <a:spcPct val="115000"/>
              </a:lnSpc>
              <a:spcAft>
                <a:spcPts val="800"/>
              </a:spcAft>
              <a:buSzPts val="1000"/>
              <a:buFont typeface="Symbol" panose="05050102010706020507" pitchFamily="18" charset="2"/>
              <a:buChar char=""/>
              <a:tabLst>
                <a:tab pos="457200" algn="l"/>
              </a:tabLst>
            </a:pPr>
            <a:r>
              <a:rPr lang="en-GB" sz="7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Has lasted at least 12 months or is likely to last 12 months. Or, if your mental health problem has improved, that it is likely to recur</a:t>
            </a:r>
          </a:p>
          <a:p>
            <a:endParaRPr lang="en-GB" dirty="0"/>
          </a:p>
        </p:txBody>
      </p:sp>
    </p:spTree>
    <p:extLst>
      <p:ext uri="{BB962C8B-B14F-4D97-AF65-F5344CB8AC3E}">
        <p14:creationId xmlns:p14="http://schemas.microsoft.com/office/powerpoint/2010/main" val="77001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05A00-F8AD-E302-A8C1-83F3D16444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3491C2-E938-111C-CA35-2B43A9EB0202}"/>
              </a:ext>
            </a:extLst>
          </p:cNvPr>
          <p:cNvSpPr>
            <a:spLocks noGrp="1"/>
          </p:cNvSpPr>
          <p:nvPr>
            <p:ph type="title"/>
          </p:nvPr>
        </p:nvSpPr>
        <p:spPr/>
        <p:txBody>
          <a:bodyPr/>
          <a:lstStyle/>
          <a:p>
            <a:r>
              <a:rPr lang="en-GB" dirty="0"/>
              <a:t>Definitions of Disability</a:t>
            </a:r>
          </a:p>
        </p:txBody>
      </p:sp>
      <p:sp>
        <p:nvSpPr>
          <p:cNvPr id="3" name="Content Placeholder 2">
            <a:extLst>
              <a:ext uri="{FF2B5EF4-FFF2-40B4-BE49-F238E27FC236}">
                <a16:creationId xmlns:a16="http://schemas.microsoft.com/office/drawing/2014/main" id="{CF692DB2-2154-AAAA-6BEF-963C4C6A70B5}"/>
              </a:ext>
            </a:extLst>
          </p:cNvPr>
          <p:cNvSpPr>
            <a:spLocks noGrp="1"/>
          </p:cNvSpPr>
          <p:nvPr>
            <p:ph idx="1"/>
          </p:nvPr>
        </p:nvSpPr>
        <p:spPr>
          <a:xfrm>
            <a:off x="501446" y="2286000"/>
            <a:ext cx="11179278" cy="4114800"/>
          </a:xfrm>
        </p:spPr>
        <p:txBody>
          <a:bodyPr>
            <a:normAutofit fontScale="40000" lnSpcReduction="20000"/>
          </a:bodyPr>
          <a:lstStyle/>
          <a:p>
            <a:pPr algn="just">
              <a:lnSpc>
                <a:spcPct val="115000"/>
              </a:lnSpc>
              <a:spcAft>
                <a:spcPts val="600"/>
              </a:spcAft>
            </a:pPr>
            <a:r>
              <a:rPr lang="en-GB" sz="4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There are different definitions used for disability, with the two of the most common being a medical model and a social model.</a:t>
            </a:r>
            <a:endParaRPr lang="en-GB" sz="4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lvl="1" algn="just">
              <a:lnSpc>
                <a:spcPct val="115000"/>
              </a:lnSpc>
              <a:spcAft>
                <a:spcPts val="600"/>
              </a:spcAft>
            </a:pPr>
            <a:r>
              <a:rPr lang="en-GB"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Medical model: people are disabled by their impairments or differences. The focus is on what is ‘wrong’ with the person, not on their needs</a:t>
            </a:r>
            <a:endParaRPr lang="en-GB" sz="4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lvl="1" algn="just">
              <a:lnSpc>
                <a:spcPct val="115000"/>
              </a:lnSpc>
              <a:spcAft>
                <a:spcPts val="600"/>
              </a:spcAft>
            </a:pPr>
            <a:r>
              <a:rPr lang="en-GB"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Social model: people are disabled by barriers in society, not their impairment or difference. Barriers may be physical, attitudinal, organisational, technological, communicational etc</a:t>
            </a:r>
            <a:endParaRPr lang="en-GB" sz="4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en-GB" sz="4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There are a wide range of medical conditions which can be disabling. Conditions can affect both physical and mental health, can be visible or 'invisible' and symptoms can be constant or fluctuating. Disabled colleagues may have been living with their health condition for a long time, or they may be newly diagnosed with a health condition and negotiating the impact of this. The same medical condition can affect different people in very different ways. The disabled person is best placed to know what assistance and support they need.</a:t>
            </a:r>
            <a:endParaRPr lang="en-GB" sz="4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4200" dirty="0">
                <a:solidFill>
                  <a:schemeClr val="tx1"/>
                </a:solidFill>
                <a:effectLst/>
                <a:latin typeface="Arial" panose="020B0604020202020204" pitchFamily="34" charset="0"/>
                <a:ea typeface="Calibri" panose="020F0502020204030204" pitchFamily="34" charset="0"/>
                <a:cs typeface="Arial" panose="020B0604020202020204" pitchFamily="34" charset="0"/>
              </a:rPr>
              <a:t>It is also really important to remember that somebody may be considered as disabled under the Equality Act but may not consider themselves to be disabled. </a:t>
            </a:r>
            <a:endParaRPr lang="en-GB" sz="4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9382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4B3FD-06D1-3BFE-7F8E-FCD2726189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D37C6E-E6EA-2386-9DFA-B0927042C6C5}"/>
              </a:ext>
            </a:extLst>
          </p:cNvPr>
          <p:cNvSpPr>
            <a:spLocks noGrp="1"/>
          </p:cNvSpPr>
          <p:nvPr>
            <p:ph type="title"/>
          </p:nvPr>
        </p:nvSpPr>
        <p:spPr/>
        <p:txBody>
          <a:bodyPr/>
          <a:lstStyle/>
          <a:p>
            <a:r>
              <a:rPr lang="en-GB" dirty="0"/>
              <a:t>Equality Act 2010 – Reasonable adjustments</a:t>
            </a:r>
          </a:p>
        </p:txBody>
      </p:sp>
      <p:sp>
        <p:nvSpPr>
          <p:cNvPr id="3" name="Content Placeholder 2">
            <a:extLst>
              <a:ext uri="{FF2B5EF4-FFF2-40B4-BE49-F238E27FC236}">
                <a16:creationId xmlns:a16="http://schemas.microsoft.com/office/drawing/2014/main" id="{553F5DA2-7651-E74B-8473-AA39108702B7}"/>
              </a:ext>
            </a:extLst>
          </p:cNvPr>
          <p:cNvSpPr>
            <a:spLocks noGrp="1"/>
          </p:cNvSpPr>
          <p:nvPr>
            <p:ph idx="1"/>
          </p:nvPr>
        </p:nvSpPr>
        <p:spPr>
          <a:xfrm>
            <a:off x="693173" y="2227006"/>
            <a:ext cx="11297265" cy="4630994"/>
          </a:xfrm>
        </p:spPr>
        <p:txBody>
          <a:bodyPr>
            <a:normAutofit fontScale="92500" lnSpcReduction="10000"/>
          </a:bodyPr>
          <a:lstStyle/>
          <a:p>
            <a:pPr>
              <a:lnSpc>
                <a:spcPct val="115000"/>
              </a:lnSpc>
              <a:spcAft>
                <a:spcPts val="800"/>
              </a:spcAft>
            </a:pPr>
            <a:r>
              <a:rPr lang="en-GB"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Reasonable adjustments are changes that your employer has to make for you. They must make these changes to prevent your disability putting you at a disadvantage compared with others who are not disabled. </a:t>
            </a:r>
          </a:p>
          <a:p>
            <a:pPr>
              <a:lnSpc>
                <a:spcPct val="115000"/>
              </a:lnSpc>
              <a:spcAft>
                <a:spcPts val="800"/>
              </a:spcAft>
            </a:pPr>
            <a:r>
              <a:rPr lang="en-GB"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For example, when organisations are making plans about how to allocate work, they need to think about people with mental health problems. They should consider how a disabled might be affected when working for them.</a:t>
            </a:r>
          </a:p>
          <a:p>
            <a:pPr>
              <a:lnSpc>
                <a:spcPct val="115000"/>
              </a:lnSpc>
              <a:spcAft>
                <a:spcPts val="800"/>
              </a:spcAft>
            </a:pPr>
            <a:r>
              <a:rPr lang="en-GB"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Your firm has an </a:t>
            </a:r>
            <a:r>
              <a:rPr lang="en-GB" sz="20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anticipatory duty</a:t>
            </a:r>
            <a:r>
              <a:rPr lang="en-GB"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to make reasonable adjustments. This means they should make them in advance, if they know that you're at a substantial disadvantage compared to other people who do not have a mental health problem.</a:t>
            </a:r>
          </a:p>
          <a:p>
            <a:pPr>
              <a:lnSpc>
                <a:spcPct val="115000"/>
              </a:lnSpc>
              <a:spcAft>
                <a:spcPts val="800"/>
              </a:spcAft>
            </a:pPr>
            <a:r>
              <a:rPr lang="en-GB"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You cannot be asked to pay for the cost of reasonable adjustments. If a person or organisation does not make these adjustments when it would have been reasonable to do, this is unlawful discrimination.</a:t>
            </a:r>
          </a:p>
          <a:p>
            <a:endParaRPr lang="en-GB" dirty="0"/>
          </a:p>
        </p:txBody>
      </p:sp>
    </p:spTree>
    <p:extLst>
      <p:ext uri="{BB962C8B-B14F-4D97-AF65-F5344CB8AC3E}">
        <p14:creationId xmlns:p14="http://schemas.microsoft.com/office/powerpoint/2010/main" val="325625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51136-EE25-8497-F769-E8153B6646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BA7E11-8936-BD1B-6981-42178D3091C0}"/>
              </a:ext>
            </a:extLst>
          </p:cNvPr>
          <p:cNvSpPr>
            <a:spLocks noGrp="1"/>
          </p:cNvSpPr>
          <p:nvPr>
            <p:ph type="title"/>
          </p:nvPr>
        </p:nvSpPr>
        <p:spPr/>
        <p:txBody>
          <a:bodyPr/>
          <a:lstStyle/>
          <a:p>
            <a:r>
              <a:rPr lang="en-GB" dirty="0"/>
              <a:t>Equality Act 2010 – Reasonable adjustments</a:t>
            </a:r>
          </a:p>
        </p:txBody>
      </p:sp>
      <p:sp>
        <p:nvSpPr>
          <p:cNvPr id="3" name="Content Placeholder 2">
            <a:extLst>
              <a:ext uri="{FF2B5EF4-FFF2-40B4-BE49-F238E27FC236}">
                <a16:creationId xmlns:a16="http://schemas.microsoft.com/office/drawing/2014/main" id="{2A41E9C0-58B7-FABC-5481-A866F8C52BD9}"/>
              </a:ext>
            </a:extLst>
          </p:cNvPr>
          <p:cNvSpPr>
            <a:spLocks noGrp="1"/>
          </p:cNvSpPr>
          <p:nvPr>
            <p:ph idx="1"/>
          </p:nvPr>
        </p:nvSpPr>
        <p:spPr>
          <a:xfrm>
            <a:off x="383459" y="2227006"/>
            <a:ext cx="11636476" cy="4483510"/>
          </a:xfrm>
        </p:spPr>
        <p:txBody>
          <a:bodyPr>
            <a:normAutofit lnSpcReduction="10000"/>
          </a:bodyPr>
          <a:lstStyle/>
          <a:p>
            <a:pPr algn="just">
              <a:lnSpc>
                <a:spcPct val="115000"/>
              </a:lnSpc>
              <a:spcAft>
                <a:spcPts val="800"/>
              </a:spcAft>
            </a:pPr>
            <a:r>
              <a:rPr lang="en-GB" sz="24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You can ask your firms to make reasonable adjustments so you can be your best at your work</a:t>
            </a:r>
          </a:p>
          <a:p>
            <a:pPr algn="just">
              <a:lnSpc>
                <a:spcPct val="115000"/>
              </a:lnSpc>
              <a:spcAft>
                <a:spcPts val="800"/>
              </a:spcAft>
            </a:pPr>
            <a:r>
              <a:rPr lang="en-GB" sz="24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Requests for changes need to be </a:t>
            </a:r>
            <a:r>
              <a:rPr lang="en-GB" sz="24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reasonable </a:t>
            </a:r>
            <a:r>
              <a:rPr lang="en-GB" sz="24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and show that you're at a </a:t>
            </a:r>
            <a:r>
              <a:rPr lang="en-GB" sz="24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substantial disadvantage </a:t>
            </a:r>
            <a:r>
              <a:rPr lang="en-GB" sz="24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compared with other people because of your mental health problem.</a:t>
            </a:r>
          </a:p>
          <a:p>
            <a:pPr algn="just">
              <a:lnSpc>
                <a:spcPct val="115000"/>
              </a:lnSpc>
              <a:spcAft>
                <a:spcPts val="800"/>
              </a:spcAft>
            </a:pPr>
            <a:r>
              <a:rPr lang="en-GB" sz="24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If changes are reasonable for that organisation to make, then it must make them.</a:t>
            </a:r>
          </a:p>
          <a:p>
            <a:pPr algn="just">
              <a:lnSpc>
                <a:spcPct val="115000"/>
              </a:lnSpc>
              <a:spcAft>
                <a:spcPts val="800"/>
              </a:spcAft>
            </a:pPr>
            <a:r>
              <a:rPr lang="en-GB" sz="24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Please put in the chat what could be some reasonable adjustments needed in work: </a:t>
            </a:r>
          </a:p>
          <a:p>
            <a:pPr marL="342900" lvl="0" indent="-342900" algn="just">
              <a:lnSpc>
                <a:spcPct val="115000"/>
              </a:lnSpc>
              <a:spcAft>
                <a:spcPts val="800"/>
              </a:spcAft>
              <a:buSzPts val="1000"/>
              <a:buFont typeface="Symbol" panose="05050102010706020507" pitchFamily="18" charset="2"/>
              <a:buChar char=""/>
              <a:tabLst>
                <a:tab pos="457200" algn="l"/>
              </a:tabLst>
            </a:pPr>
            <a:r>
              <a:rPr lang="en-GB" sz="24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Allowing more time for in-person meetings including interviews and appraisals</a:t>
            </a:r>
          </a:p>
        </p:txBody>
      </p:sp>
    </p:spTree>
    <p:extLst>
      <p:ext uri="{BB962C8B-B14F-4D97-AF65-F5344CB8AC3E}">
        <p14:creationId xmlns:p14="http://schemas.microsoft.com/office/powerpoint/2010/main" val="332313155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otalTime>103</TotalTime>
  <Words>1772</Words>
  <Application>Microsoft Office PowerPoint</Application>
  <PresentationFormat>Widescreen</PresentationFormat>
  <Paragraphs>145</Paragraphs>
  <Slides>23</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Aptos</vt:lpstr>
      <vt:lpstr>Aptos Display</vt:lpstr>
      <vt:lpstr>Arial</vt:lpstr>
      <vt:lpstr>Calibri</vt:lpstr>
      <vt:lpstr>Calibri Light</vt:lpstr>
      <vt:lpstr>Century Gothic</vt:lpstr>
      <vt:lpstr>knockout</vt:lpstr>
      <vt:lpstr>Symbol</vt:lpstr>
      <vt:lpstr>Wingdings</vt:lpstr>
      <vt:lpstr>Wingdings 3</vt:lpstr>
      <vt:lpstr>Office Theme</vt:lpstr>
      <vt:lpstr>Ion Boardroom</vt:lpstr>
      <vt:lpstr>PowerPoint Presentation</vt:lpstr>
      <vt:lpstr>Mental Health and the Equality Act  </vt:lpstr>
      <vt:lpstr>Outline </vt:lpstr>
      <vt:lpstr>About me</vt:lpstr>
      <vt:lpstr>Overview of the Equality Act 2010</vt:lpstr>
      <vt:lpstr>Equality Act 2010 - Definition of Disability</vt:lpstr>
      <vt:lpstr>Definitions of Disability</vt:lpstr>
      <vt:lpstr>Equality Act 2010 – Reasonable adjustments</vt:lpstr>
      <vt:lpstr>Equality Act 2010 – Reasonable adjustments</vt:lpstr>
      <vt:lpstr>Equality Act 2010 – Reasonable adjustments, summary</vt:lpstr>
      <vt:lpstr>Equality Act 2010 –Disability Discrimination (1)</vt:lpstr>
      <vt:lpstr>Duty of care</vt:lpstr>
      <vt:lpstr>Resources &amp; Helpful Links</vt:lpstr>
      <vt:lpstr>Leadership</vt:lpstr>
      <vt:lpstr>Line Managers</vt:lpstr>
      <vt:lpstr>Adjustments</vt:lpstr>
      <vt:lpstr>Example Adjustments</vt:lpstr>
      <vt:lpstr>Policies / Resources</vt:lpstr>
      <vt:lpstr>Wellness Action Plan </vt:lpstr>
      <vt:lpstr>Summary / Top Tips</vt:lpstr>
      <vt:lpstr>Personal Experience</vt:lpstr>
      <vt:lpstr>Questions?</vt:lpstr>
      <vt:lpstr>Thank you &amp;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Anne Burgato</dc:creator>
  <cp:lastModifiedBy>Marianne Privett</cp:lastModifiedBy>
  <cp:revision>5</cp:revision>
  <dcterms:created xsi:type="dcterms:W3CDTF">2025-05-14T12:49:19Z</dcterms:created>
  <dcterms:modified xsi:type="dcterms:W3CDTF">2025-05-22T09:00:05Z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dDocumentId">
    <vt:lpwstr>4159-0122-4029</vt:lpwstr>
  </property>
</Properties>
</file>