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theme/themeOverride2.xml" ContentType="application/vnd.openxmlformats-officedocument.themeOverride+xml"/>
  <Override PartName="/ppt/notesSlides/notesSlide2.xml" ContentType="application/vnd.openxmlformats-officedocument.presentationml.notesSlide+xml"/>
  <Override PartName="/ppt/theme/themeOverride3.xml" ContentType="application/vnd.openxmlformats-officedocument.themeOverride+xml"/>
  <Override PartName="/ppt/notesSlides/notesSlide3.xml" ContentType="application/vnd.openxmlformats-officedocument.presentationml.notesSlide+xml"/>
  <Override PartName="/ppt/theme/themeOverride4.xml" ContentType="application/vnd.openxmlformats-officedocument.themeOverr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heme/themeOverride5.xml" ContentType="application/vnd.openxmlformats-officedocument.themeOverr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notesSlides/notesSlide7.xml" ContentType="application/vnd.openxmlformats-officedocument.presentationml.notesSlide+xml"/>
  <Override PartName="/ppt/theme/themeOverride10.xml" ContentType="application/vnd.openxmlformats-officedocument.themeOverride+xml"/>
  <Override PartName="/ppt/notesSlides/notesSlide8.xml" ContentType="application/vnd.openxmlformats-officedocument.presentationml.notesSlide+xml"/>
  <Override PartName="/ppt/theme/themeOverride11.xml" ContentType="application/vnd.openxmlformats-officedocument.themeOverride+xml"/>
  <Override PartName="/ppt/theme/themeOverride12.xml" ContentType="application/vnd.openxmlformats-officedocument.themeOverride+xml"/>
  <Override PartName="/ppt/notesSlides/notesSlide9.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5" r:id="rId1"/>
    <p:sldMasterId id="2147483834" r:id="rId2"/>
    <p:sldMasterId id="2147483897" r:id="rId3"/>
    <p:sldMasterId id="2147483914" r:id="rId4"/>
  </p:sldMasterIdLst>
  <p:notesMasterIdLst>
    <p:notesMasterId r:id="rId21"/>
  </p:notesMasterIdLst>
  <p:sldIdLst>
    <p:sldId id="324" r:id="rId5"/>
    <p:sldId id="282" r:id="rId6"/>
    <p:sldId id="297" r:id="rId7"/>
    <p:sldId id="298" r:id="rId8"/>
    <p:sldId id="299" r:id="rId9"/>
    <p:sldId id="314" r:id="rId10"/>
    <p:sldId id="322" r:id="rId11"/>
    <p:sldId id="286" r:id="rId12"/>
    <p:sldId id="308" r:id="rId13"/>
    <p:sldId id="302" r:id="rId14"/>
    <p:sldId id="305" r:id="rId15"/>
    <p:sldId id="306" r:id="rId16"/>
    <p:sldId id="318" r:id="rId17"/>
    <p:sldId id="312" r:id="rId18"/>
    <p:sldId id="320" r:id="rId19"/>
    <p:sldId id="323"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969AC31-9A80-8F8F-E246-2A74215BD3AF}" name="Helen Smith" initials="HS" userId="9439456d0c8533d5" providerId="Windows Live"/>
  <p188:author id="{1DF1EAE6-E023-0772-36B8-F3C35D89ABAE}" name="Andrea Brewster" initials="AB" userId="0dd0fec47541cee9"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CCFF"/>
    <a:srgbClr val="EFE6F4"/>
    <a:srgbClr val="AD84C6"/>
    <a:srgbClr val="A3DBFF"/>
    <a:srgbClr val="C2E088"/>
    <a:srgbClr val="660066"/>
    <a:srgbClr val="FF9900"/>
    <a:srgbClr val="FFFF00"/>
    <a:srgbClr val="0099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472" autoAdjust="0"/>
    <p:restoredTop sz="83108" autoAdjust="0"/>
  </p:normalViewPr>
  <p:slideViewPr>
    <p:cSldViewPr snapToGrid="0">
      <p:cViewPr varScale="1">
        <p:scale>
          <a:sx n="132" d="100"/>
          <a:sy n="132" d="100"/>
        </p:scale>
        <p:origin x="378" y="9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len Smith" userId="9439456d0c8533d5" providerId="LiveId" clId="{5DA76698-59CE-4E86-8744-7B740533781A}"/>
    <pc:docChg chg="modSld">
      <pc:chgData name="Helen Smith" userId="9439456d0c8533d5" providerId="LiveId" clId="{5DA76698-59CE-4E86-8744-7B740533781A}" dt="2025-06-24T10:29:47.159" v="48"/>
      <pc:docMkLst>
        <pc:docMk/>
      </pc:docMkLst>
      <pc:sldChg chg="modSp mod">
        <pc:chgData name="Helen Smith" userId="9439456d0c8533d5" providerId="LiveId" clId="{5DA76698-59CE-4E86-8744-7B740533781A}" dt="2025-06-24T10:26:45.177" v="6"/>
        <pc:sldMkLst>
          <pc:docMk/>
          <pc:sldMk cId="276262943" sldId="282"/>
        </pc:sldMkLst>
        <pc:spChg chg="mod">
          <ac:chgData name="Helen Smith" userId="9439456d0c8533d5" providerId="LiveId" clId="{5DA76698-59CE-4E86-8744-7B740533781A}" dt="2025-06-24T10:25:55.658" v="1" actId="1036"/>
          <ac:spMkLst>
            <pc:docMk/>
            <pc:sldMk cId="276262943" sldId="282"/>
            <ac:spMk id="5" creationId="{DD45C283-99BD-A031-E3CB-15FAE4B86798}"/>
          </ac:spMkLst>
        </pc:spChg>
        <pc:picChg chg="ord">
          <ac:chgData name="Helen Smith" userId="9439456d0c8533d5" providerId="LiveId" clId="{5DA76698-59CE-4E86-8744-7B740533781A}" dt="2025-06-24T10:26:45.177" v="6"/>
          <ac:picMkLst>
            <pc:docMk/>
            <pc:sldMk cId="276262943" sldId="282"/>
            <ac:picMk id="6" creationId="{4CD09D34-F7D3-7265-4C28-BA27931C1A81}"/>
          </ac:picMkLst>
        </pc:picChg>
        <pc:picChg chg="ord">
          <ac:chgData name="Helen Smith" userId="9439456d0c8533d5" providerId="LiveId" clId="{5DA76698-59CE-4E86-8744-7B740533781A}" dt="2025-06-24T10:26:40.849" v="4"/>
          <ac:picMkLst>
            <pc:docMk/>
            <pc:sldMk cId="276262943" sldId="282"/>
            <ac:picMk id="7" creationId="{A844D6E7-A5DA-00FA-81B6-F80473456400}"/>
          </ac:picMkLst>
        </pc:picChg>
        <pc:picChg chg="ord">
          <ac:chgData name="Helen Smith" userId="9439456d0c8533d5" providerId="LiveId" clId="{5DA76698-59CE-4E86-8744-7B740533781A}" dt="2025-06-24T10:26:32.673" v="3"/>
          <ac:picMkLst>
            <pc:docMk/>
            <pc:sldMk cId="276262943" sldId="282"/>
            <ac:picMk id="9" creationId="{1F8F7149-DE96-0865-C32B-B898783E6949}"/>
          </ac:picMkLst>
        </pc:picChg>
      </pc:sldChg>
      <pc:sldChg chg="modSp mod">
        <pc:chgData name="Helen Smith" userId="9439456d0c8533d5" providerId="LiveId" clId="{5DA76698-59CE-4E86-8744-7B740533781A}" dt="2025-06-24T10:26:59.001" v="7"/>
        <pc:sldMkLst>
          <pc:docMk/>
          <pc:sldMk cId="3474017789" sldId="298"/>
        </pc:sldMkLst>
        <pc:spChg chg="ord">
          <ac:chgData name="Helen Smith" userId="9439456d0c8533d5" providerId="LiveId" clId="{5DA76698-59CE-4E86-8744-7B740533781A}" dt="2025-06-24T10:26:59.001" v="7"/>
          <ac:spMkLst>
            <pc:docMk/>
            <pc:sldMk cId="3474017789" sldId="298"/>
            <ac:spMk id="4" creationId="{6A97CFA9-FE63-857B-ACE7-CFC942E3234D}"/>
          </ac:spMkLst>
        </pc:spChg>
      </pc:sldChg>
      <pc:sldChg chg="modSp mod">
        <pc:chgData name="Helen Smith" userId="9439456d0c8533d5" providerId="LiveId" clId="{5DA76698-59CE-4E86-8744-7B740533781A}" dt="2025-06-24T10:28:27.178" v="19" actId="166"/>
        <pc:sldMkLst>
          <pc:docMk/>
          <pc:sldMk cId="3869787599" sldId="308"/>
        </pc:sldMkLst>
        <pc:spChg chg="ord">
          <ac:chgData name="Helen Smith" userId="9439456d0c8533d5" providerId="LiveId" clId="{5DA76698-59CE-4E86-8744-7B740533781A}" dt="2025-06-24T10:28:03.893" v="14"/>
          <ac:spMkLst>
            <pc:docMk/>
            <pc:sldMk cId="3869787599" sldId="308"/>
            <ac:spMk id="2" creationId="{7008ACCC-0AB4-8BBD-BF0B-C3264B1350E8}"/>
          </ac:spMkLst>
        </pc:spChg>
        <pc:spChg chg="ord">
          <ac:chgData name="Helen Smith" userId="9439456d0c8533d5" providerId="LiveId" clId="{5DA76698-59CE-4E86-8744-7B740533781A}" dt="2025-06-24T10:27:15.132" v="9"/>
          <ac:spMkLst>
            <pc:docMk/>
            <pc:sldMk cId="3869787599" sldId="308"/>
            <ac:spMk id="4" creationId="{39EED990-6DE7-679A-3331-7E45EF8E95C3}"/>
          </ac:spMkLst>
        </pc:spChg>
        <pc:spChg chg="ord">
          <ac:chgData name="Helen Smith" userId="9439456d0c8533d5" providerId="LiveId" clId="{5DA76698-59CE-4E86-8744-7B740533781A}" dt="2025-06-24T10:27:21.123" v="10"/>
          <ac:spMkLst>
            <pc:docMk/>
            <pc:sldMk cId="3869787599" sldId="308"/>
            <ac:spMk id="11" creationId="{F02D27E2-486E-C7D1-14CC-87C967495CBA}"/>
          </ac:spMkLst>
        </pc:spChg>
        <pc:spChg chg="ord">
          <ac:chgData name="Helen Smith" userId="9439456d0c8533d5" providerId="LiveId" clId="{5DA76698-59CE-4E86-8744-7B740533781A}" dt="2025-06-24T10:28:09.352" v="18"/>
          <ac:spMkLst>
            <pc:docMk/>
            <pc:sldMk cId="3869787599" sldId="308"/>
            <ac:spMk id="13" creationId="{44F96C53-D5EE-0976-BFE6-7D41987AB2BE}"/>
          </ac:spMkLst>
        </pc:spChg>
        <pc:spChg chg="ord">
          <ac:chgData name="Helen Smith" userId="9439456d0c8533d5" providerId="LiveId" clId="{5DA76698-59CE-4E86-8744-7B740533781A}" dt="2025-06-24T10:27:24.878" v="11"/>
          <ac:spMkLst>
            <pc:docMk/>
            <pc:sldMk cId="3869787599" sldId="308"/>
            <ac:spMk id="14" creationId="{8DFCA82D-C62E-CE73-1F8C-7962C4B81F94}"/>
          </ac:spMkLst>
        </pc:spChg>
        <pc:picChg chg="ord">
          <ac:chgData name="Helen Smith" userId="9439456d0c8533d5" providerId="LiveId" clId="{5DA76698-59CE-4E86-8744-7B740533781A}" dt="2025-06-24T10:28:27.178" v="19" actId="166"/>
          <ac:picMkLst>
            <pc:docMk/>
            <pc:sldMk cId="3869787599" sldId="308"/>
            <ac:picMk id="3" creationId="{04BEFFFE-94EA-172B-31C9-6E9C96F896AD}"/>
          </ac:picMkLst>
        </pc:picChg>
      </pc:sldChg>
      <pc:sldChg chg="modSp mod">
        <pc:chgData name="Helen Smith" userId="9439456d0c8533d5" providerId="LiveId" clId="{5DA76698-59CE-4E86-8744-7B740533781A}" dt="2025-06-24T10:29:47.159" v="48"/>
        <pc:sldMkLst>
          <pc:docMk/>
          <pc:sldMk cId="3233415265" sldId="323"/>
        </pc:sldMkLst>
        <pc:spChg chg="ord">
          <ac:chgData name="Helen Smith" userId="9439456d0c8533d5" providerId="LiveId" clId="{5DA76698-59CE-4E86-8744-7B740533781A}" dt="2025-06-24T10:29:38.413" v="36"/>
          <ac:spMkLst>
            <pc:docMk/>
            <pc:sldMk cId="3233415265" sldId="323"/>
            <ac:spMk id="2" creationId="{45135495-E7FD-0A21-9FD8-ACFEEB20C3F6}"/>
          </ac:spMkLst>
        </pc:spChg>
        <pc:spChg chg="ord">
          <ac:chgData name="Helen Smith" userId="9439456d0c8533d5" providerId="LiveId" clId="{5DA76698-59CE-4E86-8744-7B740533781A}" dt="2025-06-24T10:29:31.248" v="33"/>
          <ac:spMkLst>
            <pc:docMk/>
            <pc:sldMk cId="3233415265" sldId="323"/>
            <ac:spMk id="3" creationId="{3640813F-E81C-E948-9F6E-3F1D8178E7BB}"/>
          </ac:spMkLst>
        </pc:spChg>
        <pc:spChg chg="ord">
          <ac:chgData name="Helen Smith" userId="9439456d0c8533d5" providerId="LiveId" clId="{5DA76698-59CE-4E86-8744-7B740533781A}" dt="2025-06-24T10:29:27.702" v="29"/>
          <ac:spMkLst>
            <pc:docMk/>
            <pc:sldMk cId="3233415265" sldId="323"/>
            <ac:spMk id="4" creationId="{E0F97ADB-5202-ED55-482B-C3EDC83CEE79}"/>
          </ac:spMkLst>
        </pc:spChg>
        <pc:spChg chg="mod ord">
          <ac:chgData name="Helen Smith" userId="9439456d0c8533d5" providerId="LiveId" clId="{5DA76698-59CE-4E86-8744-7B740533781A}" dt="2025-06-24T10:29:21.231" v="25"/>
          <ac:spMkLst>
            <pc:docMk/>
            <pc:sldMk cId="3233415265" sldId="323"/>
            <ac:spMk id="8" creationId="{6783AA8E-02D6-8A3C-B065-F1337DE16B0A}"/>
          </ac:spMkLst>
        </pc:spChg>
        <pc:spChg chg="ord">
          <ac:chgData name="Helen Smith" userId="9439456d0c8533d5" providerId="LiveId" clId="{5DA76698-59CE-4E86-8744-7B740533781A}" dt="2025-06-24T10:29:43.900" v="43"/>
          <ac:spMkLst>
            <pc:docMk/>
            <pc:sldMk cId="3233415265" sldId="323"/>
            <ac:spMk id="36" creationId="{B2067766-A097-2C37-6F92-8C13F3AEA0EF}"/>
          </ac:spMkLst>
        </pc:spChg>
        <pc:spChg chg="ord">
          <ac:chgData name="Helen Smith" userId="9439456d0c8533d5" providerId="LiveId" clId="{5DA76698-59CE-4E86-8744-7B740533781A}" dt="2025-06-24T10:29:47.159" v="48"/>
          <ac:spMkLst>
            <pc:docMk/>
            <pc:sldMk cId="3233415265" sldId="323"/>
            <ac:spMk id="40" creationId="{B3603917-6388-ACAE-24A4-C7D81174486E}"/>
          </ac:spMkLst>
        </pc:spChg>
        <pc:picChg chg="ord">
          <ac:chgData name="Helen Smith" userId="9439456d0c8533d5" providerId="LiveId" clId="{5DA76698-59CE-4E86-8744-7B740533781A}" dt="2025-06-24T10:29:40.351" v="38"/>
          <ac:picMkLst>
            <pc:docMk/>
            <pc:sldMk cId="3233415265" sldId="323"/>
            <ac:picMk id="7" creationId="{F64136CE-0D07-12C9-BF7E-A5FF95D931B1}"/>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93D4838-E1F7-4ABE-88BD-56AAD284BC39}" type="doc">
      <dgm:prSet loTypeId="urn:microsoft.com/office/officeart/2005/8/layout/radial3" loCatId="cycle" qsTypeId="urn:microsoft.com/office/officeart/2005/8/quickstyle/simple1" qsCatId="simple" csTypeId="urn:microsoft.com/office/officeart/2005/8/colors/colorful1" csCatId="colorful" phldr="1"/>
      <dgm:spPr/>
      <dgm:t>
        <a:bodyPr/>
        <a:lstStyle/>
        <a:p>
          <a:endParaRPr lang="en-GB"/>
        </a:p>
      </dgm:t>
    </dgm:pt>
    <dgm:pt modelId="{C71BE980-787B-4E32-A325-6C2799865D51}">
      <dgm:prSet phldrT="[Text]" custT="1"/>
      <dgm:spPr/>
      <dgm:t>
        <a:bodyPr/>
        <a:lstStyle/>
        <a:p>
          <a:pPr>
            <a:buNone/>
          </a:pPr>
          <a:r>
            <a:rPr lang="en-GB" sz="1200" dirty="0"/>
            <a:t>Allies</a:t>
          </a:r>
        </a:p>
      </dgm:t>
    </dgm:pt>
    <dgm:pt modelId="{99D53B7A-695F-4697-9C59-75829D2CA605}" type="parTrans" cxnId="{C028917C-9494-40E6-81CD-1D5DD1B28A7A}">
      <dgm:prSet/>
      <dgm:spPr/>
      <dgm:t>
        <a:bodyPr/>
        <a:lstStyle/>
        <a:p>
          <a:endParaRPr lang="en-GB" sz="800"/>
        </a:p>
      </dgm:t>
    </dgm:pt>
    <dgm:pt modelId="{61CFE47A-4E73-44F1-B936-7F929C43B6C4}" type="sibTrans" cxnId="{C028917C-9494-40E6-81CD-1D5DD1B28A7A}">
      <dgm:prSet/>
      <dgm:spPr/>
      <dgm:t>
        <a:bodyPr/>
        <a:lstStyle/>
        <a:p>
          <a:endParaRPr lang="en-GB" sz="800"/>
        </a:p>
      </dgm:t>
    </dgm:pt>
    <dgm:pt modelId="{B8164AF2-BC11-4D9E-A1C6-EBAB97C41B56}">
      <dgm:prSet custT="1"/>
      <dgm:spPr/>
      <dgm:t>
        <a:bodyPr/>
        <a:lstStyle/>
        <a:p>
          <a:pPr>
            <a:buNone/>
          </a:pPr>
          <a:r>
            <a:rPr lang="en-GB" sz="800" dirty="0"/>
            <a:t>Ethnic minorities</a:t>
          </a:r>
        </a:p>
      </dgm:t>
    </dgm:pt>
    <dgm:pt modelId="{867BFB32-096A-4D6C-A896-2353AFBF266C}" type="parTrans" cxnId="{9832F825-4BCE-4AEB-BCBC-13D837C971D0}">
      <dgm:prSet/>
      <dgm:spPr/>
      <dgm:t>
        <a:bodyPr/>
        <a:lstStyle/>
        <a:p>
          <a:endParaRPr lang="en-GB" sz="800"/>
        </a:p>
      </dgm:t>
    </dgm:pt>
    <dgm:pt modelId="{47B35086-6DB4-4C20-9D70-63E9145D39D8}" type="sibTrans" cxnId="{9832F825-4BCE-4AEB-BCBC-13D837C971D0}">
      <dgm:prSet/>
      <dgm:spPr/>
      <dgm:t>
        <a:bodyPr/>
        <a:lstStyle/>
        <a:p>
          <a:endParaRPr lang="en-GB" sz="800"/>
        </a:p>
      </dgm:t>
    </dgm:pt>
    <dgm:pt modelId="{5F6805AD-CD1F-447B-9019-0B53724DFECE}">
      <dgm:prSet custT="1"/>
      <dgm:spPr/>
      <dgm:t>
        <a:bodyPr/>
        <a:lstStyle/>
        <a:p>
          <a:pPr>
            <a:buNone/>
          </a:pPr>
          <a:r>
            <a:rPr lang="en-GB" sz="800" dirty="0"/>
            <a:t>(Peri)-menopausal</a:t>
          </a:r>
        </a:p>
      </dgm:t>
    </dgm:pt>
    <dgm:pt modelId="{64F89580-0073-47C0-8CCD-DB8721C6B4F0}" type="parTrans" cxnId="{51918B9B-8FE9-4D55-96A8-92DF555FE0AD}">
      <dgm:prSet/>
      <dgm:spPr/>
      <dgm:t>
        <a:bodyPr/>
        <a:lstStyle/>
        <a:p>
          <a:endParaRPr lang="en-GB" sz="800"/>
        </a:p>
      </dgm:t>
    </dgm:pt>
    <dgm:pt modelId="{61A69CF5-6902-4D43-B634-E305B625BF1C}" type="sibTrans" cxnId="{51918B9B-8FE9-4D55-96A8-92DF555FE0AD}">
      <dgm:prSet/>
      <dgm:spPr/>
      <dgm:t>
        <a:bodyPr/>
        <a:lstStyle/>
        <a:p>
          <a:endParaRPr lang="en-GB" sz="800"/>
        </a:p>
      </dgm:t>
    </dgm:pt>
    <dgm:pt modelId="{7ACE3E2B-1A2D-4CA7-B195-C6836C3FBA58}">
      <dgm:prSet custT="1"/>
      <dgm:spPr/>
      <dgm:t>
        <a:bodyPr/>
        <a:lstStyle/>
        <a:p>
          <a:pPr>
            <a:buNone/>
          </a:pPr>
          <a:r>
            <a:rPr lang="en-GB" sz="800" dirty="0"/>
            <a:t>Neuro-divergent</a:t>
          </a:r>
        </a:p>
      </dgm:t>
    </dgm:pt>
    <dgm:pt modelId="{E90BB637-84ED-42D5-801C-2C0C627D9B6E}" type="parTrans" cxnId="{67D67473-A6FA-4B80-81E8-461A98909A4D}">
      <dgm:prSet/>
      <dgm:spPr/>
      <dgm:t>
        <a:bodyPr/>
        <a:lstStyle/>
        <a:p>
          <a:endParaRPr lang="en-GB" sz="800"/>
        </a:p>
      </dgm:t>
    </dgm:pt>
    <dgm:pt modelId="{F0003AB9-8BBB-400F-9177-4F0F4BB5243A}" type="sibTrans" cxnId="{67D67473-A6FA-4B80-81E8-461A98909A4D}">
      <dgm:prSet/>
      <dgm:spPr/>
      <dgm:t>
        <a:bodyPr/>
        <a:lstStyle/>
        <a:p>
          <a:endParaRPr lang="en-GB" sz="800"/>
        </a:p>
      </dgm:t>
    </dgm:pt>
    <dgm:pt modelId="{6FE1C7D2-3F1E-465B-A3C9-EB1C87B54894}">
      <dgm:prSet custT="1"/>
      <dgm:spPr/>
      <dgm:t>
        <a:bodyPr/>
        <a:lstStyle/>
        <a:p>
          <a:pPr>
            <a:buNone/>
          </a:pPr>
          <a:r>
            <a:rPr lang="en-GB" sz="800" dirty="0"/>
            <a:t>LGBTQIA+</a:t>
          </a:r>
        </a:p>
      </dgm:t>
    </dgm:pt>
    <dgm:pt modelId="{DE651F0F-8088-4AE0-B5DC-ABDCB09C6ED8}" type="parTrans" cxnId="{5389C92B-B725-492C-A761-AC1C5105614D}">
      <dgm:prSet/>
      <dgm:spPr/>
      <dgm:t>
        <a:bodyPr/>
        <a:lstStyle/>
        <a:p>
          <a:endParaRPr lang="en-GB" sz="800"/>
        </a:p>
      </dgm:t>
    </dgm:pt>
    <dgm:pt modelId="{CDE6B15A-2742-40C6-8888-843CED76B29F}" type="sibTrans" cxnId="{5389C92B-B725-492C-A761-AC1C5105614D}">
      <dgm:prSet/>
      <dgm:spPr/>
      <dgm:t>
        <a:bodyPr/>
        <a:lstStyle/>
        <a:p>
          <a:endParaRPr lang="en-GB" sz="800"/>
        </a:p>
      </dgm:t>
    </dgm:pt>
    <dgm:pt modelId="{06F05535-D7F5-4FD9-AEE0-BBA2ACAFCDEF}">
      <dgm:prSet custT="1"/>
      <dgm:spPr/>
      <dgm:t>
        <a:bodyPr/>
        <a:lstStyle/>
        <a:p>
          <a:r>
            <a:rPr lang="en-GB" sz="800" dirty="0"/>
            <a:t>Women-identifying</a:t>
          </a:r>
        </a:p>
      </dgm:t>
    </dgm:pt>
    <dgm:pt modelId="{0F737989-72B1-4A3C-8714-FA20B15A76F7}" type="parTrans" cxnId="{9E192CAE-B58F-4CA8-BC07-EEF16167E966}">
      <dgm:prSet/>
      <dgm:spPr/>
      <dgm:t>
        <a:bodyPr/>
        <a:lstStyle/>
        <a:p>
          <a:endParaRPr lang="en-GB" sz="800"/>
        </a:p>
      </dgm:t>
    </dgm:pt>
    <dgm:pt modelId="{A9BD23FE-BC5E-492E-9FA7-C742B4D113E2}" type="sibTrans" cxnId="{9E192CAE-B58F-4CA8-BC07-EEF16167E966}">
      <dgm:prSet/>
      <dgm:spPr/>
      <dgm:t>
        <a:bodyPr/>
        <a:lstStyle/>
        <a:p>
          <a:endParaRPr lang="en-GB" sz="800"/>
        </a:p>
      </dgm:t>
    </dgm:pt>
    <dgm:pt modelId="{1F57207D-85BA-404C-8F8B-6DDDE7DE7B6C}">
      <dgm:prSet custT="1"/>
      <dgm:spPr/>
      <dgm:t>
        <a:bodyPr/>
        <a:lstStyle/>
        <a:p>
          <a:pPr>
            <a:buNone/>
          </a:pPr>
          <a:r>
            <a:rPr lang="en-GB" sz="800" dirty="0"/>
            <a:t>Early-stage professional</a:t>
          </a:r>
        </a:p>
      </dgm:t>
    </dgm:pt>
    <dgm:pt modelId="{0F32A119-7687-4A4A-B9FA-FEF6DAB4388B}" type="parTrans" cxnId="{72302D75-DE74-4EA1-95ED-1DBD48CB79C3}">
      <dgm:prSet/>
      <dgm:spPr/>
      <dgm:t>
        <a:bodyPr/>
        <a:lstStyle/>
        <a:p>
          <a:endParaRPr lang="en-GB"/>
        </a:p>
      </dgm:t>
    </dgm:pt>
    <dgm:pt modelId="{1F34AF2C-1531-4BB3-B5C2-6AB4FA67134E}" type="sibTrans" cxnId="{72302D75-DE74-4EA1-95ED-1DBD48CB79C3}">
      <dgm:prSet/>
      <dgm:spPr/>
      <dgm:t>
        <a:bodyPr/>
        <a:lstStyle/>
        <a:p>
          <a:endParaRPr lang="en-GB"/>
        </a:p>
      </dgm:t>
    </dgm:pt>
    <dgm:pt modelId="{E0D4EC7A-9FB7-4BBA-9F75-80AA4B8D611A}">
      <dgm:prSet custT="1"/>
      <dgm:spPr/>
      <dgm:t>
        <a:bodyPr/>
        <a:lstStyle/>
        <a:p>
          <a:pPr>
            <a:buNone/>
          </a:pPr>
          <a:r>
            <a:rPr lang="en-GB" sz="800" dirty="0"/>
            <a:t>Carers</a:t>
          </a:r>
        </a:p>
      </dgm:t>
    </dgm:pt>
    <dgm:pt modelId="{D41AFE00-6444-4F44-A954-1CA85ABEC7CD}" type="parTrans" cxnId="{AE7DE3BB-69CF-41AC-A337-7DD0A884CB5D}">
      <dgm:prSet/>
      <dgm:spPr/>
      <dgm:t>
        <a:bodyPr/>
        <a:lstStyle/>
        <a:p>
          <a:endParaRPr lang="en-GB"/>
        </a:p>
      </dgm:t>
    </dgm:pt>
    <dgm:pt modelId="{A92E2E72-9A47-4F15-9D94-B06807791F89}" type="sibTrans" cxnId="{AE7DE3BB-69CF-41AC-A337-7DD0A884CB5D}">
      <dgm:prSet/>
      <dgm:spPr/>
      <dgm:t>
        <a:bodyPr/>
        <a:lstStyle/>
        <a:p>
          <a:endParaRPr lang="en-GB"/>
        </a:p>
      </dgm:t>
    </dgm:pt>
    <dgm:pt modelId="{2E5C5C69-CDCC-440E-AD88-54D7C4356B48}">
      <dgm:prSet custT="1"/>
      <dgm:spPr/>
      <dgm:t>
        <a:bodyPr/>
        <a:lstStyle/>
        <a:p>
          <a:pPr>
            <a:buNone/>
          </a:pPr>
          <a:r>
            <a:rPr lang="en-GB" sz="800" dirty="0"/>
            <a:t>Disabled people </a:t>
          </a:r>
        </a:p>
      </dgm:t>
    </dgm:pt>
    <dgm:pt modelId="{845C0731-1C05-467B-9BB4-293459087C49}" type="parTrans" cxnId="{08C0A3F4-C370-4C4B-9041-2AEECDE819ED}">
      <dgm:prSet/>
      <dgm:spPr/>
      <dgm:t>
        <a:bodyPr/>
        <a:lstStyle/>
        <a:p>
          <a:endParaRPr lang="en-GB"/>
        </a:p>
      </dgm:t>
    </dgm:pt>
    <dgm:pt modelId="{22B57E5B-0BE5-4AAF-8E5B-B953F53CE41F}" type="sibTrans" cxnId="{08C0A3F4-C370-4C4B-9041-2AEECDE819ED}">
      <dgm:prSet/>
      <dgm:spPr/>
      <dgm:t>
        <a:bodyPr/>
        <a:lstStyle/>
        <a:p>
          <a:endParaRPr lang="en-GB"/>
        </a:p>
      </dgm:t>
    </dgm:pt>
    <dgm:pt modelId="{0AF0A3E8-DAE9-4148-9B53-636ACC1855E1}">
      <dgm:prSet custT="1"/>
      <dgm:spPr/>
      <dgm:t>
        <a:bodyPr/>
        <a:lstStyle/>
        <a:p>
          <a:r>
            <a:rPr lang="en-GB" sz="800"/>
            <a:t>Regions</a:t>
          </a:r>
          <a:endParaRPr lang="en-GB" sz="800" dirty="0"/>
        </a:p>
      </dgm:t>
    </dgm:pt>
    <dgm:pt modelId="{DA91DBB5-EC30-4A1A-BD50-7290096D4F2C}" type="parTrans" cxnId="{9EAEDF47-D7D0-424B-8F47-AD21F02652E7}">
      <dgm:prSet/>
      <dgm:spPr/>
      <dgm:t>
        <a:bodyPr/>
        <a:lstStyle/>
        <a:p>
          <a:endParaRPr lang="en-GB"/>
        </a:p>
      </dgm:t>
    </dgm:pt>
    <dgm:pt modelId="{204286DC-7051-49A7-804F-F0BC7C3103BA}" type="sibTrans" cxnId="{9EAEDF47-D7D0-424B-8F47-AD21F02652E7}">
      <dgm:prSet/>
      <dgm:spPr/>
      <dgm:t>
        <a:bodyPr/>
        <a:lstStyle/>
        <a:p>
          <a:endParaRPr lang="en-GB"/>
        </a:p>
      </dgm:t>
    </dgm:pt>
    <dgm:pt modelId="{2E561B36-CC78-401E-89BF-FAD14DE355E8}">
      <dgm:prSet/>
      <dgm:spPr/>
      <dgm:t>
        <a:bodyPr/>
        <a:lstStyle/>
        <a:p>
          <a:pPr>
            <a:buNone/>
          </a:pPr>
          <a:r>
            <a:rPr lang="en-GB" dirty="0"/>
            <a:t>Mid-level professional</a:t>
          </a:r>
        </a:p>
      </dgm:t>
    </dgm:pt>
    <dgm:pt modelId="{E0F78ED0-1D15-41AE-B4F5-40F305B783CC}" type="parTrans" cxnId="{71B48A51-7372-4860-8FCF-F4CB24F2896C}">
      <dgm:prSet/>
      <dgm:spPr/>
      <dgm:t>
        <a:bodyPr/>
        <a:lstStyle/>
        <a:p>
          <a:endParaRPr lang="en-GB"/>
        </a:p>
      </dgm:t>
    </dgm:pt>
    <dgm:pt modelId="{69AA91D8-BC08-456D-90A4-1F2CE5EBA529}" type="sibTrans" cxnId="{71B48A51-7372-4860-8FCF-F4CB24F2896C}">
      <dgm:prSet/>
      <dgm:spPr/>
      <dgm:t>
        <a:bodyPr/>
        <a:lstStyle/>
        <a:p>
          <a:endParaRPr lang="en-GB"/>
        </a:p>
      </dgm:t>
    </dgm:pt>
    <dgm:pt modelId="{1F7770FA-0F4A-479C-BAEB-7D21D9133BFE}" type="pres">
      <dgm:prSet presAssocID="{993D4838-E1F7-4ABE-88BD-56AAD284BC39}" presName="composite" presStyleCnt="0">
        <dgm:presLayoutVars>
          <dgm:chMax val="1"/>
          <dgm:dir/>
          <dgm:resizeHandles val="exact"/>
        </dgm:presLayoutVars>
      </dgm:prSet>
      <dgm:spPr/>
    </dgm:pt>
    <dgm:pt modelId="{D2FE33E5-9E6B-4DBA-918D-FFF10E18D3B6}" type="pres">
      <dgm:prSet presAssocID="{993D4838-E1F7-4ABE-88BD-56AAD284BC39}" presName="radial" presStyleCnt="0">
        <dgm:presLayoutVars>
          <dgm:animLvl val="ctr"/>
        </dgm:presLayoutVars>
      </dgm:prSet>
      <dgm:spPr/>
    </dgm:pt>
    <dgm:pt modelId="{BA013994-316B-4093-B719-F42211982BF2}" type="pres">
      <dgm:prSet presAssocID="{C71BE980-787B-4E32-A325-6C2799865D51}" presName="centerShape" presStyleLbl="vennNode1" presStyleIdx="0" presStyleCnt="11"/>
      <dgm:spPr/>
    </dgm:pt>
    <dgm:pt modelId="{B203DD78-5FCC-42DB-8391-13B9AF2679BB}" type="pres">
      <dgm:prSet presAssocID="{B8164AF2-BC11-4D9E-A1C6-EBAB97C41B56}" presName="node" presStyleLbl="vennNode1" presStyleIdx="1" presStyleCnt="11">
        <dgm:presLayoutVars>
          <dgm:bulletEnabled val="1"/>
        </dgm:presLayoutVars>
      </dgm:prSet>
      <dgm:spPr/>
    </dgm:pt>
    <dgm:pt modelId="{1C4A209E-DF73-4036-9B1B-27F686BC5E3D}" type="pres">
      <dgm:prSet presAssocID="{5F6805AD-CD1F-447B-9019-0B53724DFECE}" presName="node" presStyleLbl="vennNode1" presStyleIdx="2" presStyleCnt="11">
        <dgm:presLayoutVars>
          <dgm:bulletEnabled val="1"/>
        </dgm:presLayoutVars>
      </dgm:prSet>
      <dgm:spPr/>
    </dgm:pt>
    <dgm:pt modelId="{DB11F2CD-14B9-4298-8AB9-DEF4C72899BE}" type="pres">
      <dgm:prSet presAssocID="{2E5C5C69-CDCC-440E-AD88-54D7C4356B48}" presName="node" presStyleLbl="vennNode1" presStyleIdx="3" presStyleCnt="11">
        <dgm:presLayoutVars>
          <dgm:bulletEnabled val="1"/>
        </dgm:presLayoutVars>
      </dgm:prSet>
      <dgm:spPr/>
    </dgm:pt>
    <dgm:pt modelId="{2B32DF3E-E911-47F9-9127-2052DE89B042}" type="pres">
      <dgm:prSet presAssocID="{7ACE3E2B-1A2D-4CA7-B195-C6836C3FBA58}" presName="node" presStyleLbl="vennNode1" presStyleIdx="4" presStyleCnt="11">
        <dgm:presLayoutVars>
          <dgm:bulletEnabled val="1"/>
        </dgm:presLayoutVars>
      </dgm:prSet>
      <dgm:spPr/>
    </dgm:pt>
    <dgm:pt modelId="{7C88C20A-8FB5-43E2-B682-3B0D644192DA}" type="pres">
      <dgm:prSet presAssocID="{E0D4EC7A-9FB7-4BBA-9F75-80AA4B8D611A}" presName="node" presStyleLbl="vennNode1" presStyleIdx="5" presStyleCnt="11">
        <dgm:presLayoutVars>
          <dgm:bulletEnabled val="1"/>
        </dgm:presLayoutVars>
      </dgm:prSet>
      <dgm:spPr/>
    </dgm:pt>
    <dgm:pt modelId="{0B0F18F7-72DD-4D48-82DB-9E2D55EF7951}" type="pres">
      <dgm:prSet presAssocID="{0AF0A3E8-DAE9-4148-9B53-636ACC1855E1}" presName="node" presStyleLbl="vennNode1" presStyleIdx="6" presStyleCnt="11">
        <dgm:presLayoutVars>
          <dgm:bulletEnabled val="1"/>
        </dgm:presLayoutVars>
      </dgm:prSet>
      <dgm:spPr/>
    </dgm:pt>
    <dgm:pt modelId="{320DFC63-6D59-4A43-8481-4C3B6C0D0D70}" type="pres">
      <dgm:prSet presAssocID="{6FE1C7D2-3F1E-465B-A3C9-EB1C87B54894}" presName="node" presStyleLbl="vennNode1" presStyleIdx="7" presStyleCnt="11">
        <dgm:presLayoutVars>
          <dgm:bulletEnabled val="1"/>
        </dgm:presLayoutVars>
      </dgm:prSet>
      <dgm:spPr/>
    </dgm:pt>
    <dgm:pt modelId="{87C48D31-6715-4BBC-9D3F-DA24331544F4}" type="pres">
      <dgm:prSet presAssocID="{06F05535-D7F5-4FD9-AEE0-BBA2ACAFCDEF}" presName="node" presStyleLbl="vennNode1" presStyleIdx="8" presStyleCnt="11">
        <dgm:presLayoutVars>
          <dgm:bulletEnabled val="1"/>
        </dgm:presLayoutVars>
      </dgm:prSet>
      <dgm:spPr/>
    </dgm:pt>
    <dgm:pt modelId="{9D1DDC67-CE3A-4FB5-B984-AFF3A65C4AD2}" type="pres">
      <dgm:prSet presAssocID="{1F57207D-85BA-404C-8F8B-6DDDE7DE7B6C}" presName="node" presStyleLbl="vennNode1" presStyleIdx="9" presStyleCnt="11">
        <dgm:presLayoutVars>
          <dgm:bulletEnabled val="1"/>
        </dgm:presLayoutVars>
      </dgm:prSet>
      <dgm:spPr/>
    </dgm:pt>
    <dgm:pt modelId="{7363C308-2090-49CE-BEE1-7D30C2577181}" type="pres">
      <dgm:prSet presAssocID="{2E561B36-CC78-401E-89BF-FAD14DE355E8}" presName="node" presStyleLbl="vennNode1" presStyleIdx="10" presStyleCnt="11">
        <dgm:presLayoutVars>
          <dgm:bulletEnabled val="1"/>
        </dgm:presLayoutVars>
      </dgm:prSet>
      <dgm:spPr/>
    </dgm:pt>
  </dgm:ptLst>
  <dgm:cxnLst>
    <dgm:cxn modelId="{5CC87409-6368-4678-8A9A-7FF76056E0CF}" type="presOf" srcId="{06F05535-D7F5-4FD9-AEE0-BBA2ACAFCDEF}" destId="{87C48D31-6715-4BBC-9D3F-DA24331544F4}" srcOrd="0" destOrd="0" presId="urn:microsoft.com/office/officeart/2005/8/layout/radial3"/>
    <dgm:cxn modelId="{D79F690F-F950-4483-B759-666042B18AF8}" type="presOf" srcId="{B8164AF2-BC11-4D9E-A1C6-EBAB97C41B56}" destId="{B203DD78-5FCC-42DB-8391-13B9AF2679BB}" srcOrd="0" destOrd="0" presId="urn:microsoft.com/office/officeart/2005/8/layout/radial3"/>
    <dgm:cxn modelId="{8C24C221-6C38-4244-A744-89DA1CBB49A4}" type="presOf" srcId="{1F57207D-85BA-404C-8F8B-6DDDE7DE7B6C}" destId="{9D1DDC67-CE3A-4FB5-B984-AFF3A65C4AD2}" srcOrd="0" destOrd="0" presId="urn:microsoft.com/office/officeart/2005/8/layout/radial3"/>
    <dgm:cxn modelId="{9832F825-4BCE-4AEB-BCBC-13D837C971D0}" srcId="{C71BE980-787B-4E32-A325-6C2799865D51}" destId="{B8164AF2-BC11-4D9E-A1C6-EBAB97C41B56}" srcOrd="0" destOrd="0" parTransId="{867BFB32-096A-4D6C-A896-2353AFBF266C}" sibTransId="{47B35086-6DB4-4C20-9D70-63E9145D39D8}"/>
    <dgm:cxn modelId="{5389C92B-B725-492C-A761-AC1C5105614D}" srcId="{C71BE980-787B-4E32-A325-6C2799865D51}" destId="{6FE1C7D2-3F1E-465B-A3C9-EB1C87B54894}" srcOrd="6" destOrd="0" parTransId="{DE651F0F-8088-4AE0-B5DC-ABDCB09C6ED8}" sibTransId="{CDE6B15A-2742-40C6-8888-843CED76B29F}"/>
    <dgm:cxn modelId="{9EAEDF47-D7D0-424B-8F47-AD21F02652E7}" srcId="{C71BE980-787B-4E32-A325-6C2799865D51}" destId="{0AF0A3E8-DAE9-4148-9B53-636ACC1855E1}" srcOrd="5" destOrd="0" parTransId="{DA91DBB5-EC30-4A1A-BD50-7290096D4F2C}" sibTransId="{204286DC-7051-49A7-804F-F0BC7C3103BA}"/>
    <dgm:cxn modelId="{E72E1671-1AD6-4EB7-B490-65463923504B}" type="presOf" srcId="{C71BE980-787B-4E32-A325-6C2799865D51}" destId="{BA013994-316B-4093-B719-F42211982BF2}" srcOrd="0" destOrd="0" presId="urn:microsoft.com/office/officeart/2005/8/layout/radial3"/>
    <dgm:cxn modelId="{71B48A51-7372-4860-8FCF-F4CB24F2896C}" srcId="{C71BE980-787B-4E32-A325-6C2799865D51}" destId="{2E561B36-CC78-401E-89BF-FAD14DE355E8}" srcOrd="9" destOrd="0" parTransId="{E0F78ED0-1D15-41AE-B4F5-40F305B783CC}" sibTransId="{69AA91D8-BC08-456D-90A4-1F2CE5EBA529}"/>
    <dgm:cxn modelId="{67D67473-A6FA-4B80-81E8-461A98909A4D}" srcId="{C71BE980-787B-4E32-A325-6C2799865D51}" destId="{7ACE3E2B-1A2D-4CA7-B195-C6836C3FBA58}" srcOrd="3" destOrd="0" parTransId="{E90BB637-84ED-42D5-801C-2C0C627D9B6E}" sibTransId="{F0003AB9-8BBB-400F-9177-4F0F4BB5243A}"/>
    <dgm:cxn modelId="{72302D75-DE74-4EA1-95ED-1DBD48CB79C3}" srcId="{C71BE980-787B-4E32-A325-6C2799865D51}" destId="{1F57207D-85BA-404C-8F8B-6DDDE7DE7B6C}" srcOrd="8" destOrd="0" parTransId="{0F32A119-7687-4A4A-B9FA-FEF6DAB4388B}" sibTransId="{1F34AF2C-1531-4BB3-B5C2-6AB4FA67134E}"/>
    <dgm:cxn modelId="{8064D276-01C6-42DB-B891-0C524736E502}" type="presOf" srcId="{E0D4EC7A-9FB7-4BBA-9F75-80AA4B8D611A}" destId="{7C88C20A-8FB5-43E2-B682-3B0D644192DA}" srcOrd="0" destOrd="0" presId="urn:microsoft.com/office/officeart/2005/8/layout/radial3"/>
    <dgm:cxn modelId="{4F89347C-F3D7-4D1C-A414-C75F3AFF6049}" type="presOf" srcId="{5F6805AD-CD1F-447B-9019-0B53724DFECE}" destId="{1C4A209E-DF73-4036-9B1B-27F686BC5E3D}" srcOrd="0" destOrd="0" presId="urn:microsoft.com/office/officeart/2005/8/layout/radial3"/>
    <dgm:cxn modelId="{C028917C-9494-40E6-81CD-1D5DD1B28A7A}" srcId="{993D4838-E1F7-4ABE-88BD-56AAD284BC39}" destId="{C71BE980-787B-4E32-A325-6C2799865D51}" srcOrd="0" destOrd="0" parTransId="{99D53B7A-695F-4697-9C59-75829D2CA605}" sibTransId="{61CFE47A-4E73-44F1-B936-7F929C43B6C4}"/>
    <dgm:cxn modelId="{8AA5CA82-1C82-4624-9BD2-D7262B38B0E3}" type="presOf" srcId="{0AF0A3E8-DAE9-4148-9B53-636ACC1855E1}" destId="{0B0F18F7-72DD-4D48-82DB-9E2D55EF7951}" srcOrd="0" destOrd="0" presId="urn:microsoft.com/office/officeart/2005/8/layout/radial3"/>
    <dgm:cxn modelId="{2D877088-A652-4C3B-8B66-5C6410F7F7ED}" type="presOf" srcId="{6FE1C7D2-3F1E-465B-A3C9-EB1C87B54894}" destId="{320DFC63-6D59-4A43-8481-4C3B6C0D0D70}" srcOrd="0" destOrd="0" presId="urn:microsoft.com/office/officeart/2005/8/layout/radial3"/>
    <dgm:cxn modelId="{51918B9B-8FE9-4D55-96A8-92DF555FE0AD}" srcId="{C71BE980-787B-4E32-A325-6C2799865D51}" destId="{5F6805AD-CD1F-447B-9019-0B53724DFECE}" srcOrd="1" destOrd="0" parTransId="{64F89580-0073-47C0-8CCD-DB8721C6B4F0}" sibTransId="{61A69CF5-6902-4D43-B634-E305B625BF1C}"/>
    <dgm:cxn modelId="{9E192CAE-B58F-4CA8-BC07-EEF16167E966}" srcId="{C71BE980-787B-4E32-A325-6C2799865D51}" destId="{06F05535-D7F5-4FD9-AEE0-BBA2ACAFCDEF}" srcOrd="7" destOrd="0" parTransId="{0F737989-72B1-4A3C-8714-FA20B15A76F7}" sibTransId="{A9BD23FE-BC5E-492E-9FA7-C742B4D113E2}"/>
    <dgm:cxn modelId="{AE7DE3BB-69CF-41AC-A337-7DD0A884CB5D}" srcId="{C71BE980-787B-4E32-A325-6C2799865D51}" destId="{E0D4EC7A-9FB7-4BBA-9F75-80AA4B8D611A}" srcOrd="4" destOrd="0" parTransId="{D41AFE00-6444-4F44-A954-1CA85ABEC7CD}" sibTransId="{A92E2E72-9A47-4F15-9D94-B06807791F89}"/>
    <dgm:cxn modelId="{52E35AC0-E79E-473B-ABC4-64DD93B91559}" type="presOf" srcId="{2E5C5C69-CDCC-440E-AD88-54D7C4356B48}" destId="{DB11F2CD-14B9-4298-8AB9-DEF4C72899BE}" srcOrd="0" destOrd="0" presId="urn:microsoft.com/office/officeart/2005/8/layout/radial3"/>
    <dgm:cxn modelId="{791B7DD9-00DA-4C6A-A47A-AEC1571DBF60}" type="presOf" srcId="{7ACE3E2B-1A2D-4CA7-B195-C6836C3FBA58}" destId="{2B32DF3E-E911-47F9-9127-2052DE89B042}" srcOrd="0" destOrd="0" presId="urn:microsoft.com/office/officeart/2005/8/layout/radial3"/>
    <dgm:cxn modelId="{81A3E6DC-045D-4B0C-90A0-A0722D6BD659}" type="presOf" srcId="{2E561B36-CC78-401E-89BF-FAD14DE355E8}" destId="{7363C308-2090-49CE-BEE1-7D30C2577181}" srcOrd="0" destOrd="0" presId="urn:microsoft.com/office/officeart/2005/8/layout/radial3"/>
    <dgm:cxn modelId="{08C0A3F4-C370-4C4B-9041-2AEECDE819ED}" srcId="{C71BE980-787B-4E32-A325-6C2799865D51}" destId="{2E5C5C69-CDCC-440E-AD88-54D7C4356B48}" srcOrd="2" destOrd="0" parTransId="{845C0731-1C05-467B-9BB4-293459087C49}" sibTransId="{22B57E5B-0BE5-4AAF-8E5B-B953F53CE41F}"/>
    <dgm:cxn modelId="{16CE21FE-04A8-4FDE-8A69-2C8BC61BF3B8}" type="presOf" srcId="{993D4838-E1F7-4ABE-88BD-56AAD284BC39}" destId="{1F7770FA-0F4A-479C-BAEB-7D21D9133BFE}" srcOrd="0" destOrd="0" presId="urn:microsoft.com/office/officeart/2005/8/layout/radial3"/>
    <dgm:cxn modelId="{6FB17BF6-ADAB-4144-A136-6075B038E464}" type="presParOf" srcId="{1F7770FA-0F4A-479C-BAEB-7D21D9133BFE}" destId="{D2FE33E5-9E6B-4DBA-918D-FFF10E18D3B6}" srcOrd="0" destOrd="0" presId="urn:microsoft.com/office/officeart/2005/8/layout/radial3"/>
    <dgm:cxn modelId="{588C76C9-B657-4C0B-8FAD-9F209B4215C7}" type="presParOf" srcId="{D2FE33E5-9E6B-4DBA-918D-FFF10E18D3B6}" destId="{BA013994-316B-4093-B719-F42211982BF2}" srcOrd="0" destOrd="0" presId="urn:microsoft.com/office/officeart/2005/8/layout/radial3"/>
    <dgm:cxn modelId="{09C44993-9E95-4514-9B87-1F32936483CB}" type="presParOf" srcId="{D2FE33E5-9E6B-4DBA-918D-FFF10E18D3B6}" destId="{B203DD78-5FCC-42DB-8391-13B9AF2679BB}" srcOrd="1" destOrd="0" presId="urn:microsoft.com/office/officeart/2005/8/layout/radial3"/>
    <dgm:cxn modelId="{2FD22601-70BE-471C-8E5D-DC538CFD4DB9}" type="presParOf" srcId="{D2FE33E5-9E6B-4DBA-918D-FFF10E18D3B6}" destId="{1C4A209E-DF73-4036-9B1B-27F686BC5E3D}" srcOrd="2" destOrd="0" presId="urn:microsoft.com/office/officeart/2005/8/layout/radial3"/>
    <dgm:cxn modelId="{9E710D12-EFE8-44FF-ADAC-C4AC1A336585}" type="presParOf" srcId="{D2FE33E5-9E6B-4DBA-918D-FFF10E18D3B6}" destId="{DB11F2CD-14B9-4298-8AB9-DEF4C72899BE}" srcOrd="3" destOrd="0" presId="urn:microsoft.com/office/officeart/2005/8/layout/radial3"/>
    <dgm:cxn modelId="{C6533FF9-C171-4CA3-B0DE-F7AD2F5B8291}" type="presParOf" srcId="{D2FE33E5-9E6B-4DBA-918D-FFF10E18D3B6}" destId="{2B32DF3E-E911-47F9-9127-2052DE89B042}" srcOrd="4" destOrd="0" presId="urn:microsoft.com/office/officeart/2005/8/layout/radial3"/>
    <dgm:cxn modelId="{4E478E8A-1222-48A7-B03E-65C93BD93CA5}" type="presParOf" srcId="{D2FE33E5-9E6B-4DBA-918D-FFF10E18D3B6}" destId="{7C88C20A-8FB5-43E2-B682-3B0D644192DA}" srcOrd="5" destOrd="0" presId="urn:microsoft.com/office/officeart/2005/8/layout/radial3"/>
    <dgm:cxn modelId="{6C0629E7-6C2E-4E49-903C-2A478F0CB636}" type="presParOf" srcId="{D2FE33E5-9E6B-4DBA-918D-FFF10E18D3B6}" destId="{0B0F18F7-72DD-4D48-82DB-9E2D55EF7951}" srcOrd="6" destOrd="0" presId="urn:microsoft.com/office/officeart/2005/8/layout/radial3"/>
    <dgm:cxn modelId="{FB917624-D5BC-493C-9A17-DF84704625EF}" type="presParOf" srcId="{D2FE33E5-9E6B-4DBA-918D-FFF10E18D3B6}" destId="{320DFC63-6D59-4A43-8481-4C3B6C0D0D70}" srcOrd="7" destOrd="0" presId="urn:microsoft.com/office/officeart/2005/8/layout/radial3"/>
    <dgm:cxn modelId="{4E667562-79E9-466A-A419-AE285C1F4373}" type="presParOf" srcId="{D2FE33E5-9E6B-4DBA-918D-FFF10E18D3B6}" destId="{87C48D31-6715-4BBC-9D3F-DA24331544F4}" srcOrd="8" destOrd="0" presId="urn:microsoft.com/office/officeart/2005/8/layout/radial3"/>
    <dgm:cxn modelId="{BD27B3A5-1716-43D4-A320-399CBE8E76A4}" type="presParOf" srcId="{D2FE33E5-9E6B-4DBA-918D-FFF10E18D3B6}" destId="{9D1DDC67-CE3A-4FB5-B984-AFF3A65C4AD2}" srcOrd="9" destOrd="0" presId="urn:microsoft.com/office/officeart/2005/8/layout/radial3"/>
    <dgm:cxn modelId="{3E680E47-92EB-40B5-AF2F-EF34F369FDCB}" type="presParOf" srcId="{D2FE33E5-9E6B-4DBA-918D-FFF10E18D3B6}" destId="{7363C308-2090-49CE-BEE1-7D30C2577181}" srcOrd="10" destOrd="0" presId="urn:microsoft.com/office/officeart/2005/8/layout/radial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013994-316B-4093-B719-F42211982BF2}">
      <dsp:nvSpPr>
        <dsp:cNvPr id="0" name=""/>
        <dsp:cNvSpPr/>
      </dsp:nvSpPr>
      <dsp:spPr>
        <a:xfrm>
          <a:off x="1093346" y="689531"/>
          <a:ext cx="1717781" cy="1717781"/>
        </a:xfrm>
        <a:prstGeom prst="ellipse">
          <a:avLst/>
        </a:prstGeom>
        <a:solidFill>
          <a:schemeClr val="accent2">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GB" sz="1200" kern="1200" dirty="0"/>
            <a:t>Allies</a:t>
          </a:r>
        </a:p>
      </dsp:txBody>
      <dsp:txXfrm>
        <a:off x="1344909" y="941094"/>
        <a:ext cx="1214655" cy="1214655"/>
      </dsp:txXfrm>
    </dsp:sp>
    <dsp:sp modelId="{B203DD78-5FCC-42DB-8391-13B9AF2679BB}">
      <dsp:nvSpPr>
        <dsp:cNvPr id="0" name=""/>
        <dsp:cNvSpPr/>
      </dsp:nvSpPr>
      <dsp:spPr>
        <a:xfrm>
          <a:off x="1522792" y="306"/>
          <a:ext cx="858890" cy="858890"/>
        </a:xfrm>
        <a:prstGeom prst="ellipse">
          <a:avLst/>
        </a:prstGeom>
        <a:solidFill>
          <a:schemeClr val="accent3">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en-GB" sz="800" kern="1200" dirty="0"/>
            <a:t>Ethnic minorities</a:t>
          </a:r>
        </a:p>
      </dsp:txBody>
      <dsp:txXfrm>
        <a:off x="1648574" y="126088"/>
        <a:ext cx="607326" cy="607326"/>
      </dsp:txXfrm>
    </dsp:sp>
    <dsp:sp modelId="{1C4A209E-DF73-4036-9B1B-27F686BC5E3D}">
      <dsp:nvSpPr>
        <dsp:cNvPr id="0" name=""/>
        <dsp:cNvSpPr/>
      </dsp:nvSpPr>
      <dsp:spPr>
        <a:xfrm>
          <a:off x="2180330" y="213953"/>
          <a:ext cx="858890" cy="858890"/>
        </a:xfrm>
        <a:prstGeom prst="ellipse">
          <a:avLst/>
        </a:prstGeom>
        <a:solidFill>
          <a:schemeClr val="accent4">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en-GB" sz="800" kern="1200" dirty="0"/>
            <a:t>(Peri)-menopausal</a:t>
          </a:r>
        </a:p>
      </dsp:txBody>
      <dsp:txXfrm>
        <a:off x="2306112" y="339735"/>
        <a:ext cx="607326" cy="607326"/>
      </dsp:txXfrm>
    </dsp:sp>
    <dsp:sp modelId="{DB11F2CD-14B9-4298-8AB9-DEF4C72899BE}">
      <dsp:nvSpPr>
        <dsp:cNvPr id="0" name=""/>
        <dsp:cNvSpPr/>
      </dsp:nvSpPr>
      <dsp:spPr>
        <a:xfrm>
          <a:off x="2586711" y="773288"/>
          <a:ext cx="858890" cy="858890"/>
        </a:xfrm>
        <a:prstGeom prst="ellipse">
          <a:avLst/>
        </a:prstGeom>
        <a:solidFill>
          <a:schemeClr val="accent5">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en-GB" sz="800" kern="1200" dirty="0"/>
            <a:t>Disabled people </a:t>
          </a:r>
        </a:p>
      </dsp:txBody>
      <dsp:txXfrm>
        <a:off x="2712493" y="899070"/>
        <a:ext cx="607326" cy="607326"/>
      </dsp:txXfrm>
    </dsp:sp>
    <dsp:sp modelId="{2B32DF3E-E911-47F9-9127-2052DE89B042}">
      <dsp:nvSpPr>
        <dsp:cNvPr id="0" name=""/>
        <dsp:cNvSpPr/>
      </dsp:nvSpPr>
      <dsp:spPr>
        <a:xfrm>
          <a:off x="2586711" y="1464665"/>
          <a:ext cx="858890" cy="858890"/>
        </a:xfrm>
        <a:prstGeom prst="ellipse">
          <a:avLst/>
        </a:prstGeom>
        <a:solidFill>
          <a:schemeClr val="accent6">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en-GB" sz="800" kern="1200" dirty="0"/>
            <a:t>Neuro-divergent</a:t>
          </a:r>
        </a:p>
      </dsp:txBody>
      <dsp:txXfrm>
        <a:off x="2712493" y="1590447"/>
        <a:ext cx="607326" cy="607326"/>
      </dsp:txXfrm>
    </dsp:sp>
    <dsp:sp modelId="{7C88C20A-8FB5-43E2-B682-3B0D644192DA}">
      <dsp:nvSpPr>
        <dsp:cNvPr id="0" name=""/>
        <dsp:cNvSpPr/>
      </dsp:nvSpPr>
      <dsp:spPr>
        <a:xfrm>
          <a:off x="2180330" y="2024000"/>
          <a:ext cx="858890" cy="858890"/>
        </a:xfrm>
        <a:prstGeom prst="ellipse">
          <a:avLst/>
        </a:prstGeom>
        <a:solidFill>
          <a:schemeClr val="accent2">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en-GB" sz="800" kern="1200" dirty="0"/>
            <a:t>Carers</a:t>
          </a:r>
        </a:p>
      </dsp:txBody>
      <dsp:txXfrm>
        <a:off x="2306112" y="2149782"/>
        <a:ext cx="607326" cy="607326"/>
      </dsp:txXfrm>
    </dsp:sp>
    <dsp:sp modelId="{0B0F18F7-72DD-4D48-82DB-9E2D55EF7951}">
      <dsp:nvSpPr>
        <dsp:cNvPr id="0" name=""/>
        <dsp:cNvSpPr/>
      </dsp:nvSpPr>
      <dsp:spPr>
        <a:xfrm>
          <a:off x="1522792" y="2237647"/>
          <a:ext cx="858890" cy="858890"/>
        </a:xfrm>
        <a:prstGeom prst="ellipse">
          <a:avLst/>
        </a:prstGeom>
        <a:solidFill>
          <a:schemeClr val="accent3">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en-GB" sz="800" kern="1200"/>
            <a:t>Regions</a:t>
          </a:r>
          <a:endParaRPr lang="en-GB" sz="800" kern="1200" dirty="0"/>
        </a:p>
      </dsp:txBody>
      <dsp:txXfrm>
        <a:off x="1648574" y="2363429"/>
        <a:ext cx="607326" cy="607326"/>
      </dsp:txXfrm>
    </dsp:sp>
    <dsp:sp modelId="{320DFC63-6D59-4A43-8481-4C3B6C0D0D70}">
      <dsp:nvSpPr>
        <dsp:cNvPr id="0" name=""/>
        <dsp:cNvSpPr/>
      </dsp:nvSpPr>
      <dsp:spPr>
        <a:xfrm>
          <a:off x="865254" y="2024000"/>
          <a:ext cx="858890" cy="858890"/>
        </a:xfrm>
        <a:prstGeom prst="ellipse">
          <a:avLst/>
        </a:prstGeom>
        <a:solidFill>
          <a:schemeClr val="accent4">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en-GB" sz="800" kern="1200" dirty="0"/>
            <a:t>LGBTQIA+</a:t>
          </a:r>
        </a:p>
      </dsp:txBody>
      <dsp:txXfrm>
        <a:off x="991036" y="2149782"/>
        <a:ext cx="607326" cy="607326"/>
      </dsp:txXfrm>
    </dsp:sp>
    <dsp:sp modelId="{87C48D31-6715-4BBC-9D3F-DA24331544F4}">
      <dsp:nvSpPr>
        <dsp:cNvPr id="0" name=""/>
        <dsp:cNvSpPr/>
      </dsp:nvSpPr>
      <dsp:spPr>
        <a:xfrm>
          <a:off x="458873" y="1464665"/>
          <a:ext cx="858890" cy="858890"/>
        </a:xfrm>
        <a:prstGeom prst="ellipse">
          <a:avLst/>
        </a:prstGeom>
        <a:solidFill>
          <a:schemeClr val="accent5">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en-GB" sz="800" kern="1200" dirty="0"/>
            <a:t>Women-identifying</a:t>
          </a:r>
        </a:p>
      </dsp:txBody>
      <dsp:txXfrm>
        <a:off x="584655" y="1590447"/>
        <a:ext cx="607326" cy="607326"/>
      </dsp:txXfrm>
    </dsp:sp>
    <dsp:sp modelId="{9D1DDC67-CE3A-4FB5-B984-AFF3A65C4AD2}">
      <dsp:nvSpPr>
        <dsp:cNvPr id="0" name=""/>
        <dsp:cNvSpPr/>
      </dsp:nvSpPr>
      <dsp:spPr>
        <a:xfrm>
          <a:off x="458873" y="773288"/>
          <a:ext cx="858890" cy="858890"/>
        </a:xfrm>
        <a:prstGeom prst="ellipse">
          <a:avLst/>
        </a:prstGeom>
        <a:solidFill>
          <a:schemeClr val="accent6">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en-GB" sz="800" kern="1200" dirty="0"/>
            <a:t>Early-stage professional</a:t>
          </a:r>
        </a:p>
      </dsp:txBody>
      <dsp:txXfrm>
        <a:off x="584655" y="899070"/>
        <a:ext cx="607326" cy="607326"/>
      </dsp:txXfrm>
    </dsp:sp>
    <dsp:sp modelId="{7363C308-2090-49CE-BEE1-7D30C2577181}">
      <dsp:nvSpPr>
        <dsp:cNvPr id="0" name=""/>
        <dsp:cNvSpPr/>
      </dsp:nvSpPr>
      <dsp:spPr>
        <a:xfrm>
          <a:off x="865254" y="213953"/>
          <a:ext cx="858890" cy="858890"/>
        </a:xfrm>
        <a:prstGeom prst="ellipse">
          <a:avLst/>
        </a:prstGeom>
        <a:solidFill>
          <a:schemeClr val="accent2">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en-GB" sz="800" kern="1200" dirty="0"/>
            <a:t>Mid-level professional</a:t>
          </a:r>
        </a:p>
      </dsp:txBody>
      <dsp:txXfrm>
        <a:off x="991036" y="339735"/>
        <a:ext cx="607326" cy="607326"/>
      </dsp:txXfrm>
    </dsp:sp>
  </dsp:spTree>
</dsp:drawing>
</file>

<file path=ppt/diagrams/layout1.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0D23E1-48EA-42F8-A092-ACEF62292D9A}" type="datetimeFigureOut">
              <a:rPr lang="en-GB" smtClean="0"/>
              <a:t>24/06/2025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E7E01C-9B7C-4D15-9B27-19050AE60513}" type="slidenum">
              <a:rPr lang="en-GB" smtClean="0"/>
              <a:t>‹#›</a:t>
            </a:fld>
            <a:endParaRPr lang="en-GB"/>
          </a:p>
        </p:txBody>
      </p:sp>
    </p:spTree>
    <p:extLst>
      <p:ext uri="{BB962C8B-B14F-4D97-AF65-F5344CB8AC3E}">
        <p14:creationId xmlns:p14="http://schemas.microsoft.com/office/powerpoint/2010/main" val="23410259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CE7E01C-9B7C-4D15-9B27-19050AE60513}" type="slidenum">
              <a:rPr lang="en-GB" smtClean="0"/>
              <a:t>2</a:t>
            </a:fld>
            <a:endParaRPr lang="en-GB"/>
          </a:p>
        </p:txBody>
      </p:sp>
    </p:spTree>
    <p:extLst>
      <p:ext uri="{BB962C8B-B14F-4D97-AF65-F5344CB8AC3E}">
        <p14:creationId xmlns:p14="http://schemas.microsoft.com/office/powerpoint/2010/main" val="21619030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CE7E01C-9B7C-4D15-9B27-19050AE60513}" type="slidenum">
              <a:rPr lang="en-GB" smtClean="0"/>
              <a:t>4</a:t>
            </a:fld>
            <a:endParaRPr lang="en-GB"/>
          </a:p>
        </p:txBody>
      </p:sp>
    </p:spTree>
    <p:extLst>
      <p:ext uri="{BB962C8B-B14F-4D97-AF65-F5344CB8AC3E}">
        <p14:creationId xmlns:p14="http://schemas.microsoft.com/office/powerpoint/2010/main" val="3848502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CE7E01C-9B7C-4D15-9B27-19050AE60513}" type="slidenum">
              <a:rPr lang="en-GB" smtClean="0"/>
              <a:t>5</a:t>
            </a:fld>
            <a:endParaRPr lang="en-GB"/>
          </a:p>
        </p:txBody>
      </p:sp>
    </p:spTree>
    <p:extLst>
      <p:ext uri="{BB962C8B-B14F-4D97-AF65-F5344CB8AC3E}">
        <p14:creationId xmlns:p14="http://schemas.microsoft.com/office/powerpoint/2010/main" val="5363945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CE7E01C-9B7C-4D15-9B27-19050AE60513}" type="slidenum">
              <a:rPr lang="en-GB" smtClean="0"/>
              <a:t>6</a:t>
            </a:fld>
            <a:endParaRPr lang="en-GB"/>
          </a:p>
        </p:txBody>
      </p:sp>
    </p:spTree>
    <p:extLst>
      <p:ext uri="{BB962C8B-B14F-4D97-AF65-F5344CB8AC3E}">
        <p14:creationId xmlns:p14="http://schemas.microsoft.com/office/powerpoint/2010/main" val="37126343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2418A1-2DED-CD60-9F3C-AAAB4F039A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FECAEF-7F5C-0240-B22A-7B507E2474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1F3E70-6EA9-4E34-D6E2-4E20A55BA159}"/>
              </a:ext>
            </a:extLst>
          </p:cNvPr>
          <p:cNvSpPr>
            <a:spLocks noGrp="1"/>
          </p:cNvSpPr>
          <p:nvPr>
            <p:ph type="body" idx="1"/>
          </p:nvPr>
        </p:nvSpPr>
        <p:spPr/>
        <p:txBody>
          <a:bodyPr/>
          <a:lstStyle/>
          <a:p>
            <a:pPr algn="l"/>
            <a:endParaRPr lang="en-GB" b="0" i="0" dirty="0">
              <a:solidFill>
                <a:srgbClr val="000000"/>
              </a:solidFill>
              <a:effectLst/>
              <a:latin typeface="-apple-system"/>
            </a:endParaRPr>
          </a:p>
        </p:txBody>
      </p:sp>
      <p:sp>
        <p:nvSpPr>
          <p:cNvPr id="4" name="Slide Number Placeholder 3">
            <a:extLst>
              <a:ext uri="{FF2B5EF4-FFF2-40B4-BE49-F238E27FC236}">
                <a16:creationId xmlns:a16="http://schemas.microsoft.com/office/drawing/2014/main" id="{9913377A-71B2-183E-C52C-349C3D68A18C}"/>
              </a:ext>
            </a:extLst>
          </p:cNvPr>
          <p:cNvSpPr>
            <a:spLocks noGrp="1"/>
          </p:cNvSpPr>
          <p:nvPr>
            <p:ph type="sldNum" sz="quarter" idx="5"/>
          </p:nvPr>
        </p:nvSpPr>
        <p:spPr/>
        <p:txBody>
          <a:bodyPr/>
          <a:lstStyle/>
          <a:p>
            <a:fld id="{8CE7E01C-9B7C-4D15-9B27-19050AE60513}" type="slidenum">
              <a:rPr lang="en-GB" smtClean="0"/>
              <a:t>7</a:t>
            </a:fld>
            <a:endParaRPr lang="en-GB"/>
          </a:p>
        </p:txBody>
      </p:sp>
    </p:spTree>
    <p:extLst>
      <p:ext uri="{BB962C8B-B14F-4D97-AF65-F5344CB8AC3E}">
        <p14:creationId xmlns:p14="http://schemas.microsoft.com/office/powerpoint/2010/main" val="13854743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CE7E01C-9B7C-4D15-9B27-19050AE60513}" type="slidenum">
              <a:rPr lang="en-GB" smtClean="0"/>
              <a:t>8</a:t>
            </a:fld>
            <a:endParaRPr lang="en-GB"/>
          </a:p>
        </p:txBody>
      </p:sp>
    </p:spTree>
    <p:extLst>
      <p:ext uri="{BB962C8B-B14F-4D97-AF65-F5344CB8AC3E}">
        <p14:creationId xmlns:p14="http://schemas.microsoft.com/office/powerpoint/2010/main" val="42867808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CE7E01C-9B7C-4D15-9B27-19050AE60513}" type="slidenum">
              <a:rPr lang="en-GB" smtClean="0"/>
              <a:t>12</a:t>
            </a:fld>
            <a:endParaRPr lang="en-GB"/>
          </a:p>
        </p:txBody>
      </p:sp>
    </p:spTree>
    <p:extLst>
      <p:ext uri="{BB962C8B-B14F-4D97-AF65-F5344CB8AC3E}">
        <p14:creationId xmlns:p14="http://schemas.microsoft.com/office/powerpoint/2010/main" val="32134907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CE7E01C-9B7C-4D15-9B27-19050AE60513}" type="slidenum">
              <a:rPr lang="en-GB" smtClean="0"/>
              <a:t>13</a:t>
            </a:fld>
            <a:endParaRPr lang="en-GB"/>
          </a:p>
        </p:txBody>
      </p:sp>
    </p:spTree>
    <p:extLst>
      <p:ext uri="{BB962C8B-B14F-4D97-AF65-F5344CB8AC3E}">
        <p14:creationId xmlns:p14="http://schemas.microsoft.com/office/powerpoint/2010/main" val="15776287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CE7E01C-9B7C-4D15-9B27-19050AE60513}" type="slidenum">
              <a:rPr lang="en-GB" smtClean="0"/>
              <a:t>16</a:t>
            </a:fld>
            <a:endParaRPr lang="en-GB"/>
          </a:p>
        </p:txBody>
      </p:sp>
    </p:spTree>
    <p:extLst>
      <p:ext uri="{BB962C8B-B14F-4D97-AF65-F5344CB8AC3E}">
        <p14:creationId xmlns:p14="http://schemas.microsoft.com/office/powerpoint/2010/main" val="13550118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C7E51-7CF6-DFC7-A3B1-AE86B233C36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50BE7BA-8F9D-7EDC-5423-3838813BC90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AA7305B-0E26-44B1-5DFF-F9AF577FE4B4}"/>
              </a:ext>
            </a:extLst>
          </p:cNvPr>
          <p:cNvSpPr>
            <a:spLocks noGrp="1"/>
          </p:cNvSpPr>
          <p:nvPr>
            <p:ph type="dt" sz="half" idx="10"/>
          </p:nvPr>
        </p:nvSpPr>
        <p:spPr/>
        <p:txBody>
          <a:bodyPr/>
          <a:lstStyle/>
          <a:p>
            <a:fld id="{1393034E-8FAA-4359-BDE1-1F47C992423A}" type="datetime1">
              <a:rPr lang="en-GB" smtClean="0"/>
              <a:t>24/06/2025</a:t>
            </a:fld>
            <a:endParaRPr lang="en-GB"/>
          </a:p>
        </p:txBody>
      </p:sp>
      <p:sp>
        <p:nvSpPr>
          <p:cNvPr id="5" name="Footer Placeholder 4">
            <a:extLst>
              <a:ext uri="{FF2B5EF4-FFF2-40B4-BE49-F238E27FC236}">
                <a16:creationId xmlns:a16="http://schemas.microsoft.com/office/drawing/2014/main" id="{E93E0C07-A10C-5E35-B2EC-5C0893819F7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55263B8-B3A7-C7C5-DBC3-F5E337BB9EF9}"/>
              </a:ext>
            </a:extLst>
          </p:cNvPr>
          <p:cNvSpPr>
            <a:spLocks noGrp="1"/>
          </p:cNvSpPr>
          <p:nvPr>
            <p:ph type="sldNum" sz="quarter" idx="12"/>
          </p:nvPr>
        </p:nvSpPr>
        <p:spPr/>
        <p:txBody>
          <a:bodyPr/>
          <a:lstStyle/>
          <a:p>
            <a:fld id="{E424E4F5-D65F-427C-97F1-51C878891015}" type="slidenum">
              <a:rPr lang="en-GB" smtClean="0"/>
              <a:t>‹#›</a:t>
            </a:fld>
            <a:endParaRPr lang="en-GB"/>
          </a:p>
        </p:txBody>
      </p:sp>
    </p:spTree>
    <p:extLst>
      <p:ext uri="{BB962C8B-B14F-4D97-AF65-F5344CB8AC3E}">
        <p14:creationId xmlns:p14="http://schemas.microsoft.com/office/powerpoint/2010/main" val="25590233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24E4F5-D65F-427C-97F1-51C878891015}" type="slidenum">
              <a:rPr lang="en-GB" smtClean="0"/>
              <a:t>‹#›</a:t>
            </a:fld>
            <a:endParaRPr lang="en-GB"/>
          </a:p>
        </p:txBody>
      </p:sp>
      <p:sp>
        <p:nvSpPr>
          <p:cNvPr id="5" name="Date Placeholder 4"/>
          <p:cNvSpPr>
            <a:spLocks noGrp="1"/>
          </p:cNvSpPr>
          <p:nvPr>
            <p:ph type="dt" sz="half" idx="10"/>
          </p:nvPr>
        </p:nvSpPr>
        <p:spPr/>
        <p:txBody>
          <a:bodyPr/>
          <a:lstStyle/>
          <a:p>
            <a:fld id="{09E0105E-DAE8-4526-ABE7-44DAEC1D75E1}" type="datetime1">
              <a:rPr lang="en-GB" smtClean="0"/>
              <a:t>24/06/2025</a:t>
            </a:fld>
            <a:endParaRPr lang="en-GB"/>
          </a:p>
        </p:txBody>
      </p:sp>
    </p:spTree>
    <p:extLst>
      <p:ext uri="{BB962C8B-B14F-4D97-AF65-F5344CB8AC3E}">
        <p14:creationId xmlns:p14="http://schemas.microsoft.com/office/powerpoint/2010/main" val="10326525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GB"/>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18E93669-9752-4E55-99F1-51B7605A019E}" type="datetime1">
              <a:rPr lang="en-GB" smtClean="0"/>
              <a:t>24/06/2025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24E4F5-D65F-427C-97F1-51C878891015}" type="slidenum">
              <a:rPr lang="en-GB" smtClean="0"/>
              <a:t>‹#›</a:t>
            </a:fld>
            <a:endParaRPr lang="en-GB"/>
          </a:p>
        </p:txBody>
      </p:sp>
    </p:spTree>
    <p:extLst>
      <p:ext uri="{BB962C8B-B14F-4D97-AF65-F5344CB8AC3E}">
        <p14:creationId xmlns:p14="http://schemas.microsoft.com/office/powerpoint/2010/main" val="4084200643"/>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18E93669-9752-4E55-99F1-51B7605A019E}" type="datetime1">
              <a:rPr lang="en-GB" smtClean="0"/>
              <a:t>24/06/2025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24E4F5-D65F-427C-97F1-51C878891015}"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08800858"/>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GB"/>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18E93669-9752-4E55-99F1-51B7605A019E}" type="datetime1">
              <a:rPr lang="en-GB" smtClean="0"/>
              <a:t>24/06/2025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24E4F5-D65F-427C-97F1-51C878891015}" type="slidenum">
              <a:rPr lang="en-GB" smtClean="0"/>
              <a:t>‹#›</a:t>
            </a:fld>
            <a:endParaRPr lang="en-GB"/>
          </a:p>
        </p:txBody>
      </p:sp>
    </p:spTree>
    <p:extLst>
      <p:ext uri="{BB962C8B-B14F-4D97-AF65-F5344CB8AC3E}">
        <p14:creationId xmlns:p14="http://schemas.microsoft.com/office/powerpoint/2010/main" val="3241392336"/>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18E93669-9752-4E55-99F1-51B7605A019E}" type="datetime1">
              <a:rPr lang="en-GB" smtClean="0"/>
              <a:t>24/06/2025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24E4F5-D65F-427C-97F1-51C878891015}"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34398280"/>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18E93669-9752-4E55-99F1-51B7605A019E}" type="datetime1">
              <a:rPr lang="en-GB" smtClean="0"/>
              <a:t>24/06/2025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24E4F5-D65F-427C-97F1-51C878891015}" type="slidenum">
              <a:rPr lang="en-GB" smtClean="0"/>
              <a:t>‹#›</a:t>
            </a:fld>
            <a:endParaRPr lang="en-GB"/>
          </a:p>
        </p:txBody>
      </p:sp>
    </p:spTree>
    <p:extLst>
      <p:ext uri="{BB962C8B-B14F-4D97-AF65-F5344CB8AC3E}">
        <p14:creationId xmlns:p14="http://schemas.microsoft.com/office/powerpoint/2010/main" val="1035171523"/>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F7F0595E-1869-4427-9137-CE29AF274464}" type="datetime1">
              <a:rPr lang="en-GB" smtClean="0"/>
              <a:t>24/06/2025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24E4F5-D65F-427C-97F1-51C878891015}" type="slidenum">
              <a:rPr lang="en-GB" smtClean="0"/>
              <a:t>‹#›</a:t>
            </a:fld>
            <a:endParaRPr lang="en-GB"/>
          </a:p>
        </p:txBody>
      </p:sp>
    </p:spTree>
    <p:extLst>
      <p:ext uri="{BB962C8B-B14F-4D97-AF65-F5344CB8AC3E}">
        <p14:creationId xmlns:p14="http://schemas.microsoft.com/office/powerpoint/2010/main" val="37081780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GB"/>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27FD1E45-309F-4AC8-95E0-17833C5405F4}" type="datetime1">
              <a:rPr lang="en-GB" smtClean="0"/>
              <a:t>24/06/2025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24E4F5-D65F-427C-97F1-51C878891015}" type="slidenum">
              <a:rPr lang="en-GB" smtClean="0"/>
              <a:t>‹#›</a:t>
            </a:fld>
            <a:endParaRPr lang="en-GB"/>
          </a:p>
        </p:txBody>
      </p:sp>
    </p:spTree>
    <p:extLst>
      <p:ext uri="{BB962C8B-B14F-4D97-AF65-F5344CB8AC3E}">
        <p14:creationId xmlns:p14="http://schemas.microsoft.com/office/powerpoint/2010/main" val="39889074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GB"/>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1393034E-8FAA-4359-BDE1-1F47C992423A}" type="datetime1">
              <a:rPr lang="en-GB" smtClean="0"/>
              <a:t>24/06/2025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24E4F5-D65F-427C-97F1-51C878891015}" type="slidenum">
              <a:rPr lang="en-GB" smtClean="0"/>
              <a:t>‹#›</a:t>
            </a:fld>
            <a:endParaRPr lang="en-GB"/>
          </a:p>
        </p:txBody>
      </p:sp>
    </p:spTree>
    <p:extLst>
      <p:ext uri="{BB962C8B-B14F-4D97-AF65-F5344CB8AC3E}">
        <p14:creationId xmlns:p14="http://schemas.microsoft.com/office/powerpoint/2010/main" val="108675011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DA2411F-79F8-4FE7-AF1C-2FECE573A19D}" type="datetime1">
              <a:rPr lang="en-GB" smtClean="0"/>
              <a:t>24/06/2025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24E4F5-D65F-427C-97F1-51C878891015}" type="slidenum">
              <a:rPr lang="en-GB" smtClean="0"/>
              <a:t>‹#›</a:t>
            </a:fld>
            <a:endParaRPr lang="en-GB"/>
          </a:p>
        </p:txBody>
      </p:sp>
    </p:spTree>
    <p:extLst>
      <p:ext uri="{BB962C8B-B14F-4D97-AF65-F5344CB8AC3E}">
        <p14:creationId xmlns:p14="http://schemas.microsoft.com/office/powerpoint/2010/main" val="1566612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GB"/>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1393034E-8FAA-4359-BDE1-1F47C992423A}" type="datetime1">
              <a:rPr lang="en-GB" smtClean="0"/>
              <a:t>24/06/2025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24E4F5-D65F-427C-97F1-51C878891015}" type="slidenum">
              <a:rPr lang="en-GB" smtClean="0"/>
              <a:t>‹#›</a:t>
            </a:fld>
            <a:endParaRPr lang="en-GB"/>
          </a:p>
        </p:txBody>
      </p:sp>
    </p:spTree>
    <p:extLst>
      <p:ext uri="{BB962C8B-B14F-4D97-AF65-F5344CB8AC3E}">
        <p14:creationId xmlns:p14="http://schemas.microsoft.com/office/powerpoint/2010/main" val="199221819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E948046C-3979-4CB4-AB37-11C5AC9E4951}" type="datetime1">
              <a:rPr lang="en-GB" smtClean="0"/>
              <a:t>24/06/2025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24E4F5-D65F-427C-97F1-51C878891015}" type="slidenum">
              <a:rPr lang="en-GB" smtClean="0"/>
              <a:t>‹#›</a:t>
            </a:fld>
            <a:endParaRPr lang="en-GB"/>
          </a:p>
        </p:txBody>
      </p:sp>
    </p:spTree>
    <p:extLst>
      <p:ext uri="{BB962C8B-B14F-4D97-AF65-F5344CB8AC3E}">
        <p14:creationId xmlns:p14="http://schemas.microsoft.com/office/powerpoint/2010/main" val="81085693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4C20AE62-057D-4BCA-8065-8DAF3BC0719B}" type="datetime1">
              <a:rPr lang="en-GB" smtClean="0"/>
              <a:t>24/06/2025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24E4F5-D65F-427C-97F1-51C878891015}" type="slidenum">
              <a:rPr lang="en-GB" smtClean="0"/>
              <a:t>‹#›</a:t>
            </a:fld>
            <a:endParaRPr lang="en-GB"/>
          </a:p>
        </p:txBody>
      </p:sp>
    </p:spTree>
    <p:extLst>
      <p:ext uri="{BB962C8B-B14F-4D97-AF65-F5344CB8AC3E}">
        <p14:creationId xmlns:p14="http://schemas.microsoft.com/office/powerpoint/2010/main" val="18975096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8CCF7CBB-B1D4-4A7C-9376-F3B1B78A37C5}" type="datetime1">
              <a:rPr lang="en-GB" smtClean="0"/>
              <a:t>24/06/2025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424E4F5-D65F-427C-97F1-51C878891015}" type="slidenum">
              <a:rPr lang="en-GB" smtClean="0"/>
              <a:t>‹#›</a:t>
            </a:fld>
            <a:endParaRPr lang="en-GB"/>
          </a:p>
        </p:txBody>
      </p:sp>
    </p:spTree>
    <p:extLst>
      <p:ext uri="{BB962C8B-B14F-4D97-AF65-F5344CB8AC3E}">
        <p14:creationId xmlns:p14="http://schemas.microsoft.com/office/powerpoint/2010/main" val="14616039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2D13F590-CA68-4948-82FA-1E3023C38258}" type="datetime1">
              <a:rPr lang="en-GB" smtClean="0"/>
              <a:t>24/06/2025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424E4F5-D65F-427C-97F1-51C878891015}" type="slidenum">
              <a:rPr lang="en-GB" smtClean="0"/>
              <a:t>‹#›</a:t>
            </a:fld>
            <a:endParaRPr lang="en-GB"/>
          </a:p>
        </p:txBody>
      </p:sp>
    </p:spTree>
    <p:extLst>
      <p:ext uri="{BB962C8B-B14F-4D97-AF65-F5344CB8AC3E}">
        <p14:creationId xmlns:p14="http://schemas.microsoft.com/office/powerpoint/2010/main" val="89155191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11E352-3AD1-494B-9753-C9149C5882F0}" type="datetime1">
              <a:rPr lang="en-GB" smtClean="0"/>
              <a:t>24/06/2025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424E4F5-D65F-427C-97F1-51C878891015}" type="slidenum">
              <a:rPr lang="en-GB" smtClean="0"/>
              <a:t>‹#›</a:t>
            </a:fld>
            <a:endParaRPr lang="en-GB"/>
          </a:p>
        </p:txBody>
      </p:sp>
    </p:spTree>
    <p:extLst>
      <p:ext uri="{BB962C8B-B14F-4D97-AF65-F5344CB8AC3E}">
        <p14:creationId xmlns:p14="http://schemas.microsoft.com/office/powerpoint/2010/main" val="160222811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GB"/>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F336BBEE-9665-413F-AA4C-6BC548B3059A}" type="datetime1">
              <a:rPr lang="en-GB" smtClean="0"/>
              <a:t>24/06/2025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24E4F5-D65F-427C-97F1-51C878891015}" type="slidenum">
              <a:rPr lang="en-GB" smtClean="0"/>
              <a:t>‹#›</a:t>
            </a:fld>
            <a:endParaRPr lang="en-GB"/>
          </a:p>
        </p:txBody>
      </p:sp>
    </p:spTree>
    <p:extLst>
      <p:ext uri="{BB962C8B-B14F-4D97-AF65-F5344CB8AC3E}">
        <p14:creationId xmlns:p14="http://schemas.microsoft.com/office/powerpoint/2010/main" val="231196349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09E0105E-DAE8-4526-ABE7-44DAEC1D75E1}" type="datetime1">
              <a:rPr lang="en-GB" smtClean="0"/>
              <a:t>24/06/2025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24E4F5-D65F-427C-97F1-51C878891015}" type="slidenum">
              <a:rPr lang="en-GB" smtClean="0"/>
              <a:t>‹#›</a:t>
            </a:fld>
            <a:endParaRPr lang="en-GB"/>
          </a:p>
        </p:txBody>
      </p:sp>
    </p:spTree>
    <p:extLst>
      <p:ext uri="{BB962C8B-B14F-4D97-AF65-F5344CB8AC3E}">
        <p14:creationId xmlns:p14="http://schemas.microsoft.com/office/powerpoint/2010/main" val="233411869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GB"/>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18E93669-9752-4E55-99F1-51B7605A019E}" type="datetime1">
              <a:rPr lang="en-GB" smtClean="0"/>
              <a:t>24/06/2025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24E4F5-D65F-427C-97F1-51C878891015}" type="slidenum">
              <a:rPr lang="en-GB" smtClean="0"/>
              <a:t>‹#›</a:t>
            </a:fld>
            <a:endParaRPr lang="en-GB"/>
          </a:p>
        </p:txBody>
      </p:sp>
    </p:spTree>
    <p:extLst>
      <p:ext uri="{BB962C8B-B14F-4D97-AF65-F5344CB8AC3E}">
        <p14:creationId xmlns:p14="http://schemas.microsoft.com/office/powerpoint/2010/main" val="3203925370"/>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18E93669-9752-4E55-99F1-51B7605A019E}" type="datetime1">
              <a:rPr lang="en-GB" smtClean="0"/>
              <a:t>24/06/2025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24E4F5-D65F-427C-97F1-51C878891015}"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960265506"/>
      </p:ext>
    </p:extLst>
  </p:cSld>
  <p:clrMapOvr>
    <a:masterClrMapping/>
  </p:clrMapOvr>
  <p:hf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GB"/>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18E93669-9752-4E55-99F1-51B7605A019E}" type="datetime1">
              <a:rPr lang="en-GB" smtClean="0"/>
              <a:t>24/06/2025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24E4F5-D65F-427C-97F1-51C878891015}" type="slidenum">
              <a:rPr lang="en-GB" smtClean="0"/>
              <a:t>‹#›</a:t>
            </a:fld>
            <a:endParaRPr lang="en-GB"/>
          </a:p>
        </p:txBody>
      </p:sp>
    </p:spTree>
    <p:extLst>
      <p:ext uri="{BB962C8B-B14F-4D97-AF65-F5344CB8AC3E}">
        <p14:creationId xmlns:p14="http://schemas.microsoft.com/office/powerpoint/2010/main" val="2008379005"/>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DA2411F-79F8-4FE7-AF1C-2FECE573A19D}" type="datetime1">
              <a:rPr lang="en-GB" smtClean="0"/>
              <a:t>24/06/2025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24E4F5-D65F-427C-97F1-51C878891015}" type="slidenum">
              <a:rPr lang="en-GB" smtClean="0"/>
              <a:t>‹#›</a:t>
            </a:fld>
            <a:endParaRPr lang="en-GB"/>
          </a:p>
        </p:txBody>
      </p:sp>
    </p:spTree>
    <p:extLst>
      <p:ext uri="{BB962C8B-B14F-4D97-AF65-F5344CB8AC3E}">
        <p14:creationId xmlns:p14="http://schemas.microsoft.com/office/powerpoint/2010/main" val="32069737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18E93669-9752-4E55-99F1-51B7605A019E}" type="datetime1">
              <a:rPr lang="en-GB" smtClean="0"/>
              <a:t>24/06/2025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24E4F5-D65F-427C-97F1-51C878891015}"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50589822"/>
      </p:ext>
    </p:extLst>
  </p:cSld>
  <p:clrMapOvr>
    <a:masterClrMapping/>
  </p:clrMapOvr>
  <p:hf hdr="0" ftr="0" dt="0"/>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18E93669-9752-4E55-99F1-51B7605A019E}" type="datetime1">
              <a:rPr lang="en-GB" smtClean="0"/>
              <a:t>24/06/2025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24E4F5-D65F-427C-97F1-51C878891015}" type="slidenum">
              <a:rPr lang="en-GB" smtClean="0"/>
              <a:t>‹#›</a:t>
            </a:fld>
            <a:endParaRPr lang="en-GB"/>
          </a:p>
        </p:txBody>
      </p:sp>
    </p:spTree>
    <p:extLst>
      <p:ext uri="{BB962C8B-B14F-4D97-AF65-F5344CB8AC3E}">
        <p14:creationId xmlns:p14="http://schemas.microsoft.com/office/powerpoint/2010/main" val="3796526079"/>
      </p:ext>
    </p:extLst>
  </p:cSld>
  <p:clrMapOvr>
    <a:masterClrMapping/>
  </p:clrMapOvr>
  <p:hf hdr="0" ftr="0" dt="0"/>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F7F0595E-1869-4427-9137-CE29AF274464}" type="datetime1">
              <a:rPr lang="en-GB" smtClean="0"/>
              <a:t>24/06/2025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24E4F5-D65F-427C-97F1-51C878891015}" type="slidenum">
              <a:rPr lang="en-GB" smtClean="0"/>
              <a:t>‹#›</a:t>
            </a:fld>
            <a:endParaRPr lang="en-GB"/>
          </a:p>
        </p:txBody>
      </p:sp>
    </p:spTree>
    <p:extLst>
      <p:ext uri="{BB962C8B-B14F-4D97-AF65-F5344CB8AC3E}">
        <p14:creationId xmlns:p14="http://schemas.microsoft.com/office/powerpoint/2010/main" val="36245457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GB"/>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27FD1E45-309F-4AC8-95E0-17833C5405F4}" type="datetime1">
              <a:rPr lang="en-GB" smtClean="0"/>
              <a:t>24/06/2025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24E4F5-D65F-427C-97F1-51C878891015}" type="slidenum">
              <a:rPr lang="en-GB" smtClean="0"/>
              <a:t>‹#›</a:t>
            </a:fld>
            <a:endParaRPr lang="en-GB"/>
          </a:p>
        </p:txBody>
      </p:sp>
    </p:spTree>
    <p:extLst>
      <p:ext uri="{BB962C8B-B14F-4D97-AF65-F5344CB8AC3E}">
        <p14:creationId xmlns:p14="http://schemas.microsoft.com/office/powerpoint/2010/main" val="61054488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GB"/>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1393034E-8FAA-4359-BDE1-1F47C992423A}" type="datetime1">
              <a:rPr lang="en-GB" smtClean="0"/>
              <a:t>24/06/2025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24E4F5-D65F-427C-97F1-51C878891015}" type="slidenum">
              <a:rPr lang="en-GB" smtClean="0"/>
              <a:t>‹#›</a:t>
            </a:fld>
            <a:endParaRPr lang="en-GB"/>
          </a:p>
        </p:txBody>
      </p:sp>
    </p:spTree>
    <p:extLst>
      <p:ext uri="{BB962C8B-B14F-4D97-AF65-F5344CB8AC3E}">
        <p14:creationId xmlns:p14="http://schemas.microsoft.com/office/powerpoint/2010/main" val="347979846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DA2411F-79F8-4FE7-AF1C-2FECE573A19D}" type="datetime1">
              <a:rPr lang="en-GB" smtClean="0"/>
              <a:t>24/06/2025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24E4F5-D65F-427C-97F1-51C878891015}" type="slidenum">
              <a:rPr lang="en-GB" smtClean="0"/>
              <a:t>‹#›</a:t>
            </a:fld>
            <a:endParaRPr lang="en-GB"/>
          </a:p>
        </p:txBody>
      </p:sp>
    </p:spTree>
    <p:extLst>
      <p:ext uri="{BB962C8B-B14F-4D97-AF65-F5344CB8AC3E}">
        <p14:creationId xmlns:p14="http://schemas.microsoft.com/office/powerpoint/2010/main" val="265116965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E948046C-3979-4CB4-AB37-11C5AC9E4951}" type="datetime1">
              <a:rPr lang="en-GB" smtClean="0"/>
              <a:t>24/06/2025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24E4F5-D65F-427C-97F1-51C878891015}" type="slidenum">
              <a:rPr lang="en-GB" smtClean="0"/>
              <a:t>‹#›</a:t>
            </a:fld>
            <a:endParaRPr lang="en-GB"/>
          </a:p>
        </p:txBody>
      </p:sp>
    </p:spTree>
    <p:extLst>
      <p:ext uri="{BB962C8B-B14F-4D97-AF65-F5344CB8AC3E}">
        <p14:creationId xmlns:p14="http://schemas.microsoft.com/office/powerpoint/2010/main" val="232986911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4C20AE62-057D-4BCA-8065-8DAF3BC0719B}" type="datetime1">
              <a:rPr lang="en-GB" smtClean="0"/>
              <a:t>24/06/2025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24E4F5-D65F-427C-97F1-51C878891015}" type="slidenum">
              <a:rPr lang="en-GB" smtClean="0"/>
              <a:t>‹#›</a:t>
            </a:fld>
            <a:endParaRPr lang="en-GB"/>
          </a:p>
        </p:txBody>
      </p:sp>
    </p:spTree>
    <p:extLst>
      <p:ext uri="{BB962C8B-B14F-4D97-AF65-F5344CB8AC3E}">
        <p14:creationId xmlns:p14="http://schemas.microsoft.com/office/powerpoint/2010/main" val="336668506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8CCF7CBB-B1D4-4A7C-9376-F3B1B78A37C5}" type="datetime1">
              <a:rPr lang="en-GB" smtClean="0"/>
              <a:t>24/06/2025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424E4F5-D65F-427C-97F1-51C878891015}" type="slidenum">
              <a:rPr lang="en-GB" smtClean="0"/>
              <a:t>‹#›</a:t>
            </a:fld>
            <a:endParaRPr lang="en-GB"/>
          </a:p>
        </p:txBody>
      </p:sp>
    </p:spTree>
    <p:extLst>
      <p:ext uri="{BB962C8B-B14F-4D97-AF65-F5344CB8AC3E}">
        <p14:creationId xmlns:p14="http://schemas.microsoft.com/office/powerpoint/2010/main" val="39721021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2D13F590-CA68-4948-82FA-1E3023C38258}" type="datetime1">
              <a:rPr lang="en-GB" smtClean="0"/>
              <a:t>24/06/2025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424E4F5-D65F-427C-97F1-51C878891015}" type="slidenum">
              <a:rPr lang="en-GB" smtClean="0"/>
              <a:t>‹#›</a:t>
            </a:fld>
            <a:endParaRPr lang="en-GB"/>
          </a:p>
        </p:txBody>
      </p:sp>
    </p:spTree>
    <p:extLst>
      <p:ext uri="{BB962C8B-B14F-4D97-AF65-F5344CB8AC3E}">
        <p14:creationId xmlns:p14="http://schemas.microsoft.com/office/powerpoint/2010/main" val="8109963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E948046C-3979-4CB4-AB37-11C5AC9E4951}" type="datetime1">
              <a:rPr lang="en-GB" smtClean="0"/>
              <a:t>24/06/2025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24E4F5-D65F-427C-97F1-51C878891015}" type="slidenum">
              <a:rPr lang="en-GB" smtClean="0"/>
              <a:t>‹#›</a:t>
            </a:fld>
            <a:endParaRPr lang="en-GB"/>
          </a:p>
        </p:txBody>
      </p:sp>
    </p:spTree>
    <p:extLst>
      <p:ext uri="{BB962C8B-B14F-4D97-AF65-F5344CB8AC3E}">
        <p14:creationId xmlns:p14="http://schemas.microsoft.com/office/powerpoint/2010/main" val="74065988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11E352-3AD1-494B-9753-C9149C5882F0}" type="datetime1">
              <a:rPr lang="en-GB" smtClean="0"/>
              <a:t>24/06/2025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424E4F5-D65F-427C-97F1-51C878891015}" type="slidenum">
              <a:rPr lang="en-GB" smtClean="0"/>
              <a:t>‹#›</a:t>
            </a:fld>
            <a:endParaRPr lang="en-GB"/>
          </a:p>
        </p:txBody>
      </p:sp>
    </p:spTree>
    <p:extLst>
      <p:ext uri="{BB962C8B-B14F-4D97-AF65-F5344CB8AC3E}">
        <p14:creationId xmlns:p14="http://schemas.microsoft.com/office/powerpoint/2010/main" val="54400107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GB"/>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F336BBEE-9665-413F-AA4C-6BC548B3059A}" type="datetime1">
              <a:rPr lang="en-GB" smtClean="0"/>
              <a:t>24/06/2025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24E4F5-D65F-427C-97F1-51C878891015}" type="slidenum">
              <a:rPr lang="en-GB" smtClean="0"/>
              <a:t>‹#›</a:t>
            </a:fld>
            <a:endParaRPr lang="en-GB"/>
          </a:p>
        </p:txBody>
      </p:sp>
    </p:spTree>
    <p:extLst>
      <p:ext uri="{BB962C8B-B14F-4D97-AF65-F5344CB8AC3E}">
        <p14:creationId xmlns:p14="http://schemas.microsoft.com/office/powerpoint/2010/main" val="402763892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09E0105E-DAE8-4526-ABE7-44DAEC1D75E1}" type="datetime1">
              <a:rPr lang="en-GB" smtClean="0"/>
              <a:t>24/06/2025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24E4F5-D65F-427C-97F1-51C878891015}" type="slidenum">
              <a:rPr lang="en-GB" smtClean="0"/>
              <a:t>‹#›</a:t>
            </a:fld>
            <a:endParaRPr lang="en-GB"/>
          </a:p>
        </p:txBody>
      </p:sp>
    </p:spTree>
    <p:extLst>
      <p:ext uri="{BB962C8B-B14F-4D97-AF65-F5344CB8AC3E}">
        <p14:creationId xmlns:p14="http://schemas.microsoft.com/office/powerpoint/2010/main" val="367942617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GB"/>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18E93669-9752-4E55-99F1-51B7605A019E}" type="datetime1">
              <a:rPr lang="en-GB" smtClean="0"/>
              <a:t>24/06/2025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24E4F5-D65F-427C-97F1-51C878891015}" type="slidenum">
              <a:rPr lang="en-GB" smtClean="0"/>
              <a:t>‹#›</a:t>
            </a:fld>
            <a:endParaRPr lang="en-GB"/>
          </a:p>
        </p:txBody>
      </p:sp>
    </p:spTree>
    <p:extLst>
      <p:ext uri="{BB962C8B-B14F-4D97-AF65-F5344CB8AC3E}">
        <p14:creationId xmlns:p14="http://schemas.microsoft.com/office/powerpoint/2010/main" val="113254956"/>
      </p:ext>
    </p:extLst>
  </p:cSld>
  <p:clrMapOvr>
    <a:masterClrMapping/>
  </p:clrMapOvr>
  <p:hf hdr="0" ftr="0" dt="0"/>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18E93669-9752-4E55-99F1-51B7605A019E}" type="datetime1">
              <a:rPr lang="en-GB" smtClean="0"/>
              <a:t>24/06/2025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24E4F5-D65F-427C-97F1-51C878891015}"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573470565"/>
      </p:ext>
    </p:extLst>
  </p:cSld>
  <p:clrMapOvr>
    <a:masterClrMapping/>
  </p:clrMapOvr>
  <p:hf hdr="0" ftr="0" dt="0"/>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GB"/>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18E93669-9752-4E55-99F1-51B7605A019E}" type="datetime1">
              <a:rPr lang="en-GB" smtClean="0"/>
              <a:t>24/06/2025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24E4F5-D65F-427C-97F1-51C878891015}" type="slidenum">
              <a:rPr lang="en-GB" smtClean="0"/>
              <a:t>‹#›</a:t>
            </a:fld>
            <a:endParaRPr lang="en-GB"/>
          </a:p>
        </p:txBody>
      </p:sp>
    </p:spTree>
    <p:extLst>
      <p:ext uri="{BB962C8B-B14F-4D97-AF65-F5344CB8AC3E}">
        <p14:creationId xmlns:p14="http://schemas.microsoft.com/office/powerpoint/2010/main" val="794887607"/>
      </p:ext>
    </p:extLst>
  </p:cSld>
  <p:clrMapOvr>
    <a:masterClrMapping/>
  </p:clrMapOvr>
  <p:hf hdr="0" ftr="0" dt="0"/>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18E93669-9752-4E55-99F1-51B7605A019E}" type="datetime1">
              <a:rPr lang="en-GB" smtClean="0"/>
              <a:t>24/06/2025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24E4F5-D65F-427C-97F1-51C878891015}"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42789603"/>
      </p:ext>
    </p:extLst>
  </p:cSld>
  <p:clrMapOvr>
    <a:masterClrMapping/>
  </p:clrMapOvr>
  <p:hf hdr="0" ftr="0" dt="0"/>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18E93669-9752-4E55-99F1-51B7605A019E}" type="datetime1">
              <a:rPr lang="en-GB" smtClean="0"/>
              <a:t>24/06/2025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24E4F5-D65F-427C-97F1-51C878891015}" type="slidenum">
              <a:rPr lang="en-GB" smtClean="0"/>
              <a:t>‹#›</a:t>
            </a:fld>
            <a:endParaRPr lang="en-GB"/>
          </a:p>
        </p:txBody>
      </p:sp>
    </p:spTree>
    <p:extLst>
      <p:ext uri="{BB962C8B-B14F-4D97-AF65-F5344CB8AC3E}">
        <p14:creationId xmlns:p14="http://schemas.microsoft.com/office/powerpoint/2010/main" val="1165406547"/>
      </p:ext>
    </p:extLst>
  </p:cSld>
  <p:clrMapOvr>
    <a:masterClrMapping/>
  </p:clrMapOvr>
  <p:hf hdr="0" ftr="0" dt="0"/>
</p:sldLayout>
</file>

<file path=ppt/slideLayouts/slideLayout4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F7F0595E-1869-4427-9137-CE29AF274464}" type="datetime1">
              <a:rPr lang="en-GB" smtClean="0"/>
              <a:t>24/06/2025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24E4F5-D65F-427C-97F1-51C878891015}" type="slidenum">
              <a:rPr lang="en-GB" smtClean="0"/>
              <a:t>‹#›</a:t>
            </a:fld>
            <a:endParaRPr lang="en-GB"/>
          </a:p>
        </p:txBody>
      </p:sp>
    </p:spTree>
    <p:extLst>
      <p:ext uri="{BB962C8B-B14F-4D97-AF65-F5344CB8AC3E}">
        <p14:creationId xmlns:p14="http://schemas.microsoft.com/office/powerpoint/2010/main" val="23241678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GB"/>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27FD1E45-309F-4AC8-95E0-17833C5405F4}" type="datetime1">
              <a:rPr lang="en-GB" smtClean="0"/>
              <a:t>24/06/2025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24E4F5-D65F-427C-97F1-51C878891015}" type="slidenum">
              <a:rPr lang="en-GB" smtClean="0"/>
              <a:t>‹#›</a:t>
            </a:fld>
            <a:endParaRPr lang="en-GB"/>
          </a:p>
        </p:txBody>
      </p:sp>
    </p:spTree>
    <p:extLst>
      <p:ext uri="{BB962C8B-B14F-4D97-AF65-F5344CB8AC3E}">
        <p14:creationId xmlns:p14="http://schemas.microsoft.com/office/powerpoint/2010/main" val="251598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4C20AE62-057D-4BCA-8065-8DAF3BC0719B}" type="datetime1">
              <a:rPr lang="en-GB" smtClean="0"/>
              <a:t>24/06/2025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24E4F5-D65F-427C-97F1-51C878891015}" type="slidenum">
              <a:rPr lang="en-GB" smtClean="0"/>
              <a:t>‹#›</a:t>
            </a:fld>
            <a:endParaRPr lang="en-GB"/>
          </a:p>
        </p:txBody>
      </p:sp>
    </p:spTree>
    <p:extLst>
      <p:ext uri="{BB962C8B-B14F-4D97-AF65-F5344CB8AC3E}">
        <p14:creationId xmlns:p14="http://schemas.microsoft.com/office/powerpoint/2010/main" val="38034306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8CCF7CBB-B1D4-4A7C-9376-F3B1B78A37C5}" type="datetime1">
              <a:rPr lang="en-GB" smtClean="0"/>
              <a:t>24/06/2025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424E4F5-D65F-427C-97F1-51C878891015}" type="slidenum">
              <a:rPr lang="en-GB" smtClean="0"/>
              <a:t>‹#›</a:t>
            </a:fld>
            <a:endParaRPr lang="en-GB"/>
          </a:p>
        </p:txBody>
      </p:sp>
    </p:spTree>
    <p:extLst>
      <p:ext uri="{BB962C8B-B14F-4D97-AF65-F5344CB8AC3E}">
        <p14:creationId xmlns:p14="http://schemas.microsoft.com/office/powerpoint/2010/main" val="16002339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2D13F590-CA68-4948-82FA-1E3023C38258}" type="datetime1">
              <a:rPr lang="en-GB" smtClean="0"/>
              <a:t>24/06/2025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424E4F5-D65F-427C-97F1-51C878891015}" type="slidenum">
              <a:rPr lang="en-GB" smtClean="0"/>
              <a:t>‹#›</a:t>
            </a:fld>
            <a:endParaRPr lang="en-GB"/>
          </a:p>
        </p:txBody>
      </p:sp>
    </p:spTree>
    <p:extLst>
      <p:ext uri="{BB962C8B-B14F-4D97-AF65-F5344CB8AC3E}">
        <p14:creationId xmlns:p14="http://schemas.microsoft.com/office/powerpoint/2010/main" val="26865738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11E352-3AD1-494B-9753-C9149C5882F0}" type="datetime1">
              <a:rPr lang="en-GB" smtClean="0"/>
              <a:t>24/06/2025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424E4F5-D65F-427C-97F1-51C878891015}" type="slidenum">
              <a:rPr lang="en-GB" smtClean="0"/>
              <a:t>‹#›</a:t>
            </a:fld>
            <a:endParaRPr lang="en-GB"/>
          </a:p>
        </p:txBody>
      </p:sp>
    </p:spTree>
    <p:extLst>
      <p:ext uri="{BB962C8B-B14F-4D97-AF65-F5344CB8AC3E}">
        <p14:creationId xmlns:p14="http://schemas.microsoft.com/office/powerpoint/2010/main" val="21159693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GB"/>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F336BBEE-9665-413F-AA4C-6BC548B3059A}" type="datetime1">
              <a:rPr lang="en-GB" smtClean="0"/>
              <a:t>24/06/2025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24E4F5-D65F-427C-97F1-51C878891015}" type="slidenum">
              <a:rPr lang="en-GB" smtClean="0"/>
              <a:t>‹#›</a:t>
            </a:fld>
            <a:endParaRPr lang="en-GB"/>
          </a:p>
        </p:txBody>
      </p:sp>
    </p:spTree>
    <p:extLst>
      <p:ext uri="{BB962C8B-B14F-4D97-AF65-F5344CB8AC3E}">
        <p14:creationId xmlns:p14="http://schemas.microsoft.com/office/powerpoint/2010/main" val="685865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18" Type="http://schemas.openxmlformats.org/officeDocument/2006/relationships/image" Target="../media/image1.png"/><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17" Type="http://schemas.openxmlformats.org/officeDocument/2006/relationships/theme" Target="../theme/theme2.xml"/><Relationship Id="rId2" Type="http://schemas.openxmlformats.org/officeDocument/2006/relationships/slideLayout" Target="../slideLayouts/slideLayout3.xml"/><Relationship Id="rId16" Type="http://schemas.openxmlformats.org/officeDocument/2006/relationships/slideLayout" Target="../slideLayouts/slideLayout17.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5" Type="http://schemas.openxmlformats.org/officeDocument/2006/relationships/slideLayout" Target="../slideLayouts/slideLayout1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theme" Target="../theme/theme3.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slideLayout" Target="../slideLayouts/slideLayout46.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slideLayout" Target="../slideLayouts/slideLayout45.xml"/><Relationship Id="rId17" Type="http://schemas.openxmlformats.org/officeDocument/2006/relationships/theme" Target="../theme/theme4.xml"/><Relationship Id="rId2" Type="http://schemas.openxmlformats.org/officeDocument/2006/relationships/slideLayout" Target="../slideLayouts/slideLayout35.xml"/><Relationship Id="rId16" Type="http://schemas.openxmlformats.org/officeDocument/2006/relationships/slideLayout" Target="../slideLayouts/slideLayout49.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5" Type="http://schemas.openxmlformats.org/officeDocument/2006/relationships/slideLayout" Target="../slideLayouts/slideLayout4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slideLayout" Target="../slideLayouts/slideLayout4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3">
            <a:lum/>
          </a:blip>
          <a:srcRect/>
          <a:stretch>
            <a:fillRect l="45000" t="83000" r="45000" b="-2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CAB1C89-49B3-AC82-36FA-A6648EC70C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8B04503-5DE8-97E1-8B97-997F0A6A624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536C89C-517E-ED63-3E38-98C0C4CCBA7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E93669-9752-4E55-99F1-51B7605A019E}" type="datetime1">
              <a:rPr lang="en-GB" smtClean="0"/>
              <a:t>24/06/2025</a:t>
            </a:fld>
            <a:endParaRPr lang="en-GB"/>
          </a:p>
        </p:txBody>
      </p:sp>
      <p:sp>
        <p:nvSpPr>
          <p:cNvPr id="5" name="Footer Placeholder 4">
            <a:extLst>
              <a:ext uri="{FF2B5EF4-FFF2-40B4-BE49-F238E27FC236}">
                <a16:creationId xmlns:a16="http://schemas.microsoft.com/office/drawing/2014/main" id="{80AE2001-2E43-D2D2-C5B4-4AC2A5A8CA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F1B6DD2C-A65E-C96C-6489-9CDA5437770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24E4F5-D65F-427C-97F1-51C878891015}" type="slidenum">
              <a:rPr lang="en-GB" smtClean="0"/>
              <a:t>‹#›</a:t>
            </a:fld>
            <a:endParaRPr lang="en-GB"/>
          </a:p>
        </p:txBody>
      </p:sp>
    </p:spTree>
    <p:extLst>
      <p:ext uri="{BB962C8B-B14F-4D97-AF65-F5344CB8AC3E}">
        <p14:creationId xmlns:p14="http://schemas.microsoft.com/office/powerpoint/2010/main" val="2596757922"/>
      </p:ext>
    </p:extLst>
  </p:cSld>
  <p:clrMap bg1="lt1" tx1="dk1" bg2="lt2" tx2="dk2" accent1="accent1" accent2="accent2" accent3="accent3" accent4="accent4" accent5="accent5" accent6="accent6" hlink="hlink" folHlink="folHlink"/>
  <p:sldLayoutIdLst>
    <p:sldLayoutId id="2147483816"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lum/>
          </a:blip>
          <a:srcRect/>
          <a:stretch>
            <a:fillRect l="45000" t="83000" r="45000" b="-2000"/>
          </a:stretch>
        </a:blipFill>
        <a:effectLst/>
      </p:bgPr>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8E93669-9752-4E55-99F1-51B7605A019E}" type="datetime1">
              <a:rPr lang="en-GB" smtClean="0"/>
              <a:t>24/06/2025</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424E4F5-D65F-427C-97F1-51C878891015}" type="slidenum">
              <a:rPr lang="en-GB" smtClean="0"/>
              <a:t>‹#›</a:t>
            </a:fld>
            <a:endParaRPr lang="en-GB"/>
          </a:p>
        </p:txBody>
      </p:sp>
    </p:spTree>
    <p:extLst>
      <p:ext uri="{BB962C8B-B14F-4D97-AF65-F5344CB8AC3E}">
        <p14:creationId xmlns:p14="http://schemas.microsoft.com/office/powerpoint/2010/main" val="3975297633"/>
      </p:ext>
    </p:extLst>
  </p:cSld>
  <p:clrMap bg1="lt1" tx1="dk1" bg2="lt2" tx2="dk2" accent1="accent1" accent2="accent2" accent3="accent3" accent4="accent4" accent5="accent5" accent6="accent6" hlink="hlink" folHlink="folHlink"/>
  <p:sldLayoutIdLst>
    <p:sldLayoutId id="2147483835" r:id="rId1"/>
    <p:sldLayoutId id="2147483836" r:id="rId2"/>
    <p:sldLayoutId id="2147483837" r:id="rId3"/>
    <p:sldLayoutId id="2147483838" r:id="rId4"/>
    <p:sldLayoutId id="2147483839" r:id="rId5"/>
    <p:sldLayoutId id="2147483840" r:id="rId6"/>
    <p:sldLayoutId id="2147483841" r:id="rId7"/>
    <p:sldLayoutId id="2147483842" r:id="rId8"/>
    <p:sldLayoutId id="2147483843" r:id="rId9"/>
    <p:sldLayoutId id="2147483844" r:id="rId10"/>
    <p:sldLayoutId id="2147483845" r:id="rId11"/>
    <p:sldLayoutId id="2147483846" r:id="rId12"/>
    <p:sldLayoutId id="2147483847" r:id="rId13"/>
    <p:sldLayoutId id="2147483848" r:id="rId14"/>
    <p:sldLayoutId id="2147483849" r:id="rId15"/>
    <p:sldLayoutId id="2147483850"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8E93669-9752-4E55-99F1-51B7605A019E}" type="datetime1">
              <a:rPr lang="en-GB" smtClean="0"/>
              <a:t>24/06/2025</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424E4F5-D65F-427C-97F1-51C878891015}" type="slidenum">
              <a:rPr lang="en-GB" smtClean="0"/>
              <a:t>‹#›</a:t>
            </a:fld>
            <a:endParaRPr lang="en-GB"/>
          </a:p>
        </p:txBody>
      </p:sp>
    </p:spTree>
    <p:extLst>
      <p:ext uri="{BB962C8B-B14F-4D97-AF65-F5344CB8AC3E}">
        <p14:creationId xmlns:p14="http://schemas.microsoft.com/office/powerpoint/2010/main" val="3173744991"/>
      </p:ext>
    </p:extLst>
  </p:cSld>
  <p:clrMap bg1="lt1" tx1="dk1" bg2="lt2" tx2="dk2" accent1="accent1" accent2="accent2" accent3="accent3" accent4="accent4" accent5="accent5" accent6="accent6" hlink="hlink" folHlink="folHlink"/>
  <p:sldLayoutIdLst>
    <p:sldLayoutId id="2147483898" r:id="rId1"/>
    <p:sldLayoutId id="2147483899" r:id="rId2"/>
    <p:sldLayoutId id="2147483900" r:id="rId3"/>
    <p:sldLayoutId id="2147483901" r:id="rId4"/>
    <p:sldLayoutId id="2147483902" r:id="rId5"/>
    <p:sldLayoutId id="2147483903" r:id="rId6"/>
    <p:sldLayoutId id="2147483904" r:id="rId7"/>
    <p:sldLayoutId id="2147483905" r:id="rId8"/>
    <p:sldLayoutId id="2147483906" r:id="rId9"/>
    <p:sldLayoutId id="2147483907" r:id="rId10"/>
    <p:sldLayoutId id="2147483908" r:id="rId11"/>
    <p:sldLayoutId id="2147483909" r:id="rId12"/>
    <p:sldLayoutId id="2147483910" r:id="rId13"/>
    <p:sldLayoutId id="2147483911" r:id="rId14"/>
    <p:sldLayoutId id="2147483912" r:id="rId15"/>
    <p:sldLayoutId id="2147483913"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8E93669-9752-4E55-99F1-51B7605A019E}" type="datetime1">
              <a:rPr lang="en-GB" smtClean="0"/>
              <a:t>24/06/2025</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424E4F5-D65F-427C-97F1-51C878891015}" type="slidenum">
              <a:rPr lang="en-GB" smtClean="0"/>
              <a:t>‹#›</a:t>
            </a:fld>
            <a:endParaRPr lang="en-GB"/>
          </a:p>
        </p:txBody>
      </p:sp>
    </p:spTree>
    <p:extLst>
      <p:ext uri="{BB962C8B-B14F-4D97-AF65-F5344CB8AC3E}">
        <p14:creationId xmlns:p14="http://schemas.microsoft.com/office/powerpoint/2010/main" val="69964350"/>
      </p:ext>
    </p:extLst>
  </p:cSld>
  <p:clrMap bg1="lt1" tx1="dk1" bg2="lt2" tx2="dk2" accent1="accent1" accent2="accent2" accent3="accent3" accent4="accent4" accent5="accent5" accent6="accent6" hlink="hlink" folHlink="folHlink"/>
  <p:sldLayoutIdLst>
    <p:sldLayoutId id="2147483915" r:id="rId1"/>
    <p:sldLayoutId id="2147483916" r:id="rId2"/>
    <p:sldLayoutId id="2147483917" r:id="rId3"/>
    <p:sldLayoutId id="2147483918" r:id="rId4"/>
    <p:sldLayoutId id="2147483919" r:id="rId5"/>
    <p:sldLayoutId id="2147483920" r:id="rId6"/>
    <p:sldLayoutId id="2147483921" r:id="rId7"/>
    <p:sldLayoutId id="2147483922" r:id="rId8"/>
    <p:sldLayoutId id="2147483923" r:id="rId9"/>
    <p:sldLayoutId id="2147483924" r:id="rId10"/>
    <p:sldLayoutId id="2147483925" r:id="rId11"/>
    <p:sldLayoutId id="2147483926" r:id="rId12"/>
    <p:sldLayoutId id="2147483927" r:id="rId13"/>
    <p:sldLayoutId id="2147483928" r:id="rId14"/>
    <p:sldLayoutId id="2147483929" r:id="rId15"/>
    <p:sldLayoutId id="2147483930"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37.xml"/><Relationship Id="rId1" Type="http://schemas.openxmlformats.org/officeDocument/2006/relationships/themeOverride" Target="../theme/themeOverride7.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37.xml"/><Relationship Id="rId1" Type="http://schemas.openxmlformats.org/officeDocument/2006/relationships/themeOverride" Target="../theme/themeOverride8.xml"/><Relationship Id="rId4" Type="http://schemas.openxmlformats.org/officeDocument/2006/relationships/image" Target="../media/image5.sv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37.xml"/><Relationship Id="rId1" Type="http://schemas.openxmlformats.org/officeDocument/2006/relationships/themeOverride" Target="../theme/themeOverride9.xml"/><Relationship Id="rId5" Type="http://schemas.openxmlformats.org/officeDocument/2006/relationships/image" Target="../media/image5.svg"/><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37.xml"/><Relationship Id="rId1" Type="http://schemas.openxmlformats.org/officeDocument/2006/relationships/themeOverride" Target="../theme/themeOverride10.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37.xml"/><Relationship Id="rId1" Type="http://schemas.openxmlformats.org/officeDocument/2006/relationships/themeOverride" Target="../theme/themeOverride11.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37.xml"/><Relationship Id="rId1" Type="http://schemas.openxmlformats.org/officeDocument/2006/relationships/themeOverride" Target="../theme/themeOverride1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8" Type="http://schemas.openxmlformats.org/officeDocument/2006/relationships/image" Target="../media/image5.svg"/><Relationship Id="rId3" Type="http://schemas.openxmlformats.org/officeDocument/2006/relationships/notesSlide" Target="../notesSlides/notesSlide1.xml"/><Relationship Id="rId7" Type="http://schemas.openxmlformats.org/officeDocument/2006/relationships/image" Target="../media/image4.png"/><Relationship Id="rId2" Type="http://schemas.openxmlformats.org/officeDocument/2006/relationships/slideLayout" Target="../slideLayouts/slideLayout9.xml"/><Relationship Id="rId1" Type="http://schemas.openxmlformats.org/officeDocument/2006/relationships/themeOverride" Target="../theme/themeOverride1.xml"/><Relationship Id="rId6" Type="http://schemas.openxmlformats.org/officeDocument/2006/relationships/image" Target="../media/image1.png"/><Relationship Id="rId5" Type="http://schemas.openxmlformats.org/officeDocument/2006/relationships/image" Target="../media/image3.jpg"/><Relationship Id="rId4" Type="http://schemas.openxmlformats.org/officeDocument/2006/relationships/hyperlink" Target="https://ipinclusive.org.uk/newsandfeatures/impact-survey-2025/"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5.xml"/><Relationship Id="rId1" Type="http://schemas.openxmlformats.org/officeDocument/2006/relationships/themeOverride" Target="../theme/themeOverride2.xml"/><Relationship Id="rId4" Type="http://schemas.openxmlformats.org/officeDocument/2006/relationships/image" Target="../media/image5.sv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37.xml"/><Relationship Id="rId4" Type="http://schemas.openxmlformats.org/officeDocument/2006/relationships/image" Target="../media/image5.sv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7.xml"/><Relationship Id="rId1" Type="http://schemas.openxmlformats.org/officeDocument/2006/relationships/themeOverride" Target="../theme/themeOverride3.xml"/><Relationship Id="rId5" Type="http://schemas.openxmlformats.org/officeDocument/2006/relationships/image" Target="../media/image5.sv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notesSlide" Target="../notesSlides/notesSlide4.xml"/><Relationship Id="rId7" Type="http://schemas.openxmlformats.org/officeDocument/2006/relationships/diagramColors" Target="../diagrams/colors1.xml"/><Relationship Id="rId2" Type="http://schemas.openxmlformats.org/officeDocument/2006/relationships/slideLayout" Target="../slideLayouts/slideLayout37.xml"/><Relationship Id="rId1" Type="http://schemas.openxmlformats.org/officeDocument/2006/relationships/themeOverride" Target="../theme/themeOverride4.xml"/><Relationship Id="rId6" Type="http://schemas.openxmlformats.org/officeDocument/2006/relationships/diagramQuickStyle" Target="../diagrams/quickStyle1.xml"/><Relationship Id="rId5" Type="http://schemas.openxmlformats.org/officeDocument/2006/relationships/diagramLayout" Target="../diagrams/layout1.xml"/><Relationship Id="rId10" Type="http://schemas.openxmlformats.org/officeDocument/2006/relationships/image" Target="../media/image5.svg"/><Relationship Id="rId4" Type="http://schemas.openxmlformats.org/officeDocument/2006/relationships/diagramData" Target="../diagrams/data1.xml"/><Relationship Id="rId9"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37.xml"/><Relationship Id="rId1" Type="http://schemas.openxmlformats.org/officeDocument/2006/relationships/themeOverride" Target="../theme/themeOverride5.xml"/><Relationship Id="rId5" Type="http://schemas.openxmlformats.org/officeDocument/2006/relationships/image" Target="../media/image5.sv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2.xml"/><Relationship Id="rId4" Type="http://schemas.openxmlformats.org/officeDocument/2006/relationships/image" Target="../media/image5.sv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37.xml"/><Relationship Id="rId1" Type="http://schemas.openxmlformats.org/officeDocument/2006/relationships/themeOverride" Target="../theme/themeOverride6.xml"/><Relationship Id="rId4" Type="http://schemas.openxmlformats.org/officeDocument/2006/relationships/image" Target="../media/image5.sv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8000" b="-18000"/>
          </a:stretch>
        </a:blipFill>
        <a:effectLst/>
      </p:bgPr>
    </p:bg>
    <p:spTree>
      <p:nvGrpSpPr>
        <p:cNvPr id="1" name="">
          <a:extLst>
            <a:ext uri="{FF2B5EF4-FFF2-40B4-BE49-F238E27FC236}">
              <a16:creationId xmlns:a16="http://schemas.microsoft.com/office/drawing/2014/main" id="{8878E36D-676A-23CD-0449-BAE2F07F9488}"/>
            </a:ext>
          </a:extLst>
        </p:cNvPr>
        <p:cNvGrpSpPr/>
        <p:nvPr/>
      </p:nvGrpSpPr>
      <p:grpSpPr>
        <a:xfrm>
          <a:off x="0" y="0"/>
          <a:ext cx="0" cy="0"/>
          <a:chOff x="0" y="0"/>
          <a:chExt cx="0" cy="0"/>
        </a:xfrm>
      </p:grpSpPr>
      <p:sp useBgFill="1">
        <p:nvSpPr>
          <p:cNvPr id="36" name="Rectangle 35">
            <a:extLst>
              <a:ext uri="{FF2B5EF4-FFF2-40B4-BE49-F238E27FC236}">
                <a16:creationId xmlns:a16="http://schemas.microsoft.com/office/drawing/2014/main" id="{9CB8C69C-7F0F-65D2-8DC4-97FFC624C5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36AF28C8-1F47-E2BE-11E3-0AB2107376FA}"/>
              </a:ext>
            </a:extLst>
          </p:cNvPr>
          <p:cNvSpPr>
            <a:spLocks noGrp="1"/>
          </p:cNvSpPr>
          <p:nvPr>
            <p:ph type="ctrTitle"/>
          </p:nvPr>
        </p:nvSpPr>
        <p:spPr>
          <a:xfrm>
            <a:off x="638881" y="457200"/>
            <a:ext cx="10909640" cy="1368614"/>
          </a:xfrm>
        </p:spPr>
        <p:txBody>
          <a:bodyPr anchor="ctr">
            <a:normAutofit/>
          </a:bodyPr>
          <a:lstStyle/>
          <a:p>
            <a:r>
              <a:rPr lang="en-GB" sz="6600" dirty="0">
                <a:solidFill>
                  <a:schemeClr val="bg1"/>
                </a:solidFill>
              </a:rPr>
              <a:t>IP Inclusive 2025 Impact Report</a:t>
            </a:r>
          </a:p>
        </p:txBody>
      </p:sp>
      <p:sp>
        <p:nvSpPr>
          <p:cNvPr id="40" name="sketch line">
            <a:extLst>
              <a:ext uri="{FF2B5EF4-FFF2-40B4-BE49-F238E27FC236}">
                <a16:creationId xmlns:a16="http://schemas.microsoft.com/office/drawing/2014/main" id="{4C13A393-85B6-4B95-EAC6-54DC373002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50080" y="1850683"/>
            <a:ext cx="3291840" cy="18288"/>
          </a:xfrm>
          <a:custGeom>
            <a:avLst/>
            <a:gdLst>
              <a:gd name="connsiteX0" fmla="*/ 0 w 3291840"/>
              <a:gd name="connsiteY0" fmla="*/ 0 h 18288"/>
              <a:gd name="connsiteX1" fmla="*/ 658368 w 3291840"/>
              <a:gd name="connsiteY1" fmla="*/ 0 h 18288"/>
              <a:gd name="connsiteX2" fmla="*/ 1283818 w 3291840"/>
              <a:gd name="connsiteY2" fmla="*/ 0 h 18288"/>
              <a:gd name="connsiteX3" fmla="*/ 1909267 w 3291840"/>
              <a:gd name="connsiteY3" fmla="*/ 0 h 18288"/>
              <a:gd name="connsiteX4" fmla="*/ 2633472 w 3291840"/>
              <a:gd name="connsiteY4" fmla="*/ 0 h 18288"/>
              <a:gd name="connsiteX5" fmla="*/ 3291840 w 3291840"/>
              <a:gd name="connsiteY5" fmla="*/ 0 h 18288"/>
              <a:gd name="connsiteX6" fmla="*/ 3291840 w 3291840"/>
              <a:gd name="connsiteY6" fmla="*/ 18288 h 18288"/>
              <a:gd name="connsiteX7" fmla="*/ 2633472 w 3291840"/>
              <a:gd name="connsiteY7" fmla="*/ 18288 h 18288"/>
              <a:gd name="connsiteX8" fmla="*/ 2073859 w 3291840"/>
              <a:gd name="connsiteY8" fmla="*/ 18288 h 18288"/>
              <a:gd name="connsiteX9" fmla="*/ 1448410 w 3291840"/>
              <a:gd name="connsiteY9" fmla="*/ 18288 h 18288"/>
              <a:gd name="connsiteX10" fmla="*/ 822960 w 3291840"/>
              <a:gd name="connsiteY10" fmla="*/ 18288 h 18288"/>
              <a:gd name="connsiteX11" fmla="*/ 0 w 3291840"/>
              <a:gd name="connsiteY11" fmla="*/ 18288 h 18288"/>
              <a:gd name="connsiteX12" fmla="*/ 0 w 329184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291840" h="18288" fill="none" extrusionOk="0">
                <a:moveTo>
                  <a:pt x="0" y="0"/>
                </a:moveTo>
                <a:cubicBezTo>
                  <a:pt x="173077" y="-20031"/>
                  <a:pt x="443104" y="6424"/>
                  <a:pt x="658368" y="0"/>
                </a:cubicBezTo>
                <a:cubicBezTo>
                  <a:pt x="873632" y="-6424"/>
                  <a:pt x="1034028" y="11764"/>
                  <a:pt x="1283818" y="0"/>
                </a:cubicBezTo>
                <a:cubicBezTo>
                  <a:pt x="1533608" y="-11764"/>
                  <a:pt x="1691227" y="-30112"/>
                  <a:pt x="1909267" y="0"/>
                </a:cubicBezTo>
                <a:cubicBezTo>
                  <a:pt x="2127307" y="30112"/>
                  <a:pt x="2272465" y="-18735"/>
                  <a:pt x="2633472" y="0"/>
                </a:cubicBezTo>
                <a:cubicBezTo>
                  <a:pt x="2994479" y="18735"/>
                  <a:pt x="3023324" y="-32030"/>
                  <a:pt x="3291840" y="0"/>
                </a:cubicBezTo>
                <a:cubicBezTo>
                  <a:pt x="3291406" y="7551"/>
                  <a:pt x="3291373" y="9822"/>
                  <a:pt x="3291840" y="18288"/>
                </a:cubicBezTo>
                <a:cubicBezTo>
                  <a:pt x="3048445" y="38989"/>
                  <a:pt x="2846548" y="-14400"/>
                  <a:pt x="2633472" y="18288"/>
                </a:cubicBezTo>
                <a:cubicBezTo>
                  <a:pt x="2420396" y="50976"/>
                  <a:pt x="2304099" y="6336"/>
                  <a:pt x="2073859" y="18288"/>
                </a:cubicBezTo>
                <a:cubicBezTo>
                  <a:pt x="1843619" y="30240"/>
                  <a:pt x="1706926" y="10778"/>
                  <a:pt x="1448410" y="18288"/>
                </a:cubicBezTo>
                <a:cubicBezTo>
                  <a:pt x="1189894" y="25798"/>
                  <a:pt x="1002278" y="8992"/>
                  <a:pt x="822960" y="18288"/>
                </a:cubicBezTo>
                <a:cubicBezTo>
                  <a:pt x="643642" y="27585"/>
                  <a:pt x="307039" y="38051"/>
                  <a:pt x="0" y="18288"/>
                </a:cubicBezTo>
                <a:cubicBezTo>
                  <a:pt x="60" y="11696"/>
                  <a:pt x="66" y="3758"/>
                  <a:pt x="0" y="0"/>
                </a:cubicBezTo>
                <a:close/>
              </a:path>
              <a:path w="3291840" h="18288" stroke="0" extrusionOk="0">
                <a:moveTo>
                  <a:pt x="0" y="0"/>
                </a:moveTo>
                <a:cubicBezTo>
                  <a:pt x="195850" y="28018"/>
                  <a:pt x="434891" y="17390"/>
                  <a:pt x="592531" y="0"/>
                </a:cubicBezTo>
                <a:cubicBezTo>
                  <a:pt x="750171" y="-17390"/>
                  <a:pt x="1018709" y="32200"/>
                  <a:pt x="1316736" y="0"/>
                </a:cubicBezTo>
                <a:cubicBezTo>
                  <a:pt x="1614763" y="-32200"/>
                  <a:pt x="1696480" y="-11367"/>
                  <a:pt x="1876349" y="0"/>
                </a:cubicBezTo>
                <a:cubicBezTo>
                  <a:pt x="2056218" y="11367"/>
                  <a:pt x="2193364" y="13433"/>
                  <a:pt x="2435962" y="0"/>
                </a:cubicBezTo>
                <a:cubicBezTo>
                  <a:pt x="2678560" y="-13433"/>
                  <a:pt x="3010901" y="-42367"/>
                  <a:pt x="3291840" y="0"/>
                </a:cubicBezTo>
                <a:cubicBezTo>
                  <a:pt x="3291758" y="4406"/>
                  <a:pt x="3291751" y="9982"/>
                  <a:pt x="3291840" y="18288"/>
                </a:cubicBezTo>
                <a:cubicBezTo>
                  <a:pt x="3108993" y="14228"/>
                  <a:pt x="2952658" y="46900"/>
                  <a:pt x="2666390" y="18288"/>
                </a:cubicBezTo>
                <a:cubicBezTo>
                  <a:pt x="2380122" y="-10324"/>
                  <a:pt x="2263855" y="41055"/>
                  <a:pt x="2040941" y="18288"/>
                </a:cubicBezTo>
                <a:cubicBezTo>
                  <a:pt x="1818027" y="-4479"/>
                  <a:pt x="1675097" y="6509"/>
                  <a:pt x="1415491" y="18288"/>
                </a:cubicBezTo>
                <a:cubicBezTo>
                  <a:pt x="1155885" y="30068"/>
                  <a:pt x="852976" y="36210"/>
                  <a:pt x="691286" y="18288"/>
                </a:cubicBezTo>
                <a:cubicBezTo>
                  <a:pt x="529596" y="366"/>
                  <a:pt x="187183" y="13912"/>
                  <a:pt x="0" y="18288"/>
                </a:cubicBezTo>
                <a:cubicBezTo>
                  <a:pt x="189" y="14288"/>
                  <a:pt x="-703" y="374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IP Inclusive 10th anniversary logo with text and confetti&#10;">
            <a:extLst>
              <a:ext uri="{FF2B5EF4-FFF2-40B4-BE49-F238E27FC236}">
                <a16:creationId xmlns:a16="http://schemas.microsoft.com/office/drawing/2014/main" id="{CD97A6EB-66FF-CEED-071E-5EF97B1BD8F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4142" y="3438209"/>
            <a:ext cx="3876991" cy="3876991"/>
          </a:xfrm>
          <a:prstGeom prst="rect">
            <a:avLst/>
          </a:prstGeom>
        </p:spPr>
      </p:pic>
      <p:sp>
        <p:nvSpPr>
          <p:cNvPr id="2" name="TextBox 1">
            <a:extLst>
              <a:ext uri="{FF2B5EF4-FFF2-40B4-BE49-F238E27FC236}">
                <a16:creationId xmlns:a16="http://schemas.microsoft.com/office/drawing/2014/main" id="{4A5861E9-A82F-E5C3-21BF-DE54D4398983}"/>
              </a:ext>
            </a:extLst>
          </p:cNvPr>
          <p:cNvSpPr txBox="1"/>
          <p:nvPr/>
        </p:nvSpPr>
        <p:spPr>
          <a:xfrm>
            <a:off x="4330880" y="6473019"/>
            <a:ext cx="3525642" cy="307777"/>
          </a:xfrm>
          <a:prstGeom prst="rect">
            <a:avLst/>
          </a:prstGeom>
          <a:noFill/>
        </p:spPr>
        <p:txBody>
          <a:bodyPr wrap="square" rtlCol="0">
            <a:spAutoFit/>
          </a:bodyPr>
          <a:lstStyle/>
          <a:p>
            <a:pPr algn="ctr"/>
            <a:r>
              <a:rPr lang="en-GB" sz="1400" dirty="0">
                <a:solidFill>
                  <a:schemeClr val="accent2"/>
                </a:solidFill>
                <a:latin typeface="Trebuchet MS" panose="020B0603020202020204" pitchFamily="34" charset="0"/>
              </a:rPr>
              <a:t>June 2025</a:t>
            </a:r>
          </a:p>
        </p:txBody>
      </p:sp>
    </p:spTree>
    <p:extLst>
      <p:ext uri="{BB962C8B-B14F-4D97-AF65-F5344CB8AC3E}">
        <p14:creationId xmlns:p14="http://schemas.microsoft.com/office/powerpoint/2010/main" val="18841520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81F49E0-CAE4-E348-1AF7-4DAFFB5B23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708A60-A85D-0E54-72D5-4EE3B3B7E029}"/>
              </a:ext>
            </a:extLst>
          </p:cNvPr>
          <p:cNvSpPr>
            <a:spLocks noGrp="1"/>
          </p:cNvSpPr>
          <p:nvPr>
            <p:ph type="title"/>
          </p:nvPr>
        </p:nvSpPr>
        <p:spPr/>
        <p:txBody>
          <a:bodyPr/>
          <a:lstStyle/>
          <a:p>
            <a:r>
              <a:rPr lang="en-GB" dirty="0"/>
              <a:t>EMPOWERING INDIVIDUALS</a:t>
            </a:r>
          </a:p>
        </p:txBody>
      </p:sp>
      <p:sp>
        <p:nvSpPr>
          <p:cNvPr id="4" name="TextBox 3">
            <a:extLst>
              <a:ext uri="{FF2B5EF4-FFF2-40B4-BE49-F238E27FC236}">
                <a16:creationId xmlns:a16="http://schemas.microsoft.com/office/drawing/2014/main" id="{2F7755B6-5009-7CD7-007C-F0828D1A8D54}"/>
              </a:ext>
            </a:extLst>
          </p:cNvPr>
          <p:cNvSpPr txBox="1"/>
          <p:nvPr/>
        </p:nvSpPr>
        <p:spPr>
          <a:xfrm>
            <a:off x="675745" y="1184031"/>
            <a:ext cx="8596668" cy="738664"/>
          </a:xfrm>
          <a:prstGeom prst="rect">
            <a:avLst/>
          </a:prstGeom>
          <a:noFill/>
        </p:spPr>
        <p:txBody>
          <a:bodyPr wrap="square" rtlCol="0">
            <a:spAutoFit/>
          </a:bodyPr>
          <a:lstStyle/>
          <a:p>
            <a:r>
              <a:rPr lang="en-GB" sz="1400" dirty="0"/>
              <a:t>To empower is to equip people with the confidence, resources and support they need to create positive change in their lives. IP Inclusive does this by offering high-quality resources, events, practical guidance and a platform for sharing lived experiences. This benefits both individuals and businesses.</a:t>
            </a:r>
          </a:p>
        </p:txBody>
      </p:sp>
      <p:sp>
        <p:nvSpPr>
          <p:cNvPr id="3" name="Content Placeholder 2">
            <a:extLst>
              <a:ext uri="{FF2B5EF4-FFF2-40B4-BE49-F238E27FC236}">
                <a16:creationId xmlns:a16="http://schemas.microsoft.com/office/drawing/2014/main" id="{FC7D31D3-B1E0-ADC8-217A-F129C8904FEC}"/>
              </a:ext>
            </a:extLst>
          </p:cNvPr>
          <p:cNvSpPr>
            <a:spLocks noGrp="1"/>
          </p:cNvSpPr>
          <p:nvPr>
            <p:ph sz="half" idx="1"/>
          </p:nvPr>
        </p:nvSpPr>
        <p:spPr>
          <a:xfrm>
            <a:off x="674155" y="2011647"/>
            <a:ext cx="4322455" cy="3424074"/>
          </a:xfrm>
        </p:spPr>
        <p:txBody>
          <a:bodyPr>
            <a:noAutofit/>
          </a:bodyPr>
          <a:lstStyle/>
          <a:p>
            <a:r>
              <a:rPr lang="en-GB" sz="1350" dirty="0"/>
              <a:t>Much of this is provided via our communities who also offer tailored support and advice to individual requests.</a:t>
            </a:r>
          </a:p>
          <a:p>
            <a:r>
              <a:rPr lang="en-GB" sz="1350" dirty="0"/>
              <a:t>By sharing real stories, we hope to bring everyone into the conversation and inspire and empower individuals. Examples in 2024 were:</a:t>
            </a:r>
          </a:p>
          <a:p>
            <a:pPr lvl="1"/>
            <a:r>
              <a:rPr lang="en-GB" sz="1350" dirty="0"/>
              <a:t>A blog post about living with an eating disorder,</a:t>
            </a:r>
          </a:p>
          <a:p>
            <a:pPr lvl="1"/>
            <a:r>
              <a:rPr lang="en-GB" sz="1350" dirty="0"/>
              <a:t>Panel discussions about neurodiversity.</a:t>
            </a:r>
          </a:p>
          <a:p>
            <a:pPr lvl="1"/>
            <a:r>
              <a:rPr lang="en-GB" sz="1350" dirty="0"/>
              <a:t>‘Our Menopause Stories’.</a:t>
            </a:r>
          </a:p>
          <a:p>
            <a:r>
              <a:rPr lang="en-GB" sz="1350" dirty="0"/>
              <a:t>All of this is offered with accessibility in mind and is free at the point of delivery to enable everyone to benefit.</a:t>
            </a:r>
          </a:p>
          <a:p>
            <a:endParaRPr lang="en-GB" sz="1350" dirty="0"/>
          </a:p>
          <a:p>
            <a:pPr marL="0" indent="0">
              <a:buNone/>
            </a:pPr>
            <a:endParaRPr lang="en-GB" sz="1350" dirty="0"/>
          </a:p>
        </p:txBody>
      </p:sp>
      <p:sp>
        <p:nvSpPr>
          <p:cNvPr id="5" name="Content Placeholder 3">
            <a:extLst>
              <a:ext uri="{FF2B5EF4-FFF2-40B4-BE49-F238E27FC236}">
                <a16:creationId xmlns:a16="http://schemas.microsoft.com/office/drawing/2014/main" id="{7FA1DD9B-DCF5-1864-D642-AA4DF6CE1DD7}"/>
              </a:ext>
            </a:extLst>
          </p:cNvPr>
          <p:cNvSpPr txBox="1">
            <a:spLocks/>
          </p:cNvSpPr>
          <p:nvPr/>
        </p:nvSpPr>
        <p:spPr>
          <a:xfrm>
            <a:off x="674155" y="5443427"/>
            <a:ext cx="4322455" cy="1004999"/>
          </a:xfrm>
          <a:prstGeom prst="rect">
            <a:avLst/>
          </a:prstGeom>
          <a:solidFill>
            <a:schemeClr val="accent1">
              <a:lumMod val="40000"/>
              <a:lumOff val="60000"/>
            </a:schemeClr>
          </a:solidFill>
        </p:spPr>
        <p:txBody>
          <a:bodyPr vert="horz" lIns="91440" tIns="45720" rIns="91440" bIns="45720" rtlCol="0" anchor="ctr">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GB" sz="1300" i="1" dirty="0">
                <a:solidFill>
                  <a:schemeClr val="tx1"/>
                </a:solidFill>
              </a:rPr>
              <a:t>“These initiatives helped me reflect on how important it is for everyone to feel they belong. People who belong feel free and motivated to contribute - this has obvious benefits for the business.” </a:t>
            </a:r>
          </a:p>
        </p:txBody>
      </p:sp>
      <p:sp>
        <p:nvSpPr>
          <p:cNvPr id="10" name="Content Placeholder 3">
            <a:extLst>
              <a:ext uri="{FF2B5EF4-FFF2-40B4-BE49-F238E27FC236}">
                <a16:creationId xmlns:a16="http://schemas.microsoft.com/office/drawing/2014/main" id="{97DC7F97-C31D-34E5-4977-A3E911CC924C}"/>
              </a:ext>
            </a:extLst>
          </p:cNvPr>
          <p:cNvSpPr txBox="1">
            <a:spLocks/>
          </p:cNvSpPr>
          <p:nvPr/>
        </p:nvSpPr>
        <p:spPr>
          <a:xfrm>
            <a:off x="5160720" y="2011647"/>
            <a:ext cx="4111693" cy="533721"/>
          </a:xfrm>
          <a:prstGeom prst="rect">
            <a:avLst/>
          </a:prstGeom>
          <a:solidFill>
            <a:schemeClr val="accent2">
              <a:lumMod val="75000"/>
              <a:alpha val="40000"/>
            </a:schemeClr>
          </a:solidFill>
        </p:spPr>
        <p:txBody>
          <a:bodyPr vert="horz" lIns="91440" tIns="45720" rIns="91440" bIns="45720" rtlCol="0" anchor="ctr">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GB" sz="1300" i="1" dirty="0">
                <a:solidFill>
                  <a:schemeClr val="tx1"/>
                </a:solidFill>
              </a:rPr>
              <a:t>“I value seeing that there are *people like me* succeeding and flourishing in the IP sector.” </a:t>
            </a:r>
          </a:p>
        </p:txBody>
      </p:sp>
      <p:sp>
        <p:nvSpPr>
          <p:cNvPr id="7" name="TextBox 6">
            <a:extLst>
              <a:ext uri="{FF2B5EF4-FFF2-40B4-BE49-F238E27FC236}">
                <a16:creationId xmlns:a16="http://schemas.microsoft.com/office/drawing/2014/main" id="{AE3B9353-8191-640E-426B-079ED01B666B}"/>
              </a:ext>
            </a:extLst>
          </p:cNvPr>
          <p:cNvSpPr txBox="1"/>
          <p:nvPr/>
        </p:nvSpPr>
        <p:spPr>
          <a:xfrm>
            <a:off x="5160718" y="2658151"/>
            <a:ext cx="4111693" cy="492443"/>
          </a:xfrm>
          <a:prstGeom prst="rect">
            <a:avLst/>
          </a:prstGeom>
          <a:solidFill>
            <a:schemeClr val="accent1"/>
          </a:solidFill>
        </p:spPr>
        <p:txBody>
          <a:bodyPr wrap="square" rtlCol="0">
            <a:spAutoFit/>
          </a:bodyPr>
          <a:lstStyle/>
          <a:p>
            <a:pPr algn="ctr"/>
            <a:r>
              <a:rPr lang="en-GB" sz="1300" i="1" dirty="0">
                <a:solidFill>
                  <a:schemeClr val="bg1"/>
                </a:solidFill>
              </a:rPr>
              <a:t>“It has given me confidence to be more vocal about EDI.”</a:t>
            </a:r>
          </a:p>
        </p:txBody>
      </p:sp>
      <p:sp>
        <p:nvSpPr>
          <p:cNvPr id="12" name="Content Placeholder 3">
            <a:extLst>
              <a:ext uri="{FF2B5EF4-FFF2-40B4-BE49-F238E27FC236}">
                <a16:creationId xmlns:a16="http://schemas.microsoft.com/office/drawing/2014/main" id="{6CFDEC32-9FE9-B904-374C-A1CBF27552DF}"/>
              </a:ext>
            </a:extLst>
          </p:cNvPr>
          <p:cNvSpPr txBox="1">
            <a:spLocks/>
          </p:cNvSpPr>
          <p:nvPr/>
        </p:nvSpPr>
        <p:spPr>
          <a:xfrm>
            <a:off x="5160717" y="3263377"/>
            <a:ext cx="4111693" cy="340868"/>
          </a:xfrm>
          <a:prstGeom prst="rect">
            <a:avLst/>
          </a:prstGeom>
          <a:solidFill>
            <a:schemeClr val="bg2">
              <a:alpha val="74902"/>
            </a:schemeClr>
          </a:solidFill>
        </p:spPr>
        <p:txBody>
          <a:bodyPr vert="horz" lIns="91440" tIns="45720" rIns="91440" bIns="45720" rtlCol="0" anchor="ctr">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GB" sz="1300" i="1" dirty="0">
                <a:solidFill>
                  <a:schemeClr val="tx2"/>
                </a:solidFill>
              </a:rPr>
              <a:t> </a:t>
            </a:r>
            <a:r>
              <a:rPr lang="en-GB" sz="1300" i="1" dirty="0">
                <a:solidFill>
                  <a:schemeClr val="tx1"/>
                </a:solidFill>
              </a:rPr>
              <a:t>“It has enabled me to get back to work.” </a:t>
            </a:r>
          </a:p>
        </p:txBody>
      </p:sp>
      <p:sp>
        <p:nvSpPr>
          <p:cNvPr id="8" name="Content Placeholder 3">
            <a:extLst>
              <a:ext uri="{FF2B5EF4-FFF2-40B4-BE49-F238E27FC236}">
                <a16:creationId xmlns:a16="http://schemas.microsoft.com/office/drawing/2014/main" id="{38C37B0A-E372-61BB-3777-B38B80C33FFC}"/>
              </a:ext>
            </a:extLst>
          </p:cNvPr>
          <p:cNvSpPr txBox="1">
            <a:spLocks/>
          </p:cNvSpPr>
          <p:nvPr/>
        </p:nvSpPr>
        <p:spPr>
          <a:xfrm>
            <a:off x="5160717" y="3717028"/>
            <a:ext cx="4111693" cy="2731398"/>
          </a:xfrm>
          <a:prstGeom prst="rect">
            <a:avLst/>
          </a:prstGeom>
          <a:solidFill>
            <a:schemeClr val="bg2">
              <a:lumMod val="90000"/>
            </a:schemeClr>
          </a:solidFill>
        </p:spPr>
        <p:txBody>
          <a:bodyPr vert="horz" lIns="91440" tIns="45720" rIns="91440" bIns="45720" rtlCol="0" anchor="ctr">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GB" sz="1300" dirty="0">
                <a:solidFill>
                  <a:schemeClr val="tx1"/>
                </a:solidFill>
              </a:rPr>
              <a:t>One attorney commented that early in their career, there were very few female partners in their firm and even fewer female attorneys with children. Women in IP gave them the chance to meet senior role models who showed that career and family could coexist. Now a salaried partner, with two children, they wrote: </a:t>
            </a:r>
          </a:p>
          <a:p>
            <a:pPr marL="0" indent="0" algn="ctr">
              <a:buNone/>
            </a:pPr>
            <a:r>
              <a:rPr lang="en-GB" sz="1300" i="1" dirty="0">
                <a:solidFill>
                  <a:schemeClr val="tx1"/>
                </a:solidFill>
              </a:rPr>
              <a:t>“I don't think that would have happened without all of the work that IP Inclusive has done over the years. [It] has inspired me to advance my career and be open and proud of my family life at the same time.”</a:t>
            </a:r>
          </a:p>
        </p:txBody>
      </p:sp>
    </p:spTree>
    <p:extLst>
      <p:ext uri="{BB962C8B-B14F-4D97-AF65-F5344CB8AC3E}">
        <p14:creationId xmlns:p14="http://schemas.microsoft.com/office/powerpoint/2010/main" val="8659172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9E627E6-23BF-91B4-B536-E0D52954B7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094E56-2D95-5C24-7C84-DA47DDE5F096}"/>
              </a:ext>
            </a:extLst>
          </p:cNvPr>
          <p:cNvSpPr>
            <a:spLocks noGrp="1"/>
          </p:cNvSpPr>
          <p:nvPr>
            <p:ph type="title"/>
          </p:nvPr>
        </p:nvSpPr>
        <p:spPr/>
        <p:txBody>
          <a:bodyPr/>
          <a:lstStyle/>
          <a:p>
            <a:r>
              <a:rPr lang="en-GB" dirty="0"/>
              <a:t>FACILITATING COLLABORATION</a:t>
            </a:r>
          </a:p>
        </p:txBody>
      </p:sp>
      <p:sp>
        <p:nvSpPr>
          <p:cNvPr id="4" name="TextBox 3">
            <a:extLst>
              <a:ext uri="{FF2B5EF4-FFF2-40B4-BE49-F238E27FC236}">
                <a16:creationId xmlns:a16="http://schemas.microsoft.com/office/drawing/2014/main" id="{718913A7-F082-F450-027D-3C5A04F822F6}"/>
              </a:ext>
            </a:extLst>
          </p:cNvPr>
          <p:cNvSpPr txBox="1"/>
          <p:nvPr/>
        </p:nvSpPr>
        <p:spPr>
          <a:xfrm>
            <a:off x="675745" y="1184031"/>
            <a:ext cx="8596668" cy="523220"/>
          </a:xfrm>
          <a:prstGeom prst="rect">
            <a:avLst/>
          </a:prstGeom>
          <a:noFill/>
        </p:spPr>
        <p:txBody>
          <a:bodyPr wrap="square" rtlCol="0">
            <a:spAutoFit/>
          </a:bodyPr>
          <a:lstStyle/>
          <a:p>
            <a:r>
              <a:rPr lang="en-GB" sz="1400" dirty="0"/>
              <a:t>IP Inclusive has built a collaborative framework that enables the IP sector to tackle EDI challenges together, share insights and embed lasting inclusive practices. </a:t>
            </a:r>
          </a:p>
        </p:txBody>
      </p:sp>
      <p:sp>
        <p:nvSpPr>
          <p:cNvPr id="3" name="Content Placeholder 2">
            <a:extLst>
              <a:ext uri="{FF2B5EF4-FFF2-40B4-BE49-F238E27FC236}">
                <a16:creationId xmlns:a16="http://schemas.microsoft.com/office/drawing/2014/main" id="{90BDBFD7-6834-708C-994E-2711C6A7E288}"/>
              </a:ext>
            </a:extLst>
          </p:cNvPr>
          <p:cNvSpPr>
            <a:spLocks noGrp="1"/>
          </p:cNvSpPr>
          <p:nvPr>
            <p:ph sz="half" idx="1"/>
          </p:nvPr>
        </p:nvSpPr>
        <p:spPr>
          <a:xfrm>
            <a:off x="736402" y="1805940"/>
            <a:ext cx="4729025" cy="3821867"/>
          </a:xfrm>
        </p:spPr>
        <p:txBody>
          <a:bodyPr>
            <a:noAutofit/>
          </a:bodyPr>
          <a:lstStyle/>
          <a:p>
            <a:r>
              <a:rPr lang="en-GB" sz="1350" dirty="0"/>
              <a:t>Central to this effort are the IP Inclusive EDI Charter (for organisations/teams) and the Senior Leaders’ Pledge (for individuals). These have been embraced by many in the IP sector, providing a visible commitment to EDI and encouraging accountability. </a:t>
            </a:r>
          </a:p>
          <a:p>
            <a:r>
              <a:rPr lang="en-GB" sz="1350" dirty="0"/>
              <a:t>The IP Inclusive communities collaborate with one another and with the regional networks, recognising the intersections between experiences of their respective members.</a:t>
            </a:r>
          </a:p>
          <a:p>
            <a:r>
              <a:rPr lang="en-GB" sz="1350" dirty="0"/>
              <a:t>Our events offer valuable spaces to exchange perspectives and share best practices. 18 of our events in 2024 were collaborations between our communities or with external organisations.</a:t>
            </a:r>
          </a:p>
          <a:p>
            <a:r>
              <a:rPr lang="en-GB" sz="1350" dirty="0"/>
              <a:t>All six communities contributed to our 2024 Allyship Guidelines and our April 2024 event on conversations about EDI and Allyship.</a:t>
            </a:r>
          </a:p>
        </p:txBody>
      </p:sp>
      <p:sp>
        <p:nvSpPr>
          <p:cNvPr id="5" name="Content Placeholder 3">
            <a:extLst>
              <a:ext uri="{FF2B5EF4-FFF2-40B4-BE49-F238E27FC236}">
                <a16:creationId xmlns:a16="http://schemas.microsoft.com/office/drawing/2014/main" id="{E7F86F9C-6403-A220-7E33-15589594394B}"/>
              </a:ext>
            </a:extLst>
          </p:cNvPr>
          <p:cNvSpPr txBox="1">
            <a:spLocks/>
          </p:cNvSpPr>
          <p:nvPr/>
        </p:nvSpPr>
        <p:spPr>
          <a:xfrm>
            <a:off x="736402" y="5627807"/>
            <a:ext cx="4654747" cy="807283"/>
          </a:xfrm>
          <a:prstGeom prst="rect">
            <a:avLst/>
          </a:prstGeom>
          <a:solidFill>
            <a:schemeClr val="accent1">
              <a:lumMod val="20000"/>
              <a:lumOff val="80000"/>
              <a:alpha val="80000"/>
            </a:schemeClr>
          </a:solidFill>
        </p:spPr>
        <p:txBody>
          <a:bodyPr vert="horz" lIns="91440" tIns="45720" rIns="91440" bIns="45720" rtlCol="0" anchor="ctr">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GB" sz="1350" dirty="0">
                <a:solidFill>
                  <a:schemeClr val="tx1"/>
                </a:solidFill>
              </a:rPr>
              <a:t>83% of our Charter Signatories surveyed highlighted ‘Sharing best practices’ as a key benefit of IP Inclusive.</a:t>
            </a:r>
          </a:p>
        </p:txBody>
      </p:sp>
      <p:pic>
        <p:nvPicPr>
          <p:cNvPr id="6" name="Graphic 5" descr="Pen outline">
            <a:extLst>
              <a:ext uri="{FF2B5EF4-FFF2-40B4-BE49-F238E27FC236}">
                <a16:creationId xmlns:a16="http://schemas.microsoft.com/office/drawing/2014/main" id="{DDA788AE-0791-DCB6-C17A-C0BE04C7FF6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046343" y="6132195"/>
            <a:ext cx="274320" cy="274320"/>
          </a:xfrm>
          <a:prstGeom prst="rect">
            <a:avLst/>
          </a:prstGeom>
        </p:spPr>
      </p:pic>
      <p:sp>
        <p:nvSpPr>
          <p:cNvPr id="10" name="Content Placeholder 3">
            <a:extLst>
              <a:ext uri="{FF2B5EF4-FFF2-40B4-BE49-F238E27FC236}">
                <a16:creationId xmlns:a16="http://schemas.microsoft.com/office/drawing/2014/main" id="{2C57F128-16E0-AE89-5C73-28D2C4D681FE}"/>
              </a:ext>
            </a:extLst>
          </p:cNvPr>
          <p:cNvSpPr txBox="1">
            <a:spLocks/>
          </p:cNvSpPr>
          <p:nvPr/>
        </p:nvSpPr>
        <p:spPr>
          <a:xfrm>
            <a:off x="5524496" y="1870240"/>
            <a:ext cx="3747916" cy="1206059"/>
          </a:xfrm>
          <a:prstGeom prst="rect">
            <a:avLst/>
          </a:prstGeom>
          <a:solidFill>
            <a:schemeClr val="accent1">
              <a:alpha val="40000"/>
            </a:schemeClr>
          </a:solidFill>
        </p:spPr>
        <p:txBody>
          <a:bodyPr vert="horz" lIns="91440" tIns="45720" rIns="91440" bIns="45720" rtlCol="0" anchor="ctr">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GB" sz="1300" i="1" dirty="0">
                <a:solidFill>
                  <a:schemeClr val="tx1"/>
                </a:solidFill>
              </a:rPr>
              <a:t>“I have engaged with the leaders' think tank which allows for taking the temperature within the IP profession on hot topic issues, this is useful in deciding how to approach these within our firm.” </a:t>
            </a:r>
          </a:p>
        </p:txBody>
      </p:sp>
      <p:sp>
        <p:nvSpPr>
          <p:cNvPr id="13" name="Content Placeholder 3">
            <a:extLst>
              <a:ext uri="{FF2B5EF4-FFF2-40B4-BE49-F238E27FC236}">
                <a16:creationId xmlns:a16="http://schemas.microsoft.com/office/drawing/2014/main" id="{A423A3AD-0525-6B69-E1E9-75A28338DD61}"/>
              </a:ext>
            </a:extLst>
          </p:cNvPr>
          <p:cNvSpPr txBox="1">
            <a:spLocks/>
          </p:cNvSpPr>
          <p:nvPr/>
        </p:nvSpPr>
        <p:spPr>
          <a:xfrm>
            <a:off x="5524498" y="3447791"/>
            <a:ext cx="3747916" cy="1206059"/>
          </a:xfrm>
          <a:prstGeom prst="rect">
            <a:avLst/>
          </a:prstGeom>
          <a:solidFill>
            <a:schemeClr val="accent1">
              <a:lumMod val="75000"/>
            </a:schemeClr>
          </a:solidFill>
        </p:spPr>
        <p:txBody>
          <a:bodyPr vert="horz" lIns="91440" tIns="45720" rIns="91440" bIns="45720" rtlCol="0" anchor="ctr">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GB" sz="1300" i="1" dirty="0">
                <a:solidFill>
                  <a:schemeClr val="bg1"/>
                </a:solidFill>
              </a:rPr>
              <a:t>“The absence of such a dedicated initiative would mean fewer resources, less collaboration across the sector, and potentially a lack of accountability in driving meaningful change.”</a:t>
            </a:r>
          </a:p>
        </p:txBody>
      </p:sp>
      <p:sp>
        <p:nvSpPr>
          <p:cNvPr id="7" name="Content Placeholder 3">
            <a:extLst>
              <a:ext uri="{FF2B5EF4-FFF2-40B4-BE49-F238E27FC236}">
                <a16:creationId xmlns:a16="http://schemas.microsoft.com/office/drawing/2014/main" id="{88B62C98-0936-5C3E-1510-0243557A10C7}"/>
              </a:ext>
            </a:extLst>
          </p:cNvPr>
          <p:cNvSpPr txBox="1">
            <a:spLocks/>
          </p:cNvSpPr>
          <p:nvPr/>
        </p:nvSpPr>
        <p:spPr>
          <a:xfrm>
            <a:off x="5524497" y="5025341"/>
            <a:ext cx="3747915" cy="1409749"/>
          </a:xfrm>
          <a:prstGeom prst="rect">
            <a:avLst/>
          </a:prstGeom>
          <a:solidFill>
            <a:schemeClr val="accent2">
              <a:lumMod val="20000"/>
              <a:lumOff val="80000"/>
            </a:schemeClr>
          </a:solidFill>
        </p:spPr>
        <p:txBody>
          <a:bodyPr vert="horz" lIns="91440" tIns="45720" rIns="91440" bIns="45720" rtlCol="0" anchor="ctr">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GB" sz="1300" i="1" dirty="0">
                <a:solidFill>
                  <a:schemeClr val="tx1"/>
                </a:solidFill>
              </a:rPr>
              <a:t>“It has made me feel supported in my role as EDI Partner at my firm, with a sense of the community and profession as a whole working together towards a common goal rather than individuals trying to make a difference on their own.”</a:t>
            </a:r>
          </a:p>
        </p:txBody>
      </p:sp>
    </p:spTree>
    <p:extLst>
      <p:ext uri="{BB962C8B-B14F-4D97-AF65-F5344CB8AC3E}">
        <p14:creationId xmlns:p14="http://schemas.microsoft.com/office/powerpoint/2010/main" val="31762461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091C885-9E1A-EE1C-3914-FAA3F301B2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FA2EF0-09F2-4495-98E2-68C0C52FB57D}"/>
              </a:ext>
            </a:extLst>
          </p:cNvPr>
          <p:cNvSpPr>
            <a:spLocks noGrp="1"/>
          </p:cNvSpPr>
          <p:nvPr>
            <p:ph type="title"/>
          </p:nvPr>
        </p:nvSpPr>
        <p:spPr/>
        <p:txBody>
          <a:bodyPr/>
          <a:lstStyle/>
          <a:p>
            <a:r>
              <a:rPr lang="en-GB" dirty="0"/>
              <a:t>LEADING THE WAY</a:t>
            </a:r>
          </a:p>
        </p:txBody>
      </p:sp>
      <p:sp>
        <p:nvSpPr>
          <p:cNvPr id="4" name="TextBox 3">
            <a:extLst>
              <a:ext uri="{FF2B5EF4-FFF2-40B4-BE49-F238E27FC236}">
                <a16:creationId xmlns:a16="http://schemas.microsoft.com/office/drawing/2014/main" id="{8706A9CE-109D-2088-7667-DC181174C274}"/>
              </a:ext>
            </a:extLst>
          </p:cNvPr>
          <p:cNvSpPr txBox="1"/>
          <p:nvPr/>
        </p:nvSpPr>
        <p:spPr>
          <a:xfrm>
            <a:off x="675745" y="1184031"/>
            <a:ext cx="8596668" cy="738664"/>
          </a:xfrm>
          <a:prstGeom prst="rect">
            <a:avLst/>
          </a:prstGeom>
          <a:noFill/>
        </p:spPr>
        <p:txBody>
          <a:bodyPr wrap="square" rtlCol="0">
            <a:spAutoFit/>
          </a:bodyPr>
          <a:lstStyle/>
          <a:p>
            <a:r>
              <a:rPr lang="en-GB" sz="1400" dirty="0"/>
              <a:t>When IP Inclusive was established in early 2015, very little was being done to improve diversity and inclusion across the IP sector. It has since set the standard for EDI within the UK IP sector, inspiring change through visible leadership, practical initiatives and sector-wide collaboration. </a:t>
            </a:r>
          </a:p>
        </p:txBody>
      </p:sp>
      <p:sp>
        <p:nvSpPr>
          <p:cNvPr id="3" name="Content Placeholder 2">
            <a:extLst>
              <a:ext uri="{FF2B5EF4-FFF2-40B4-BE49-F238E27FC236}">
                <a16:creationId xmlns:a16="http://schemas.microsoft.com/office/drawing/2014/main" id="{788294A9-B252-2FE8-B994-8A5EDFBF6146}"/>
              </a:ext>
            </a:extLst>
          </p:cNvPr>
          <p:cNvSpPr>
            <a:spLocks noGrp="1"/>
          </p:cNvSpPr>
          <p:nvPr>
            <p:ph sz="half" idx="1"/>
          </p:nvPr>
        </p:nvSpPr>
        <p:spPr>
          <a:xfrm>
            <a:off x="675745" y="2003400"/>
            <a:ext cx="4434384" cy="3678274"/>
          </a:xfrm>
        </p:spPr>
        <p:txBody>
          <a:bodyPr>
            <a:noAutofit/>
          </a:bodyPr>
          <a:lstStyle/>
          <a:p>
            <a:r>
              <a:rPr lang="en-GB" sz="1350" dirty="0">
                <a:solidFill>
                  <a:schemeClr val="tx1"/>
                </a:solidFill>
              </a:rPr>
              <a:t>By launching pioneering initiatives, such as:</a:t>
            </a:r>
          </a:p>
          <a:p>
            <a:pPr lvl="1"/>
            <a:r>
              <a:rPr lang="en-GB" sz="1350" dirty="0">
                <a:solidFill>
                  <a:schemeClr val="tx1"/>
                </a:solidFill>
              </a:rPr>
              <a:t>The IP Inclusive Charter and the Senior Leaders’ Pledge,</a:t>
            </a:r>
          </a:p>
          <a:p>
            <a:pPr lvl="1"/>
            <a:r>
              <a:rPr lang="en-GB" sz="1350" dirty="0">
                <a:solidFill>
                  <a:schemeClr val="tx1"/>
                </a:solidFill>
              </a:rPr>
              <a:t>Careers in Ideas and </a:t>
            </a:r>
            <a:r>
              <a:rPr lang="en-GB" sz="1350" i="1" dirty="0">
                <a:solidFill>
                  <a:schemeClr val="tx1"/>
                </a:solidFill>
              </a:rPr>
              <a:t>Summer of IP</a:t>
            </a:r>
            <a:r>
              <a:rPr lang="en-GB" sz="1350" dirty="0">
                <a:solidFill>
                  <a:schemeClr val="tx1"/>
                </a:solidFill>
              </a:rPr>
              <a:t>,</a:t>
            </a:r>
          </a:p>
          <a:p>
            <a:pPr marL="400050" lvl="1" indent="0">
              <a:buNone/>
            </a:pPr>
            <a:r>
              <a:rPr lang="en-GB" sz="1350" dirty="0">
                <a:solidFill>
                  <a:schemeClr val="tx1"/>
                </a:solidFill>
              </a:rPr>
              <a:t>and by consistently creating spaces for open dialogue and shared learning, it has not only raised awareness but actively driven progress.</a:t>
            </a:r>
          </a:p>
          <a:p>
            <a:r>
              <a:rPr lang="en-GB" sz="1350" dirty="0">
                <a:solidFill>
                  <a:schemeClr val="tx1"/>
                </a:solidFill>
              </a:rPr>
              <a:t>Its work continues to influence policy, shape best practices and provide a clear roadmap for organisations looking to embed meaningful change.</a:t>
            </a:r>
          </a:p>
          <a:p>
            <a:r>
              <a:rPr lang="en-GB" sz="1350" dirty="0">
                <a:solidFill>
                  <a:schemeClr val="tx1"/>
                </a:solidFill>
              </a:rPr>
              <a:t>IP </a:t>
            </a:r>
            <a:r>
              <a:rPr lang="en-GB" sz="1350" dirty="0" err="1">
                <a:solidFill>
                  <a:schemeClr val="tx1"/>
                </a:solidFill>
              </a:rPr>
              <a:t>Inclusive’s</a:t>
            </a:r>
            <a:r>
              <a:rPr lang="en-GB" sz="1350" dirty="0">
                <a:solidFill>
                  <a:schemeClr val="tx1"/>
                </a:solidFill>
              </a:rPr>
              <a:t> unique pan-professional yet sector-specific approach has gained recognition even outside the UK.</a:t>
            </a:r>
          </a:p>
        </p:txBody>
      </p:sp>
      <p:sp>
        <p:nvSpPr>
          <p:cNvPr id="5" name="Content Placeholder 3">
            <a:extLst>
              <a:ext uri="{FF2B5EF4-FFF2-40B4-BE49-F238E27FC236}">
                <a16:creationId xmlns:a16="http://schemas.microsoft.com/office/drawing/2014/main" id="{D2BC6C94-A63B-5CAF-BF03-EECC7468466A}"/>
              </a:ext>
            </a:extLst>
          </p:cNvPr>
          <p:cNvSpPr txBox="1">
            <a:spLocks/>
          </p:cNvSpPr>
          <p:nvPr/>
        </p:nvSpPr>
        <p:spPr>
          <a:xfrm>
            <a:off x="675745" y="5644941"/>
            <a:ext cx="4322457" cy="803275"/>
          </a:xfrm>
          <a:prstGeom prst="rect">
            <a:avLst/>
          </a:prstGeom>
          <a:solidFill>
            <a:schemeClr val="accent1">
              <a:lumMod val="20000"/>
              <a:lumOff val="80000"/>
              <a:alpha val="80000"/>
            </a:schemeClr>
          </a:solidFill>
        </p:spPr>
        <p:txBody>
          <a:bodyPr vert="horz" lIns="91440" tIns="45720" rIns="91440" bIns="45720" rtlCol="0" anchor="ctr">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GB" sz="1350" dirty="0">
                <a:solidFill>
                  <a:schemeClr val="tx1"/>
                </a:solidFill>
              </a:rPr>
              <a:t>78% of our Charter Signatories surveyed would like IP Inclusive to continue or expand the support it provides.</a:t>
            </a:r>
          </a:p>
        </p:txBody>
      </p:sp>
      <p:pic>
        <p:nvPicPr>
          <p:cNvPr id="6" name="Graphic 5" descr="Pen outline">
            <a:extLst>
              <a:ext uri="{FF2B5EF4-FFF2-40B4-BE49-F238E27FC236}">
                <a16:creationId xmlns:a16="http://schemas.microsoft.com/office/drawing/2014/main" id="{77191035-C1DD-4DAF-DE3A-C2DFB497B43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668535" y="6111240"/>
            <a:ext cx="274320" cy="274320"/>
          </a:xfrm>
          <a:prstGeom prst="rect">
            <a:avLst/>
          </a:prstGeom>
        </p:spPr>
      </p:pic>
      <p:sp>
        <p:nvSpPr>
          <p:cNvPr id="7" name="Content Placeholder 3">
            <a:extLst>
              <a:ext uri="{FF2B5EF4-FFF2-40B4-BE49-F238E27FC236}">
                <a16:creationId xmlns:a16="http://schemas.microsoft.com/office/drawing/2014/main" id="{3704EADD-DFBD-ECA1-0EF5-D45C6B0109E7}"/>
              </a:ext>
            </a:extLst>
          </p:cNvPr>
          <p:cNvSpPr txBox="1">
            <a:spLocks/>
          </p:cNvSpPr>
          <p:nvPr/>
        </p:nvSpPr>
        <p:spPr>
          <a:xfrm>
            <a:off x="5160719" y="1999423"/>
            <a:ext cx="4111694" cy="1220027"/>
          </a:xfrm>
          <a:prstGeom prst="rect">
            <a:avLst/>
          </a:prstGeom>
          <a:solidFill>
            <a:schemeClr val="accent1">
              <a:lumMod val="40000"/>
              <a:lumOff val="60000"/>
            </a:schemeClr>
          </a:solidFill>
        </p:spPr>
        <p:txBody>
          <a:bodyPr vert="horz" lIns="91440" tIns="45720" rIns="91440" bIns="45720" rtlCol="0" anchor="ctr">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GB" sz="1300" i="1" dirty="0">
                <a:solidFill>
                  <a:schemeClr val="tx1"/>
                </a:solidFill>
              </a:rPr>
              <a:t>“IP Inclusive continues to lead the way on D&amp;I and has set the pace for positive change within</a:t>
            </a:r>
            <a:br>
              <a:rPr lang="en-GB" sz="1300" i="1" dirty="0">
                <a:solidFill>
                  <a:schemeClr val="tx1"/>
                </a:solidFill>
              </a:rPr>
            </a:br>
            <a:r>
              <a:rPr lang="en-GB" sz="1300" i="1" dirty="0">
                <a:solidFill>
                  <a:schemeClr val="tx1"/>
                </a:solidFill>
              </a:rPr>
              <a:t>our profession.”</a:t>
            </a:r>
          </a:p>
          <a:p>
            <a:pPr marL="0" indent="0" algn="ctr">
              <a:buNone/>
            </a:pPr>
            <a:r>
              <a:rPr lang="en-GB" sz="1300" dirty="0">
                <a:solidFill>
                  <a:schemeClr val="tx1"/>
                </a:solidFill>
              </a:rPr>
              <a:t>The Chartered Institute of Trade Mark Attorneys (CITMA)</a:t>
            </a:r>
          </a:p>
        </p:txBody>
      </p:sp>
      <p:sp>
        <p:nvSpPr>
          <p:cNvPr id="9" name="Content Placeholder 3">
            <a:extLst>
              <a:ext uri="{FF2B5EF4-FFF2-40B4-BE49-F238E27FC236}">
                <a16:creationId xmlns:a16="http://schemas.microsoft.com/office/drawing/2014/main" id="{D8666906-D851-2B6C-3BBA-215E6F123808}"/>
              </a:ext>
            </a:extLst>
          </p:cNvPr>
          <p:cNvSpPr txBox="1">
            <a:spLocks/>
          </p:cNvSpPr>
          <p:nvPr/>
        </p:nvSpPr>
        <p:spPr>
          <a:xfrm>
            <a:off x="5160719" y="3357795"/>
            <a:ext cx="4111694" cy="1005229"/>
          </a:xfrm>
          <a:prstGeom prst="rect">
            <a:avLst/>
          </a:prstGeom>
          <a:solidFill>
            <a:schemeClr val="accent2">
              <a:lumMod val="75000"/>
            </a:schemeClr>
          </a:solidFill>
        </p:spPr>
        <p:txBody>
          <a:bodyPr vert="horz" lIns="91440" tIns="45720" rIns="91440" bIns="45720" rtlCol="0" anchor="ctr">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GB" sz="1300" i="1" dirty="0">
                <a:solidFill>
                  <a:schemeClr val="bg1"/>
                </a:solidFill>
              </a:rPr>
              <a:t>“IP Inclusive sets an excellent DEI example for other countries in the EPC to follow, especially those who are only just starting to engage with DEI as a concept.” </a:t>
            </a:r>
          </a:p>
        </p:txBody>
      </p:sp>
      <p:sp>
        <p:nvSpPr>
          <p:cNvPr id="10" name="Content Placeholder 3">
            <a:extLst>
              <a:ext uri="{FF2B5EF4-FFF2-40B4-BE49-F238E27FC236}">
                <a16:creationId xmlns:a16="http://schemas.microsoft.com/office/drawing/2014/main" id="{3050E451-3952-6729-9028-CD768C482DEF}"/>
              </a:ext>
            </a:extLst>
          </p:cNvPr>
          <p:cNvSpPr txBox="1">
            <a:spLocks/>
          </p:cNvSpPr>
          <p:nvPr/>
        </p:nvSpPr>
        <p:spPr>
          <a:xfrm>
            <a:off x="5160719" y="4501369"/>
            <a:ext cx="4111694" cy="1005228"/>
          </a:xfrm>
          <a:prstGeom prst="rect">
            <a:avLst/>
          </a:prstGeom>
          <a:solidFill>
            <a:schemeClr val="accent2">
              <a:lumMod val="20000"/>
              <a:lumOff val="80000"/>
              <a:alpha val="70000"/>
            </a:schemeClr>
          </a:solidFill>
        </p:spPr>
        <p:txBody>
          <a:bodyPr vert="horz" lIns="91440" tIns="45720" rIns="91440" bIns="45720" rtlCol="0" anchor="ctr">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GB" sz="1300" i="1" dirty="0">
                <a:solidFill>
                  <a:schemeClr val="tx1"/>
                </a:solidFill>
              </a:rPr>
              <a:t>“Without an industry wide galvanising initiative, it would not be as powerful a message in our communication to businesses, clients, partners, and future employees around the world.”</a:t>
            </a:r>
          </a:p>
        </p:txBody>
      </p:sp>
      <p:sp>
        <p:nvSpPr>
          <p:cNvPr id="11" name="Content Placeholder 3">
            <a:extLst>
              <a:ext uri="{FF2B5EF4-FFF2-40B4-BE49-F238E27FC236}">
                <a16:creationId xmlns:a16="http://schemas.microsoft.com/office/drawing/2014/main" id="{9B4B5CBC-B369-D565-D055-2E891405EA29}"/>
              </a:ext>
            </a:extLst>
          </p:cNvPr>
          <p:cNvSpPr txBox="1">
            <a:spLocks/>
          </p:cNvSpPr>
          <p:nvPr/>
        </p:nvSpPr>
        <p:spPr>
          <a:xfrm>
            <a:off x="5161827" y="5644941"/>
            <a:ext cx="4110586" cy="812832"/>
          </a:xfrm>
          <a:prstGeom prst="rect">
            <a:avLst/>
          </a:prstGeom>
          <a:solidFill>
            <a:schemeClr val="accent1">
              <a:lumMod val="60000"/>
              <a:lumOff val="40000"/>
            </a:schemeClr>
          </a:solidFill>
        </p:spPr>
        <p:txBody>
          <a:bodyPr vert="horz" lIns="91440" tIns="45720" rIns="91440" bIns="45720" rtlCol="0" anchor="ctr">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GB" sz="1300" i="1" dirty="0">
                <a:solidFill>
                  <a:schemeClr val="tx1"/>
                </a:solidFill>
              </a:rPr>
              <a:t>“IP Inclusive sets a standard and encourages everyone to improve. Without it, I consider that the profession would be worse off.” </a:t>
            </a:r>
          </a:p>
        </p:txBody>
      </p:sp>
    </p:spTree>
    <p:extLst>
      <p:ext uri="{BB962C8B-B14F-4D97-AF65-F5344CB8AC3E}">
        <p14:creationId xmlns:p14="http://schemas.microsoft.com/office/powerpoint/2010/main" val="40013833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78A1EA4-3C5B-DFC8-4566-9A6707EEA5A6}"/>
            </a:ext>
          </a:extLst>
        </p:cNvPr>
        <p:cNvGrpSpPr/>
        <p:nvPr/>
      </p:nvGrpSpPr>
      <p:grpSpPr>
        <a:xfrm>
          <a:off x="0" y="0"/>
          <a:ext cx="0" cy="0"/>
          <a:chOff x="0" y="0"/>
          <a:chExt cx="0" cy="0"/>
        </a:xfrm>
      </p:grpSpPr>
      <p:sp>
        <p:nvSpPr>
          <p:cNvPr id="28" name="Title 1">
            <a:extLst>
              <a:ext uri="{FF2B5EF4-FFF2-40B4-BE49-F238E27FC236}">
                <a16:creationId xmlns:a16="http://schemas.microsoft.com/office/drawing/2014/main" id="{D6DF9B34-156A-5824-12C2-46571841F22C}"/>
              </a:ext>
            </a:extLst>
          </p:cNvPr>
          <p:cNvSpPr txBox="1">
            <a:spLocks noGrp="1"/>
          </p:cNvSpPr>
          <p:nvPr>
            <p:ph type="title" idx="4294967295"/>
          </p:nvPr>
        </p:nvSpPr>
        <p:spPr>
          <a:xfrm>
            <a:off x="677334" y="609600"/>
            <a:ext cx="8596668" cy="1320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GB" sz="3600" b="0" i="0" u="none" strike="noStrike" kern="1200" cap="none" spc="0" normalizeH="0" baseline="0" noProof="0" dirty="0">
                <a:ln>
                  <a:noFill/>
                </a:ln>
                <a:solidFill>
                  <a:schemeClr val="accent1"/>
                </a:solidFill>
                <a:effectLst/>
                <a:uLnTx/>
                <a:uFillTx/>
                <a:latin typeface="+mj-lt"/>
                <a:ea typeface="+mj-ea"/>
                <a:cs typeface="+mj-cs"/>
              </a:rPr>
              <a:t>10 YEARS OF IP INCLUSIVE - IN NUMBERS</a:t>
            </a:r>
          </a:p>
        </p:txBody>
      </p:sp>
      <p:sp>
        <p:nvSpPr>
          <p:cNvPr id="17" name="Arrow: Right 16">
            <a:extLst>
              <a:ext uri="{FF2B5EF4-FFF2-40B4-BE49-F238E27FC236}">
                <a16:creationId xmlns:a16="http://schemas.microsoft.com/office/drawing/2014/main" id="{0AA67833-3987-BC48-B9BF-BB6F5A2190DE}"/>
              </a:ext>
            </a:extLst>
          </p:cNvPr>
          <p:cNvSpPr/>
          <p:nvPr/>
        </p:nvSpPr>
        <p:spPr>
          <a:xfrm>
            <a:off x="262703" y="2019791"/>
            <a:ext cx="2483318" cy="2069431"/>
          </a:xfrm>
          <a:prstGeom prst="rightArrow">
            <a:avLst/>
          </a:prstGeom>
          <a:solidFill>
            <a:schemeClr val="accent5">
              <a:alpha val="70000"/>
            </a:schemeClr>
          </a:solidFill>
          <a:ln>
            <a:solidFill>
              <a:schemeClr val="accent5">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tx1"/>
                </a:solidFill>
                <a:latin typeface="Trebuchet MS" panose="020B0603020202020204" pitchFamily="34" charset="0"/>
              </a:rPr>
              <a:t>Ten years, ten impacts… and more:</a:t>
            </a:r>
          </a:p>
        </p:txBody>
      </p:sp>
      <p:sp>
        <p:nvSpPr>
          <p:cNvPr id="9" name="Oval 8">
            <a:extLst>
              <a:ext uri="{FF2B5EF4-FFF2-40B4-BE49-F238E27FC236}">
                <a16:creationId xmlns:a16="http://schemas.microsoft.com/office/drawing/2014/main" id="{F2F919A6-E04A-DEA6-589E-46EFDFD6C65D}"/>
              </a:ext>
            </a:extLst>
          </p:cNvPr>
          <p:cNvSpPr>
            <a:spLocks noChangeAspect="1"/>
          </p:cNvSpPr>
          <p:nvPr/>
        </p:nvSpPr>
        <p:spPr>
          <a:xfrm>
            <a:off x="2580241" y="1573663"/>
            <a:ext cx="1520843" cy="1512000"/>
          </a:xfrm>
          <a:prstGeom prst="ellipse">
            <a:avLst/>
          </a:prstGeom>
          <a:solidFill>
            <a:schemeClr val="accent2">
              <a:lumMod val="60000"/>
              <a:lumOff val="40000"/>
            </a:schemeClr>
          </a:solidFill>
          <a:ln>
            <a:solidFill>
              <a:schemeClr val="accent2">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latin typeface="Trebuchet MS" panose="020B0603020202020204" pitchFamily="34" charset="0"/>
              </a:rPr>
              <a:t>630</a:t>
            </a:r>
          </a:p>
          <a:p>
            <a:pPr algn="ctr"/>
            <a:r>
              <a:rPr lang="en-GB" sz="1200" dirty="0">
                <a:solidFill>
                  <a:schemeClr val="tx1"/>
                </a:solidFill>
                <a:latin typeface="Trebuchet MS" panose="020B0603020202020204" pitchFamily="34" charset="0"/>
              </a:rPr>
              <a:t>Articles</a:t>
            </a:r>
          </a:p>
        </p:txBody>
      </p:sp>
      <p:sp>
        <p:nvSpPr>
          <p:cNvPr id="10" name="Oval 9">
            <a:extLst>
              <a:ext uri="{FF2B5EF4-FFF2-40B4-BE49-F238E27FC236}">
                <a16:creationId xmlns:a16="http://schemas.microsoft.com/office/drawing/2014/main" id="{C4908AB6-B7AD-B743-DC85-BF1BBD2C0CAE}"/>
              </a:ext>
            </a:extLst>
          </p:cNvPr>
          <p:cNvSpPr>
            <a:spLocks noChangeAspect="1"/>
          </p:cNvSpPr>
          <p:nvPr/>
        </p:nvSpPr>
        <p:spPr>
          <a:xfrm>
            <a:off x="4034997" y="1573663"/>
            <a:ext cx="1520843" cy="1512000"/>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latin typeface="Trebuchet MS" panose="020B0603020202020204" pitchFamily="34" charset="0"/>
              </a:rPr>
              <a:t>330</a:t>
            </a:r>
          </a:p>
          <a:p>
            <a:pPr algn="ctr"/>
            <a:r>
              <a:rPr lang="en-GB" sz="1200" dirty="0">
                <a:solidFill>
                  <a:schemeClr val="tx1"/>
                </a:solidFill>
                <a:latin typeface="Trebuchet MS" panose="020B0603020202020204" pitchFamily="34" charset="0"/>
              </a:rPr>
              <a:t>Events</a:t>
            </a:r>
          </a:p>
        </p:txBody>
      </p:sp>
      <p:sp>
        <p:nvSpPr>
          <p:cNvPr id="15" name="Oval 14">
            <a:extLst>
              <a:ext uri="{FF2B5EF4-FFF2-40B4-BE49-F238E27FC236}">
                <a16:creationId xmlns:a16="http://schemas.microsoft.com/office/drawing/2014/main" id="{8CE7801D-76B2-6AFF-0ECD-629AE7B8EFC7}"/>
              </a:ext>
            </a:extLst>
          </p:cNvPr>
          <p:cNvSpPr>
            <a:spLocks noChangeAspect="1"/>
          </p:cNvSpPr>
          <p:nvPr/>
        </p:nvSpPr>
        <p:spPr>
          <a:xfrm>
            <a:off x="5489753" y="1573663"/>
            <a:ext cx="1520843" cy="1512000"/>
          </a:xfrm>
          <a:prstGeom prst="ellipse">
            <a:avLst/>
          </a:prstGeom>
          <a:solidFill>
            <a:srgbClr val="C2E088"/>
          </a:solidFill>
          <a:ln>
            <a:solidFill>
              <a:srgbClr val="C2E08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latin typeface="Trebuchet MS" panose="020B0603020202020204" pitchFamily="34" charset="0"/>
              </a:rPr>
              <a:t>180</a:t>
            </a:r>
            <a:r>
              <a:rPr lang="en-GB" sz="1200" dirty="0">
                <a:solidFill>
                  <a:schemeClr val="tx1"/>
                </a:solidFill>
                <a:latin typeface="Trebuchet MS" panose="020B0603020202020204" pitchFamily="34" charset="0"/>
              </a:rPr>
              <a:t> Resources</a:t>
            </a:r>
          </a:p>
        </p:txBody>
      </p:sp>
      <p:sp>
        <p:nvSpPr>
          <p:cNvPr id="16" name="Oval 15">
            <a:extLst>
              <a:ext uri="{FF2B5EF4-FFF2-40B4-BE49-F238E27FC236}">
                <a16:creationId xmlns:a16="http://schemas.microsoft.com/office/drawing/2014/main" id="{27264911-B648-B522-F189-B51D1A4C4CB7}"/>
              </a:ext>
            </a:extLst>
          </p:cNvPr>
          <p:cNvSpPr>
            <a:spLocks/>
          </p:cNvSpPr>
          <p:nvPr/>
        </p:nvSpPr>
        <p:spPr>
          <a:xfrm>
            <a:off x="6944510" y="1573663"/>
            <a:ext cx="1491842" cy="1512000"/>
          </a:xfrm>
          <a:prstGeom prst="ellipse">
            <a:avLst/>
          </a:prstGeom>
          <a:solidFill>
            <a:srgbClr val="A3DBFF"/>
          </a:solidFill>
          <a:ln>
            <a:solidFill>
              <a:srgbClr val="A3DB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latin typeface="Trebuchet MS" panose="020B0603020202020204" pitchFamily="34" charset="0"/>
              </a:rPr>
              <a:t>&gt; 200</a:t>
            </a:r>
            <a:r>
              <a:rPr lang="en-GB" sz="1200" b="1" dirty="0">
                <a:solidFill>
                  <a:schemeClr val="tx1"/>
                </a:solidFill>
                <a:latin typeface="Trebuchet MS" panose="020B0603020202020204" pitchFamily="34" charset="0"/>
              </a:rPr>
              <a:t> </a:t>
            </a:r>
            <a:r>
              <a:rPr lang="en-GB" sz="1200" dirty="0">
                <a:solidFill>
                  <a:schemeClr val="tx1"/>
                </a:solidFill>
                <a:latin typeface="Trebuchet MS" panose="020B0603020202020204" pitchFamily="34" charset="0"/>
              </a:rPr>
              <a:t>Volunteers</a:t>
            </a:r>
          </a:p>
        </p:txBody>
      </p:sp>
      <p:sp>
        <p:nvSpPr>
          <p:cNvPr id="22" name="Oval 21">
            <a:extLst>
              <a:ext uri="{FF2B5EF4-FFF2-40B4-BE49-F238E27FC236}">
                <a16:creationId xmlns:a16="http://schemas.microsoft.com/office/drawing/2014/main" id="{BA22762F-11F7-7FF8-D106-C3D46B6E2671}"/>
              </a:ext>
            </a:extLst>
          </p:cNvPr>
          <p:cNvSpPr>
            <a:spLocks noChangeAspect="1"/>
          </p:cNvSpPr>
          <p:nvPr/>
        </p:nvSpPr>
        <p:spPr>
          <a:xfrm>
            <a:off x="8370266" y="1573663"/>
            <a:ext cx="1520841" cy="1512000"/>
          </a:xfrm>
          <a:prstGeom prst="ellipse">
            <a:avLst/>
          </a:prstGeom>
          <a:solidFill>
            <a:srgbClr val="CCCCFF"/>
          </a:solidFill>
          <a:ln>
            <a:solidFill>
              <a:srgbClr val="CCCC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latin typeface="Trebuchet MS" panose="020B0603020202020204" pitchFamily="34" charset="0"/>
              </a:rPr>
              <a:t>142</a:t>
            </a:r>
            <a:r>
              <a:rPr lang="en-GB" sz="1200" dirty="0">
                <a:solidFill>
                  <a:schemeClr val="tx1"/>
                </a:solidFill>
                <a:latin typeface="Trebuchet MS" panose="020B0603020202020204" pitchFamily="34" charset="0"/>
              </a:rPr>
              <a:t> </a:t>
            </a:r>
          </a:p>
          <a:p>
            <a:pPr algn="ctr"/>
            <a:r>
              <a:rPr lang="en-GB" sz="1200" dirty="0">
                <a:solidFill>
                  <a:schemeClr val="tx1"/>
                </a:solidFill>
                <a:latin typeface="Trebuchet MS" panose="020B0603020202020204" pitchFamily="34" charset="0"/>
              </a:rPr>
              <a:t>Mentees helped by Careers in Ideas Mentoring Hub</a:t>
            </a:r>
          </a:p>
        </p:txBody>
      </p:sp>
      <p:sp>
        <p:nvSpPr>
          <p:cNvPr id="18" name="Oval 17">
            <a:extLst>
              <a:ext uri="{FF2B5EF4-FFF2-40B4-BE49-F238E27FC236}">
                <a16:creationId xmlns:a16="http://schemas.microsoft.com/office/drawing/2014/main" id="{D01B9FE0-ECDA-8DD0-E791-D468EF6AB823}"/>
              </a:ext>
            </a:extLst>
          </p:cNvPr>
          <p:cNvSpPr>
            <a:spLocks noChangeAspect="1"/>
          </p:cNvSpPr>
          <p:nvPr/>
        </p:nvSpPr>
        <p:spPr>
          <a:xfrm>
            <a:off x="2582659" y="3068233"/>
            <a:ext cx="1520843" cy="1512000"/>
          </a:xfrm>
          <a:prstGeom prst="ellipse">
            <a:avLst/>
          </a:prstGeom>
          <a:solidFill>
            <a:schemeClr val="accent2">
              <a:lumMod val="60000"/>
              <a:lumOff val="40000"/>
            </a:schemeClr>
          </a:solidFill>
          <a:ln>
            <a:solidFill>
              <a:schemeClr val="accent2">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latin typeface="Trebuchet MS" panose="020B0603020202020204" pitchFamily="34" charset="0"/>
              </a:rPr>
              <a:t>154</a:t>
            </a:r>
          </a:p>
          <a:p>
            <a:pPr algn="ctr"/>
            <a:r>
              <a:rPr lang="en-GB" sz="1200" dirty="0">
                <a:solidFill>
                  <a:schemeClr val="tx1"/>
                </a:solidFill>
                <a:latin typeface="Trebuchet MS" panose="020B0603020202020204" pitchFamily="34" charset="0"/>
              </a:rPr>
              <a:t>Charter Signatories</a:t>
            </a:r>
          </a:p>
        </p:txBody>
      </p:sp>
      <p:sp>
        <p:nvSpPr>
          <p:cNvPr id="19" name="Oval 18">
            <a:extLst>
              <a:ext uri="{FF2B5EF4-FFF2-40B4-BE49-F238E27FC236}">
                <a16:creationId xmlns:a16="http://schemas.microsoft.com/office/drawing/2014/main" id="{3CA07342-5663-DDC4-EC2A-9FC0421E3807}"/>
              </a:ext>
            </a:extLst>
          </p:cNvPr>
          <p:cNvSpPr>
            <a:spLocks noChangeAspect="1"/>
          </p:cNvSpPr>
          <p:nvPr/>
        </p:nvSpPr>
        <p:spPr>
          <a:xfrm>
            <a:off x="4029438" y="3068233"/>
            <a:ext cx="1520843" cy="1512000"/>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latin typeface="Trebuchet MS" panose="020B0603020202020204" pitchFamily="34" charset="0"/>
              </a:rPr>
              <a:t>113</a:t>
            </a:r>
          </a:p>
          <a:p>
            <a:pPr algn="ctr"/>
            <a:r>
              <a:rPr lang="en-GB" sz="1200" dirty="0">
                <a:solidFill>
                  <a:schemeClr val="tx1"/>
                </a:solidFill>
                <a:latin typeface="Trebuchet MS" panose="020B0603020202020204" pitchFamily="34" charset="0"/>
              </a:rPr>
              <a:t>Signatories to our Senior Leaders’ Pledge</a:t>
            </a:r>
          </a:p>
        </p:txBody>
      </p:sp>
      <p:sp>
        <p:nvSpPr>
          <p:cNvPr id="20" name="Oval 19">
            <a:extLst>
              <a:ext uri="{FF2B5EF4-FFF2-40B4-BE49-F238E27FC236}">
                <a16:creationId xmlns:a16="http://schemas.microsoft.com/office/drawing/2014/main" id="{D2EBBFDE-52D6-2F07-2849-CD3A42928299}"/>
              </a:ext>
            </a:extLst>
          </p:cNvPr>
          <p:cNvSpPr>
            <a:spLocks noChangeAspect="1"/>
          </p:cNvSpPr>
          <p:nvPr/>
        </p:nvSpPr>
        <p:spPr>
          <a:xfrm>
            <a:off x="5476217" y="3068233"/>
            <a:ext cx="1520841" cy="1512000"/>
          </a:xfrm>
          <a:prstGeom prst="ellipse">
            <a:avLst/>
          </a:prstGeom>
          <a:solidFill>
            <a:srgbClr val="C2E088"/>
          </a:solidFill>
          <a:ln>
            <a:solidFill>
              <a:srgbClr val="C2E08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latin typeface="Trebuchet MS" panose="020B0603020202020204" pitchFamily="34" charset="0"/>
              </a:rPr>
              <a:t>1,716</a:t>
            </a:r>
            <a:r>
              <a:rPr lang="en-GB" sz="1200" dirty="0">
                <a:solidFill>
                  <a:schemeClr val="tx1"/>
                </a:solidFill>
                <a:latin typeface="Trebuchet MS" panose="020B0603020202020204" pitchFamily="34" charset="0"/>
              </a:rPr>
              <a:t> Subscribers to IP Inclusive mailing lists</a:t>
            </a:r>
          </a:p>
        </p:txBody>
      </p:sp>
      <p:sp>
        <p:nvSpPr>
          <p:cNvPr id="21" name="Oval 20">
            <a:extLst>
              <a:ext uri="{FF2B5EF4-FFF2-40B4-BE49-F238E27FC236}">
                <a16:creationId xmlns:a16="http://schemas.microsoft.com/office/drawing/2014/main" id="{8BBFB8E6-9E6C-CFCB-E727-51E110A76CCD}"/>
              </a:ext>
            </a:extLst>
          </p:cNvPr>
          <p:cNvSpPr>
            <a:spLocks noChangeAspect="1"/>
          </p:cNvSpPr>
          <p:nvPr/>
        </p:nvSpPr>
        <p:spPr>
          <a:xfrm>
            <a:off x="6922994" y="3068233"/>
            <a:ext cx="1521334" cy="1512000"/>
          </a:xfrm>
          <a:prstGeom prst="ellipse">
            <a:avLst/>
          </a:prstGeom>
          <a:solidFill>
            <a:srgbClr val="A3DBFF"/>
          </a:solidFill>
          <a:ln>
            <a:solidFill>
              <a:srgbClr val="A3DB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latin typeface="Trebuchet MS" panose="020B0603020202020204" pitchFamily="34" charset="0"/>
              </a:rPr>
              <a:t>&gt; 3,500</a:t>
            </a:r>
            <a:r>
              <a:rPr lang="en-GB" sz="1200" b="1" dirty="0">
                <a:solidFill>
                  <a:schemeClr val="tx1"/>
                </a:solidFill>
                <a:latin typeface="Trebuchet MS" panose="020B0603020202020204" pitchFamily="34" charset="0"/>
              </a:rPr>
              <a:t> M</a:t>
            </a:r>
            <a:r>
              <a:rPr lang="en-GB" sz="1200" dirty="0">
                <a:solidFill>
                  <a:schemeClr val="tx1"/>
                </a:solidFill>
                <a:latin typeface="Trebuchet MS" panose="020B0603020202020204" pitchFamily="34" charset="0"/>
              </a:rPr>
              <a:t>embers of IP Inclusive LinkedIn groups</a:t>
            </a:r>
          </a:p>
        </p:txBody>
      </p:sp>
      <p:sp>
        <p:nvSpPr>
          <p:cNvPr id="24" name="Oval 23">
            <a:extLst>
              <a:ext uri="{FF2B5EF4-FFF2-40B4-BE49-F238E27FC236}">
                <a16:creationId xmlns:a16="http://schemas.microsoft.com/office/drawing/2014/main" id="{383EC4F4-8723-D9A1-D259-214EF73B3A25}"/>
              </a:ext>
            </a:extLst>
          </p:cNvPr>
          <p:cNvSpPr>
            <a:spLocks noChangeAspect="1"/>
          </p:cNvSpPr>
          <p:nvPr/>
        </p:nvSpPr>
        <p:spPr>
          <a:xfrm>
            <a:off x="8370265" y="3054506"/>
            <a:ext cx="1520841" cy="1512000"/>
          </a:xfrm>
          <a:prstGeom prst="ellipse">
            <a:avLst/>
          </a:prstGeom>
          <a:solidFill>
            <a:srgbClr val="CCCCFF"/>
          </a:solidFill>
          <a:ln>
            <a:solidFill>
              <a:srgbClr val="CCCC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latin typeface="Trebuchet MS" panose="020B0603020202020204" pitchFamily="34" charset="0"/>
              </a:rPr>
              <a:t>3</a:t>
            </a:r>
            <a:r>
              <a:rPr lang="en-GB" sz="1200" dirty="0">
                <a:solidFill>
                  <a:schemeClr val="tx1"/>
                </a:solidFill>
                <a:latin typeface="Trebuchet MS" panose="020B0603020202020204" pitchFamily="34" charset="0"/>
              </a:rPr>
              <a:t> </a:t>
            </a:r>
          </a:p>
          <a:p>
            <a:pPr algn="ctr"/>
            <a:r>
              <a:rPr lang="en-GB" sz="1200" dirty="0">
                <a:solidFill>
                  <a:schemeClr val="tx1"/>
                </a:solidFill>
                <a:latin typeface="Trebuchet MS" panose="020B0603020202020204" pitchFamily="34" charset="0"/>
              </a:rPr>
              <a:t>Awards won </a:t>
            </a:r>
            <a:r>
              <a:rPr lang="en-GB" sz="900" dirty="0">
                <a:solidFill>
                  <a:schemeClr val="tx1"/>
                </a:solidFill>
                <a:latin typeface="Trebuchet MS" panose="020B0603020202020204" pitchFamily="34" charset="0"/>
              </a:rPr>
              <a:t>(plus many more</a:t>
            </a:r>
            <a:endParaRPr lang="en-GB" sz="900" dirty="0">
              <a:solidFill>
                <a:schemeClr val="tx1"/>
              </a:solidFill>
              <a:latin typeface="Trebuchet MS" panose="020B0603020202020204" pitchFamily="34" charset="0"/>
              <a:sym typeface="Symbol" panose="05050102010706020507" pitchFamily="18" charset="2"/>
            </a:endParaRPr>
          </a:p>
          <a:p>
            <a:pPr algn="ctr"/>
            <a:r>
              <a:rPr lang="en-GB" sz="900" dirty="0">
                <a:solidFill>
                  <a:schemeClr val="tx1"/>
                </a:solidFill>
                <a:latin typeface="Trebuchet MS" panose="020B0603020202020204" pitchFamily="34" charset="0"/>
              </a:rPr>
              <a:t>for our individual volunteers’ EDI work)</a:t>
            </a:r>
          </a:p>
        </p:txBody>
      </p:sp>
      <p:sp>
        <p:nvSpPr>
          <p:cNvPr id="23" name="Arrow: Right 22">
            <a:extLst>
              <a:ext uri="{FF2B5EF4-FFF2-40B4-BE49-F238E27FC236}">
                <a16:creationId xmlns:a16="http://schemas.microsoft.com/office/drawing/2014/main" id="{0483B62E-346D-4BF1-7337-A62E0836238C}"/>
              </a:ext>
            </a:extLst>
          </p:cNvPr>
          <p:cNvSpPr>
            <a:spLocks noChangeAspect="1"/>
          </p:cNvSpPr>
          <p:nvPr/>
        </p:nvSpPr>
        <p:spPr>
          <a:xfrm>
            <a:off x="523433" y="4699943"/>
            <a:ext cx="1986654" cy="1655545"/>
          </a:xfrm>
          <a:prstGeom prst="rightArrow">
            <a:avLst/>
          </a:prstGeom>
          <a:solidFill>
            <a:schemeClr val="accent5">
              <a:alpha val="70000"/>
            </a:schemeClr>
          </a:solidFill>
          <a:ln>
            <a:solidFill>
              <a:schemeClr val="accent5">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tx1"/>
                </a:solidFill>
                <a:latin typeface="Trebuchet MS" panose="020B0603020202020204" pitchFamily="34" charset="0"/>
              </a:rPr>
              <a:t>Just in 2024:</a:t>
            </a:r>
          </a:p>
        </p:txBody>
      </p:sp>
      <p:sp>
        <p:nvSpPr>
          <p:cNvPr id="25" name="Oval 24">
            <a:extLst>
              <a:ext uri="{FF2B5EF4-FFF2-40B4-BE49-F238E27FC236}">
                <a16:creationId xmlns:a16="http://schemas.microsoft.com/office/drawing/2014/main" id="{E3BCC837-B6AE-1384-748D-07FB96524813}"/>
              </a:ext>
            </a:extLst>
          </p:cNvPr>
          <p:cNvSpPr>
            <a:spLocks noChangeAspect="1"/>
          </p:cNvSpPr>
          <p:nvPr/>
        </p:nvSpPr>
        <p:spPr>
          <a:xfrm>
            <a:off x="2582659" y="4771715"/>
            <a:ext cx="1520845" cy="1512000"/>
          </a:xfrm>
          <a:prstGeom prst="ellipse">
            <a:avLst/>
          </a:prstGeom>
          <a:solidFill>
            <a:schemeClr val="accent2">
              <a:lumMod val="60000"/>
              <a:lumOff val="40000"/>
            </a:schemeClr>
          </a:solidFill>
          <a:ln>
            <a:solidFill>
              <a:schemeClr val="accent2">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latin typeface="Trebuchet MS" panose="020B0603020202020204" pitchFamily="34" charset="0"/>
              </a:rPr>
              <a:t>45</a:t>
            </a:r>
          </a:p>
          <a:p>
            <a:pPr algn="ctr"/>
            <a:r>
              <a:rPr lang="en-GB" sz="1200" dirty="0">
                <a:solidFill>
                  <a:schemeClr val="tx1"/>
                </a:solidFill>
                <a:latin typeface="Trebuchet MS" panose="020B0603020202020204" pitchFamily="34" charset="0"/>
              </a:rPr>
              <a:t>Events</a:t>
            </a:r>
          </a:p>
        </p:txBody>
      </p:sp>
      <p:sp>
        <p:nvSpPr>
          <p:cNvPr id="26" name="Oval 25">
            <a:extLst>
              <a:ext uri="{FF2B5EF4-FFF2-40B4-BE49-F238E27FC236}">
                <a16:creationId xmlns:a16="http://schemas.microsoft.com/office/drawing/2014/main" id="{34192173-7C20-04B2-87A4-2EC5E083D74F}"/>
              </a:ext>
            </a:extLst>
          </p:cNvPr>
          <p:cNvSpPr>
            <a:spLocks noChangeAspect="1"/>
          </p:cNvSpPr>
          <p:nvPr/>
        </p:nvSpPr>
        <p:spPr>
          <a:xfrm>
            <a:off x="4003718" y="4771715"/>
            <a:ext cx="1520845" cy="1512000"/>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latin typeface="Trebuchet MS" panose="020B0603020202020204" pitchFamily="34" charset="0"/>
              </a:rPr>
              <a:t>43</a:t>
            </a:r>
          </a:p>
          <a:p>
            <a:pPr algn="ctr"/>
            <a:r>
              <a:rPr lang="en-GB" sz="1200" dirty="0">
                <a:solidFill>
                  <a:schemeClr val="tx1"/>
                </a:solidFill>
                <a:latin typeface="Trebuchet MS" panose="020B0603020202020204" pitchFamily="34" charset="0"/>
              </a:rPr>
              <a:t>Articles</a:t>
            </a:r>
          </a:p>
        </p:txBody>
      </p:sp>
      <p:sp>
        <p:nvSpPr>
          <p:cNvPr id="27" name="Oval 26">
            <a:extLst>
              <a:ext uri="{FF2B5EF4-FFF2-40B4-BE49-F238E27FC236}">
                <a16:creationId xmlns:a16="http://schemas.microsoft.com/office/drawing/2014/main" id="{EF068170-05E5-5BC5-361E-B3EFC7A148D2}"/>
              </a:ext>
            </a:extLst>
          </p:cNvPr>
          <p:cNvSpPr>
            <a:spLocks noChangeAspect="1"/>
          </p:cNvSpPr>
          <p:nvPr/>
        </p:nvSpPr>
        <p:spPr>
          <a:xfrm>
            <a:off x="5476213" y="4771715"/>
            <a:ext cx="1520845" cy="1512000"/>
          </a:xfrm>
          <a:prstGeom prst="ellipse">
            <a:avLst/>
          </a:prstGeom>
          <a:solidFill>
            <a:srgbClr val="C2E088"/>
          </a:solidFill>
          <a:ln>
            <a:solidFill>
              <a:srgbClr val="C2E08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latin typeface="Trebuchet MS" panose="020B0603020202020204" pitchFamily="34" charset="0"/>
              </a:rPr>
              <a:t>27</a:t>
            </a:r>
          </a:p>
          <a:p>
            <a:pPr algn="ctr"/>
            <a:r>
              <a:rPr lang="en-GB" sz="1200" dirty="0">
                <a:solidFill>
                  <a:schemeClr val="tx1"/>
                </a:solidFill>
                <a:latin typeface="Trebuchet MS" panose="020B0603020202020204" pitchFamily="34" charset="0"/>
              </a:rPr>
              <a:t>Resources </a:t>
            </a:r>
          </a:p>
        </p:txBody>
      </p:sp>
      <p:sp>
        <p:nvSpPr>
          <p:cNvPr id="2" name="Title 1">
            <a:extLst>
              <a:ext uri="{FF2B5EF4-FFF2-40B4-BE49-F238E27FC236}">
                <a16:creationId xmlns:a16="http://schemas.microsoft.com/office/drawing/2014/main" id="{0FB2A491-9AF2-7FEA-3A5B-472F8F56440B}"/>
              </a:ext>
            </a:extLst>
          </p:cNvPr>
          <p:cNvSpPr>
            <a:spLocks noChangeAspect="1"/>
          </p:cNvSpPr>
          <p:nvPr/>
        </p:nvSpPr>
        <p:spPr>
          <a:xfrm>
            <a:off x="6922994" y="4771715"/>
            <a:ext cx="1521334" cy="1512000"/>
          </a:xfrm>
          <a:prstGeom prst="ellipse">
            <a:avLst/>
          </a:prstGeom>
          <a:solidFill>
            <a:srgbClr val="A3DBFF"/>
          </a:solidFill>
          <a:ln w="19050" cap="rnd" cmpd="sng" algn="ctr">
            <a:solidFill>
              <a:srgbClr val="A3DBFF"/>
            </a:solidFill>
            <a:prstDash val="solid"/>
          </a:ln>
          <a:effectLst/>
        </p:spPr>
        <p:style>
          <a:lnRef idx="2">
            <a:schemeClr val="accent1">
              <a:shade val="15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a:ln>
                  <a:noFill/>
                </a:ln>
                <a:solidFill>
                  <a:schemeClr val="tx1"/>
                </a:solidFill>
                <a:effectLst/>
                <a:uLnTx/>
                <a:uFillTx/>
                <a:latin typeface="Trebuchet MS" panose="020B0603020202020204" pitchFamily="34" charset="0"/>
                <a:ea typeface="+mn-ea"/>
                <a:cs typeface="+mn-cs"/>
              </a:rPr>
              <a:t>50</a:t>
            </a:r>
            <a:endParaRPr kumimoji="0" lang="en-GB" sz="1200" b="1" i="0" u="none" strike="noStrike" kern="1200" cap="none" spc="0" normalizeH="0" baseline="0" noProof="0">
              <a:ln>
                <a:noFill/>
              </a:ln>
              <a:solidFill>
                <a:schemeClr val="tx1"/>
              </a:solidFill>
              <a:effectLst/>
              <a:uLnTx/>
              <a:uFillTx/>
              <a:latin typeface="Trebuchet MS" panose="020B0603020202020204" pitchFamily="34" charset="0"/>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chemeClr val="tx1"/>
                </a:solidFill>
                <a:effectLst/>
                <a:uLnTx/>
                <a:uFillTx/>
                <a:latin typeface="Trebuchet MS" panose="020B0603020202020204" pitchFamily="34" charset="0"/>
                <a:ea typeface="+mn-ea"/>
                <a:cs typeface="+mn-cs"/>
              </a:rPr>
              <a:t>Media published on our YouTube channel</a:t>
            </a:r>
            <a:endParaRPr kumimoji="0" lang="en-GB" sz="1200" b="0" i="1" u="none" strike="noStrike" kern="1200" cap="none" spc="0" normalizeH="0" baseline="0" noProof="0" dirty="0">
              <a:ln>
                <a:noFill/>
              </a:ln>
              <a:solidFill>
                <a:schemeClr val="tx1"/>
              </a:solidFill>
              <a:effectLst/>
              <a:uLnTx/>
              <a:uFillTx/>
              <a:latin typeface="Trebuchet MS" panose="020B0603020202020204" pitchFamily="34" charset="0"/>
              <a:ea typeface="+mn-ea"/>
              <a:cs typeface="+mn-cs"/>
            </a:endParaRPr>
          </a:p>
        </p:txBody>
      </p:sp>
      <p:sp>
        <p:nvSpPr>
          <p:cNvPr id="3" name="Oval 2">
            <a:extLst>
              <a:ext uri="{FF2B5EF4-FFF2-40B4-BE49-F238E27FC236}">
                <a16:creationId xmlns:a16="http://schemas.microsoft.com/office/drawing/2014/main" id="{D1DE928E-1413-C416-8D9D-3EF5EF05CE4B}"/>
              </a:ext>
            </a:extLst>
          </p:cNvPr>
          <p:cNvSpPr>
            <a:spLocks noChangeAspect="1"/>
          </p:cNvSpPr>
          <p:nvPr/>
        </p:nvSpPr>
        <p:spPr>
          <a:xfrm>
            <a:off x="8370265" y="4757988"/>
            <a:ext cx="1520841" cy="1512000"/>
          </a:xfrm>
          <a:prstGeom prst="ellipse">
            <a:avLst/>
          </a:prstGeom>
          <a:solidFill>
            <a:srgbClr val="CCCCFF"/>
          </a:solidFill>
          <a:ln>
            <a:solidFill>
              <a:srgbClr val="CCCC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latin typeface="Trebuchet MS" panose="020B0603020202020204" pitchFamily="34" charset="0"/>
              </a:rPr>
              <a:t>395</a:t>
            </a:r>
            <a:r>
              <a:rPr lang="en-GB" sz="1200" dirty="0">
                <a:solidFill>
                  <a:schemeClr val="tx1"/>
                </a:solidFill>
                <a:latin typeface="Trebuchet MS" panose="020B0603020202020204" pitchFamily="34" charset="0"/>
              </a:rPr>
              <a:t> </a:t>
            </a:r>
          </a:p>
          <a:p>
            <a:pPr algn="ctr"/>
            <a:r>
              <a:rPr lang="en-GB" sz="1200" dirty="0">
                <a:solidFill>
                  <a:schemeClr val="tx1"/>
                </a:solidFill>
                <a:latin typeface="Trebuchet MS" panose="020B0603020202020204" pitchFamily="34" charset="0"/>
              </a:rPr>
              <a:t>Sign-ups for our</a:t>
            </a:r>
            <a:r>
              <a:rPr lang="en-GB" sz="1200" i="1" dirty="0">
                <a:solidFill>
                  <a:schemeClr val="tx1"/>
                </a:solidFill>
                <a:latin typeface="Trebuchet MS" panose="020B0603020202020204" pitchFamily="34" charset="0"/>
              </a:rPr>
              <a:t> Summer of IP </a:t>
            </a:r>
            <a:r>
              <a:rPr lang="en-GB" sz="1200" dirty="0">
                <a:solidFill>
                  <a:schemeClr val="tx1"/>
                </a:solidFill>
                <a:latin typeface="Trebuchet MS" panose="020B0603020202020204" pitchFamily="34" charset="0"/>
              </a:rPr>
              <a:t>events</a:t>
            </a:r>
            <a:endParaRPr lang="en-GB" sz="1200" i="1" dirty="0">
              <a:solidFill>
                <a:schemeClr val="tx1"/>
              </a:solidFill>
              <a:latin typeface="Trebuchet MS" panose="020B0603020202020204" pitchFamily="34" charset="0"/>
            </a:endParaRPr>
          </a:p>
        </p:txBody>
      </p:sp>
    </p:spTree>
    <p:extLst>
      <p:ext uri="{BB962C8B-B14F-4D97-AF65-F5344CB8AC3E}">
        <p14:creationId xmlns:p14="http://schemas.microsoft.com/office/powerpoint/2010/main" val="26976282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B449B1B-514F-2CA4-6211-8C6DB34222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89FEE0-42DC-1E54-379A-FAA58BA977C8}"/>
              </a:ext>
            </a:extLst>
          </p:cNvPr>
          <p:cNvSpPr>
            <a:spLocks noGrp="1"/>
          </p:cNvSpPr>
          <p:nvPr>
            <p:ph type="title"/>
          </p:nvPr>
        </p:nvSpPr>
        <p:spPr/>
        <p:txBody>
          <a:bodyPr/>
          <a:lstStyle/>
          <a:p>
            <a:r>
              <a:rPr lang="en-GB" dirty="0"/>
              <a:t>FURTHER ENDORSEMENTS</a:t>
            </a:r>
          </a:p>
        </p:txBody>
      </p:sp>
      <p:sp>
        <p:nvSpPr>
          <p:cNvPr id="8" name="Content Placeholder 3">
            <a:extLst>
              <a:ext uri="{FF2B5EF4-FFF2-40B4-BE49-F238E27FC236}">
                <a16:creationId xmlns:a16="http://schemas.microsoft.com/office/drawing/2014/main" id="{FC817B15-1075-A157-7D93-199A3E441E8A}"/>
              </a:ext>
            </a:extLst>
          </p:cNvPr>
          <p:cNvSpPr txBox="1">
            <a:spLocks/>
          </p:cNvSpPr>
          <p:nvPr/>
        </p:nvSpPr>
        <p:spPr>
          <a:xfrm>
            <a:off x="613308" y="1451035"/>
            <a:ext cx="4322457" cy="2627921"/>
          </a:xfrm>
          <a:prstGeom prst="rect">
            <a:avLst/>
          </a:prstGeom>
          <a:solidFill>
            <a:schemeClr val="bg2">
              <a:lumMod val="75000"/>
              <a:alpha val="40000"/>
            </a:schemeClr>
          </a:solidFill>
        </p:spPr>
        <p:txBody>
          <a:bodyPr vert="horz" lIns="91440" tIns="45720" rIns="91440" bIns="45720" rtlCol="0" anchor="ctr">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GB" sz="1300" i="1" dirty="0">
                <a:solidFill>
                  <a:schemeClr val="tx1"/>
                </a:solidFill>
              </a:rPr>
              <a:t>“We have reached the point where we have unfettered collaboration on EDI across the IP ecosystem and this could not have happened without IP Inclusive leading the way. IP Inclusive provides safe spaces for these conversations to take place, not only for each of its communities but also those of us charged with providing leadership and direction.”</a:t>
            </a:r>
          </a:p>
          <a:p>
            <a:pPr marL="0" indent="0" algn="ctr">
              <a:buNone/>
            </a:pPr>
            <a:r>
              <a:rPr lang="en-GB" sz="1300" dirty="0">
                <a:solidFill>
                  <a:schemeClr val="tx1"/>
                </a:solidFill>
              </a:rPr>
              <a:t>The Chartered Institute of Patent Attorneys (CIPA)</a:t>
            </a:r>
          </a:p>
        </p:txBody>
      </p:sp>
      <p:sp>
        <p:nvSpPr>
          <p:cNvPr id="12" name="Content Placeholder 3">
            <a:extLst>
              <a:ext uri="{FF2B5EF4-FFF2-40B4-BE49-F238E27FC236}">
                <a16:creationId xmlns:a16="http://schemas.microsoft.com/office/drawing/2014/main" id="{22E00A07-AF01-16A7-9574-3D9231C44AE2}"/>
              </a:ext>
            </a:extLst>
          </p:cNvPr>
          <p:cNvSpPr txBox="1">
            <a:spLocks/>
          </p:cNvSpPr>
          <p:nvPr/>
        </p:nvSpPr>
        <p:spPr>
          <a:xfrm>
            <a:off x="613308" y="4263981"/>
            <a:ext cx="4322457" cy="2285967"/>
          </a:xfrm>
          <a:prstGeom prst="rect">
            <a:avLst/>
          </a:prstGeom>
          <a:solidFill>
            <a:schemeClr val="accent1"/>
          </a:solidFill>
        </p:spPr>
        <p:txBody>
          <a:bodyPr vert="horz" lIns="91440" tIns="45720" rIns="91440" bIns="45720" rtlCol="0" anchor="ctr">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GB" sz="1300" i="1" dirty="0">
                <a:solidFill>
                  <a:schemeClr val="bg1"/>
                </a:solidFill>
              </a:rPr>
              <a:t>“In this year of turbulence for D&amp;I issues, the role of organisations like IP Inclusive is all the more important. For 10 years, it has been at the vanguard for these issues in the UK’s IP community and has made great strides in educating all of us on these important topics. We wish it all the best for many more years to come. Until the day when it is simply not needed.”</a:t>
            </a:r>
          </a:p>
          <a:p>
            <a:pPr marL="0" indent="0" algn="ctr">
              <a:buNone/>
            </a:pPr>
            <a:r>
              <a:rPr lang="en-GB" sz="1300" dirty="0">
                <a:solidFill>
                  <a:schemeClr val="bg1"/>
                </a:solidFill>
              </a:rPr>
              <a:t>The IP Federation</a:t>
            </a:r>
          </a:p>
        </p:txBody>
      </p:sp>
      <p:sp>
        <p:nvSpPr>
          <p:cNvPr id="6" name="Content Placeholder 3">
            <a:extLst>
              <a:ext uri="{FF2B5EF4-FFF2-40B4-BE49-F238E27FC236}">
                <a16:creationId xmlns:a16="http://schemas.microsoft.com/office/drawing/2014/main" id="{0E3DECEA-B7E5-CF9E-3921-8BBBCF6F699E}"/>
              </a:ext>
            </a:extLst>
          </p:cNvPr>
          <p:cNvSpPr txBox="1">
            <a:spLocks/>
          </p:cNvSpPr>
          <p:nvPr/>
        </p:nvSpPr>
        <p:spPr>
          <a:xfrm>
            <a:off x="5336465" y="1451035"/>
            <a:ext cx="3839544" cy="2163022"/>
          </a:xfrm>
          <a:prstGeom prst="rect">
            <a:avLst/>
          </a:prstGeom>
          <a:solidFill>
            <a:schemeClr val="bg2">
              <a:lumMod val="50000"/>
              <a:alpha val="60000"/>
            </a:schemeClr>
          </a:solidFill>
        </p:spPr>
        <p:txBody>
          <a:bodyPr vert="horz" lIns="91440" tIns="45720" rIns="91440" bIns="45720" rtlCol="0" anchor="ctr">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GB" sz="1300" i="1" dirty="0">
                <a:solidFill>
                  <a:schemeClr val="tx1"/>
                </a:solidFill>
              </a:rPr>
              <a:t>“The way that IP Inclusive has championed D&amp;I, keeping it both informative and relevant through events, guides and outward promotion, is to be commended. Our profession is a better and more dynamic place as a result.”</a:t>
            </a:r>
          </a:p>
          <a:p>
            <a:pPr marL="0" indent="0" algn="ctr">
              <a:buNone/>
            </a:pPr>
            <a:r>
              <a:rPr lang="en-GB" sz="1300" dirty="0">
                <a:solidFill>
                  <a:schemeClr val="tx1"/>
                </a:solidFill>
              </a:rPr>
              <a:t>The Chartered Institute of Trade Mark Attorneys (CITMA)</a:t>
            </a:r>
          </a:p>
        </p:txBody>
      </p:sp>
      <p:sp>
        <p:nvSpPr>
          <p:cNvPr id="5" name="Content Placeholder 3">
            <a:extLst>
              <a:ext uri="{FF2B5EF4-FFF2-40B4-BE49-F238E27FC236}">
                <a16:creationId xmlns:a16="http://schemas.microsoft.com/office/drawing/2014/main" id="{5FF795F0-DB16-1094-325C-0A239AB0FB66}"/>
              </a:ext>
            </a:extLst>
          </p:cNvPr>
          <p:cNvSpPr txBox="1">
            <a:spLocks/>
          </p:cNvSpPr>
          <p:nvPr/>
        </p:nvSpPr>
        <p:spPr>
          <a:xfrm>
            <a:off x="5336465" y="3822907"/>
            <a:ext cx="3839544" cy="1859436"/>
          </a:xfrm>
          <a:prstGeom prst="rect">
            <a:avLst/>
          </a:prstGeom>
          <a:solidFill>
            <a:schemeClr val="accent1">
              <a:lumMod val="20000"/>
              <a:lumOff val="80000"/>
            </a:schemeClr>
          </a:solidFill>
        </p:spPr>
        <p:txBody>
          <a:bodyPr vert="horz" lIns="91440" tIns="45720" rIns="91440" bIns="45720" rtlCol="0" anchor="ctr">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GB" sz="1300" i="1" dirty="0">
                <a:solidFill>
                  <a:schemeClr val="tx1"/>
                </a:solidFill>
              </a:rPr>
              <a:t>“IP Inclusive plays a vital role supporting those working in the IP sector and driving forward work to improve the diversity in the professions and more widely.”</a:t>
            </a:r>
          </a:p>
          <a:p>
            <a:pPr marL="0" indent="0" algn="ctr">
              <a:buNone/>
            </a:pPr>
            <a:r>
              <a:rPr lang="en-GB" sz="1300" dirty="0">
                <a:solidFill>
                  <a:schemeClr val="tx1"/>
                </a:solidFill>
              </a:rPr>
              <a:t>Intellectual Property Regulation Board (</a:t>
            </a:r>
            <a:r>
              <a:rPr lang="en-GB" sz="1300" dirty="0" err="1">
                <a:solidFill>
                  <a:schemeClr val="tx1"/>
                </a:solidFill>
              </a:rPr>
              <a:t>IPReg</a:t>
            </a:r>
            <a:r>
              <a:rPr lang="en-GB" sz="1300" dirty="0">
                <a:solidFill>
                  <a:schemeClr val="tx1"/>
                </a:solidFill>
              </a:rPr>
              <a:t>)</a:t>
            </a:r>
          </a:p>
        </p:txBody>
      </p:sp>
    </p:spTree>
    <p:extLst>
      <p:ext uri="{BB962C8B-B14F-4D97-AF65-F5344CB8AC3E}">
        <p14:creationId xmlns:p14="http://schemas.microsoft.com/office/powerpoint/2010/main" val="11911004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31AA8F6-EC32-D0FA-48F7-A22810B769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29C7BE-0BE9-BE99-7A5C-62E882854D97}"/>
              </a:ext>
            </a:extLst>
          </p:cNvPr>
          <p:cNvSpPr>
            <a:spLocks noGrp="1"/>
          </p:cNvSpPr>
          <p:nvPr>
            <p:ph type="title"/>
          </p:nvPr>
        </p:nvSpPr>
        <p:spPr>
          <a:xfrm>
            <a:off x="677334" y="609600"/>
            <a:ext cx="8596668" cy="914400"/>
          </a:xfrm>
        </p:spPr>
        <p:txBody>
          <a:bodyPr/>
          <a:lstStyle/>
          <a:p>
            <a:r>
              <a:rPr lang="en-GB" dirty="0"/>
              <a:t>WHAT’S NEXT?</a:t>
            </a:r>
          </a:p>
        </p:txBody>
      </p:sp>
      <p:sp>
        <p:nvSpPr>
          <p:cNvPr id="14" name="TextBox 13">
            <a:extLst>
              <a:ext uri="{FF2B5EF4-FFF2-40B4-BE49-F238E27FC236}">
                <a16:creationId xmlns:a16="http://schemas.microsoft.com/office/drawing/2014/main" id="{6EF4D9DA-C596-E683-A440-C8AD6758DFA8}"/>
              </a:ext>
            </a:extLst>
          </p:cNvPr>
          <p:cNvSpPr txBox="1"/>
          <p:nvPr/>
        </p:nvSpPr>
        <p:spPr>
          <a:xfrm>
            <a:off x="5290458" y="1524000"/>
            <a:ext cx="3885552" cy="4498312"/>
          </a:xfrm>
          <a:prstGeom prst="rect">
            <a:avLst/>
          </a:prstGeom>
        </p:spPr>
        <p:txBody>
          <a:bodyPr vert="horz" lIns="91440" tIns="45720" rIns="91440" bIns="45720" rtlCol="0">
            <a:noAutofit/>
          </a:bodyPr>
          <a:lstStyle/>
          <a:p>
            <a:pPr>
              <a:buClr>
                <a:schemeClr val="accent1"/>
              </a:buClr>
              <a:buSzPct val="80000"/>
            </a:pPr>
            <a:r>
              <a:rPr lang="en-GB" sz="1300" dirty="0">
                <a:solidFill>
                  <a:schemeClr val="tx1">
                    <a:lumMod val="75000"/>
                    <a:lumOff val="25000"/>
                  </a:schemeClr>
                </a:solidFill>
              </a:rPr>
              <a:t>Key to IP </a:t>
            </a:r>
            <a:r>
              <a:rPr lang="en-GB" sz="1300" dirty="0" err="1">
                <a:solidFill>
                  <a:schemeClr val="tx1">
                    <a:lumMod val="75000"/>
                    <a:lumOff val="25000"/>
                  </a:schemeClr>
                </a:solidFill>
              </a:rPr>
              <a:t>Inclusive’s</a:t>
            </a:r>
            <a:r>
              <a:rPr lang="en-GB" sz="1300" dirty="0">
                <a:solidFill>
                  <a:schemeClr val="tx1">
                    <a:lumMod val="75000"/>
                    <a:lumOff val="25000"/>
                  </a:schemeClr>
                </a:solidFill>
              </a:rPr>
              <a:t> impact is the strong community it has created, in which IP professionals can work together for the things they value.</a:t>
            </a:r>
          </a:p>
          <a:p>
            <a:pPr>
              <a:buClr>
                <a:schemeClr val="accent1"/>
              </a:buClr>
              <a:buSzPct val="80000"/>
            </a:pPr>
            <a:endParaRPr lang="en-GB" sz="1300" dirty="0">
              <a:solidFill>
                <a:schemeClr val="tx1">
                  <a:lumMod val="75000"/>
                  <a:lumOff val="25000"/>
                </a:schemeClr>
              </a:solidFill>
            </a:endParaRPr>
          </a:p>
          <a:p>
            <a:pPr>
              <a:buClr>
                <a:schemeClr val="accent1"/>
              </a:buClr>
              <a:buSzPct val="80000"/>
            </a:pPr>
            <a:r>
              <a:rPr lang="en-GB" sz="1300" dirty="0">
                <a:solidFill>
                  <a:schemeClr val="tx1">
                    <a:lumMod val="75000"/>
                    <a:lumOff val="25000"/>
                  </a:schemeClr>
                </a:solidFill>
              </a:rPr>
              <a:t>It’s a community that offers support, safe spaces, insightful conversations, great ideas, and vast amounts of enthusiasm and energy. These are the things that IP Inclusive can channel into positive change. They will be vital to our continuing success.</a:t>
            </a:r>
          </a:p>
          <a:p>
            <a:pPr>
              <a:buClr>
                <a:schemeClr val="accent1"/>
              </a:buClr>
              <a:buSzPct val="80000"/>
            </a:pPr>
            <a:endParaRPr lang="en-GB" sz="1300" dirty="0">
              <a:solidFill>
                <a:schemeClr val="tx1">
                  <a:lumMod val="75000"/>
                  <a:lumOff val="25000"/>
                </a:schemeClr>
              </a:solidFill>
            </a:endParaRPr>
          </a:p>
          <a:p>
            <a:pPr>
              <a:buClr>
                <a:schemeClr val="accent1"/>
              </a:buClr>
              <a:buSzPct val="80000"/>
            </a:pPr>
            <a:r>
              <a:rPr lang="en-GB" sz="1300" dirty="0">
                <a:solidFill>
                  <a:schemeClr val="tx1">
                    <a:lumMod val="75000"/>
                    <a:lumOff val="25000"/>
                  </a:schemeClr>
                </a:solidFill>
              </a:rPr>
              <a:t>The over-arching theme for our 2025-27 business plan, which we’ll publish in July 2025, will therefore be “community”. As we embark on our second decade, we will continue to strengthen and support the IP Inclusive community and increase its impact on EDI and wellbeing in our sector. We’re looking forward to working with you on that. Thank you for being with us.</a:t>
            </a:r>
          </a:p>
          <a:p>
            <a:pPr>
              <a:buClr>
                <a:schemeClr val="accent1"/>
              </a:buClr>
              <a:buSzPct val="80000"/>
            </a:pPr>
            <a:endParaRPr lang="en-GB" sz="1300" dirty="0">
              <a:solidFill>
                <a:schemeClr val="tx1">
                  <a:lumMod val="75000"/>
                  <a:lumOff val="25000"/>
                </a:schemeClr>
              </a:solidFill>
            </a:endParaRPr>
          </a:p>
          <a:p>
            <a:pPr>
              <a:buClr>
                <a:schemeClr val="accent1"/>
              </a:buClr>
              <a:buSzPct val="80000"/>
            </a:pPr>
            <a:r>
              <a:rPr lang="en-US" sz="1300" i="1" dirty="0">
                <a:solidFill>
                  <a:schemeClr val="tx1">
                    <a:lumMod val="75000"/>
                    <a:lumOff val="25000"/>
                  </a:schemeClr>
                </a:solidFill>
              </a:rPr>
              <a:t>Andrea Brewster</a:t>
            </a:r>
            <a:r>
              <a:rPr lang="en-US" sz="1300" dirty="0">
                <a:solidFill>
                  <a:schemeClr val="tx1">
                    <a:lumMod val="75000"/>
                    <a:lumOff val="25000"/>
                  </a:schemeClr>
                </a:solidFill>
              </a:rPr>
              <a:t> </a:t>
            </a:r>
            <a:r>
              <a:rPr lang="en-US" sz="1300" i="1" dirty="0">
                <a:solidFill>
                  <a:schemeClr val="tx1">
                    <a:lumMod val="75000"/>
                    <a:lumOff val="25000"/>
                  </a:schemeClr>
                </a:solidFill>
              </a:rPr>
              <a:t>OBE – Lead Executive Officer</a:t>
            </a:r>
          </a:p>
        </p:txBody>
      </p:sp>
      <p:pic>
        <p:nvPicPr>
          <p:cNvPr id="15" name="Picture 14" descr="A word cloud with &quot;Community&quot; at the centre and different words and impacts associated with IP Inclusive surrounding it, for example Education, Diversity, Support, Allyship, Collaboration, Accountability, Safe spaces, etc.&#10;">
            <a:extLst>
              <a:ext uri="{FF2B5EF4-FFF2-40B4-BE49-F238E27FC236}">
                <a16:creationId xmlns:a16="http://schemas.microsoft.com/office/drawing/2014/main" id="{69A54377-936C-D3B9-C02D-6BB5FE8CBCC4}"/>
              </a:ext>
            </a:extLst>
          </p:cNvPr>
          <p:cNvPicPr>
            <a:picLocks noChangeAspect="1"/>
          </p:cNvPicPr>
          <p:nvPr/>
        </p:nvPicPr>
        <p:blipFill>
          <a:blip r:embed="rId3">
            <a:extLst>
              <a:ext uri="{28A0092B-C50C-407E-A947-70E740481C1C}">
                <a14:useLocalDpi xmlns:a14="http://schemas.microsoft.com/office/drawing/2010/main" val="0"/>
              </a:ext>
            </a:extLst>
          </a:blip>
          <a:srcRect l="1939" r="-1" b="2254"/>
          <a:stretch/>
        </p:blipFill>
        <p:spPr>
          <a:xfrm>
            <a:off x="413657" y="1342572"/>
            <a:ext cx="4876801" cy="4861168"/>
          </a:xfrm>
          <a:prstGeom prst="rect">
            <a:avLst/>
          </a:prstGeom>
        </p:spPr>
      </p:pic>
    </p:spTree>
    <p:extLst>
      <p:ext uri="{BB962C8B-B14F-4D97-AF65-F5344CB8AC3E}">
        <p14:creationId xmlns:p14="http://schemas.microsoft.com/office/powerpoint/2010/main" val="3519771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8000" b="-18000"/>
          </a:stretch>
        </a:blipFill>
        <a:effectLst/>
      </p:bgPr>
    </p:bg>
    <p:spTree>
      <p:nvGrpSpPr>
        <p:cNvPr id="1" name="">
          <a:extLst>
            <a:ext uri="{FF2B5EF4-FFF2-40B4-BE49-F238E27FC236}">
              <a16:creationId xmlns:a16="http://schemas.microsoft.com/office/drawing/2014/main" id="{F8D86D9C-E28F-1F79-4BDA-209D8F77339E}"/>
            </a:ext>
          </a:extLst>
        </p:cNvPr>
        <p:cNvGrpSpPr/>
        <p:nvPr/>
      </p:nvGrpSpPr>
      <p:grpSpPr>
        <a:xfrm>
          <a:off x="0" y="0"/>
          <a:ext cx="0" cy="0"/>
          <a:chOff x="0" y="0"/>
          <a:chExt cx="0" cy="0"/>
        </a:xfrm>
      </p:grpSpPr>
      <p:sp useBgFill="1">
        <p:nvSpPr>
          <p:cNvPr id="36" name="Rectangle 35">
            <a:extLst>
              <a:ext uri="{FF2B5EF4-FFF2-40B4-BE49-F238E27FC236}">
                <a16:creationId xmlns:a16="http://schemas.microsoft.com/office/drawing/2014/main" id="{B2067766-A097-2C37-6F92-8C13F3AEA0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sketch line">
            <a:extLst>
              <a:ext uri="{FF2B5EF4-FFF2-40B4-BE49-F238E27FC236}">
                <a16:creationId xmlns:a16="http://schemas.microsoft.com/office/drawing/2014/main" id="{B3603917-6388-ACAE-24A4-C7D8117448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50080" y="1850683"/>
            <a:ext cx="3291840" cy="18288"/>
          </a:xfrm>
          <a:custGeom>
            <a:avLst/>
            <a:gdLst>
              <a:gd name="connsiteX0" fmla="*/ 0 w 3291840"/>
              <a:gd name="connsiteY0" fmla="*/ 0 h 18288"/>
              <a:gd name="connsiteX1" fmla="*/ 658368 w 3291840"/>
              <a:gd name="connsiteY1" fmla="*/ 0 h 18288"/>
              <a:gd name="connsiteX2" fmla="*/ 1283818 w 3291840"/>
              <a:gd name="connsiteY2" fmla="*/ 0 h 18288"/>
              <a:gd name="connsiteX3" fmla="*/ 1909267 w 3291840"/>
              <a:gd name="connsiteY3" fmla="*/ 0 h 18288"/>
              <a:gd name="connsiteX4" fmla="*/ 2633472 w 3291840"/>
              <a:gd name="connsiteY4" fmla="*/ 0 h 18288"/>
              <a:gd name="connsiteX5" fmla="*/ 3291840 w 3291840"/>
              <a:gd name="connsiteY5" fmla="*/ 0 h 18288"/>
              <a:gd name="connsiteX6" fmla="*/ 3291840 w 3291840"/>
              <a:gd name="connsiteY6" fmla="*/ 18288 h 18288"/>
              <a:gd name="connsiteX7" fmla="*/ 2633472 w 3291840"/>
              <a:gd name="connsiteY7" fmla="*/ 18288 h 18288"/>
              <a:gd name="connsiteX8" fmla="*/ 2073859 w 3291840"/>
              <a:gd name="connsiteY8" fmla="*/ 18288 h 18288"/>
              <a:gd name="connsiteX9" fmla="*/ 1448410 w 3291840"/>
              <a:gd name="connsiteY9" fmla="*/ 18288 h 18288"/>
              <a:gd name="connsiteX10" fmla="*/ 822960 w 3291840"/>
              <a:gd name="connsiteY10" fmla="*/ 18288 h 18288"/>
              <a:gd name="connsiteX11" fmla="*/ 0 w 3291840"/>
              <a:gd name="connsiteY11" fmla="*/ 18288 h 18288"/>
              <a:gd name="connsiteX12" fmla="*/ 0 w 329184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291840" h="18288" fill="none" extrusionOk="0">
                <a:moveTo>
                  <a:pt x="0" y="0"/>
                </a:moveTo>
                <a:cubicBezTo>
                  <a:pt x="173077" y="-20031"/>
                  <a:pt x="443104" y="6424"/>
                  <a:pt x="658368" y="0"/>
                </a:cubicBezTo>
                <a:cubicBezTo>
                  <a:pt x="873632" y="-6424"/>
                  <a:pt x="1034028" y="11764"/>
                  <a:pt x="1283818" y="0"/>
                </a:cubicBezTo>
                <a:cubicBezTo>
                  <a:pt x="1533608" y="-11764"/>
                  <a:pt x="1691227" y="-30112"/>
                  <a:pt x="1909267" y="0"/>
                </a:cubicBezTo>
                <a:cubicBezTo>
                  <a:pt x="2127307" y="30112"/>
                  <a:pt x="2272465" y="-18735"/>
                  <a:pt x="2633472" y="0"/>
                </a:cubicBezTo>
                <a:cubicBezTo>
                  <a:pt x="2994479" y="18735"/>
                  <a:pt x="3023324" y="-32030"/>
                  <a:pt x="3291840" y="0"/>
                </a:cubicBezTo>
                <a:cubicBezTo>
                  <a:pt x="3291406" y="7551"/>
                  <a:pt x="3291373" y="9822"/>
                  <a:pt x="3291840" y="18288"/>
                </a:cubicBezTo>
                <a:cubicBezTo>
                  <a:pt x="3048445" y="38989"/>
                  <a:pt x="2846548" y="-14400"/>
                  <a:pt x="2633472" y="18288"/>
                </a:cubicBezTo>
                <a:cubicBezTo>
                  <a:pt x="2420396" y="50976"/>
                  <a:pt x="2304099" y="6336"/>
                  <a:pt x="2073859" y="18288"/>
                </a:cubicBezTo>
                <a:cubicBezTo>
                  <a:pt x="1843619" y="30240"/>
                  <a:pt x="1706926" y="10778"/>
                  <a:pt x="1448410" y="18288"/>
                </a:cubicBezTo>
                <a:cubicBezTo>
                  <a:pt x="1189894" y="25798"/>
                  <a:pt x="1002278" y="8992"/>
                  <a:pt x="822960" y="18288"/>
                </a:cubicBezTo>
                <a:cubicBezTo>
                  <a:pt x="643642" y="27585"/>
                  <a:pt x="307039" y="38051"/>
                  <a:pt x="0" y="18288"/>
                </a:cubicBezTo>
                <a:cubicBezTo>
                  <a:pt x="60" y="11696"/>
                  <a:pt x="66" y="3758"/>
                  <a:pt x="0" y="0"/>
                </a:cubicBezTo>
                <a:close/>
              </a:path>
              <a:path w="3291840" h="18288" stroke="0" extrusionOk="0">
                <a:moveTo>
                  <a:pt x="0" y="0"/>
                </a:moveTo>
                <a:cubicBezTo>
                  <a:pt x="195850" y="28018"/>
                  <a:pt x="434891" y="17390"/>
                  <a:pt x="592531" y="0"/>
                </a:cubicBezTo>
                <a:cubicBezTo>
                  <a:pt x="750171" y="-17390"/>
                  <a:pt x="1018709" y="32200"/>
                  <a:pt x="1316736" y="0"/>
                </a:cubicBezTo>
                <a:cubicBezTo>
                  <a:pt x="1614763" y="-32200"/>
                  <a:pt x="1696480" y="-11367"/>
                  <a:pt x="1876349" y="0"/>
                </a:cubicBezTo>
                <a:cubicBezTo>
                  <a:pt x="2056218" y="11367"/>
                  <a:pt x="2193364" y="13433"/>
                  <a:pt x="2435962" y="0"/>
                </a:cubicBezTo>
                <a:cubicBezTo>
                  <a:pt x="2678560" y="-13433"/>
                  <a:pt x="3010901" y="-42367"/>
                  <a:pt x="3291840" y="0"/>
                </a:cubicBezTo>
                <a:cubicBezTo>
                  <a:pt x="3291758" y="4406"/>
                  <a:pt x="3291751" y="9982"/>
                  <a:pt x="3291840" y="18288"/>
                </a:cubicBezTo>
                <a:cubicBezTo>
                  <a:pt x="3108993" y="14228"/>
                  <a:pt x="2952658" y="46900"/>
                  <a:pt x="2666390" y="18288"/>
                </a:cubicBezTo>
                <a:cubicBezTo>
                  <a:pt x="2380122" y="-10324"/>
                  <a:pt x="2263855" y="41055"/>
                  <a:pt x="2040941" y="18288"/>
                </a:cubicBezTo>
                <a:cubicBezTo>
                  <a:pt x="1818027" y="-4479"/>
                  <a:pt x="1675097" y="6509"/>
                  <a:pt x="1415491" y="18288"/>
                </a:cubicBezTo>
                <a:cubicBezTo>
                  <a:pt x="1155885" y="30068"/>
                  <a:pt x="852976" y="36210"/>
                  <a:pt x="691286" y="18288"/>
                </a:cubicBezTo>
                <a:cubicBezTo>
                  <a:pt x="529596" y="366"/>
                  <a:pt x="187183" y="13912"/>
                  <a:pt x="0" y="18288"/>
                </a:cubicBezTo>
                <a:cubicBezTo>
                  <a:pt x="189" y="14288"/>
                  <a:pt x="-703" y="374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6783AA8E-02D6-8A3C-B065-F1337DE16B0A}"/>
              </a:ext>
            </a:extLst>
          </p:cNvPr>
          <p:cNvSpPr txBox="1">
            <a:spLocks noGrp="1"/>
          </p:cNvSpPr>
          <p:nvPr>
            <p:ph type="title" idx="4294967295"/>
          </p:nvPr>
        </p:nvSpPr>
        <p:spPr>
          <a:xfrm>
            <a:off x="677334" y="609600"/>
            <a:ext cx="3364895" cy="9144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GB" sz="3600" b="0" i="0" u="none" strike="noStrike" kern="1200" cap="none" spc="0" normalizeH="0" baseline="0" noProof="0" dirty="0">
                <a:ln>
                  <a:noFill/>
                </a:ln>
                <a:solidFill>
                  <a:srgbClr val="FFC000"/>
                </a:solidFill>
                <a:effectLst/>
                <a:uLnTx/>
                <a:uFillTx/>
                <a:latin typeface="Trebuchet MS" panose="020B0603020202020204"/>
                <a:ea typeface="+mj-ea"/>
                <a:cs typeface="+mj-cs"/>
              </a:rPr>
              <a:t>WITH THANKS</a:t>
            </a:r>
          </a:p>
        </p:txBody>
      </p:sp>
      <p:sp>
        <p:nvSpPr>
          <p:cNvPr id="4" name="TextBox 3">
            <a:extLst>
              <a:ext uri="{FF2B5EF4-FFF2-40B4-BE49-F238E27FC236}">
                <a16:creationId xmlns:a16="http://schemas.microsoft.com/office/drawing/2014/main" id="{E0F97ADB-5202-ED55-482B-C3EDC83CEE79}"/>
              </a:ext>
            </a:extLst>
          </p:cNvPr>
          <p:cNvSpPr txBox="1"/>
          <p:nvPr/>
        </p:nvSpPr>
        <p:spPr>
          <a:xfrm>
            <a:off x="677335" y="1203558"/>
            <a:ext cx="3772746" cy="584775"/>
          </a:xfrm>
          <a:prstGeom prst="rect">
            <a:avLst/>
          </a:prstGeom>
          <a:noFill/>
        </p:spPr>
        <p:txBody>
          <a:bodyPr wrap="square" rtlCol="0">
            <a:spAutoFit/>
          </a:bodyPr>
          <a:lstStyle/>
          <a:p>
            <a:r>
              <a:rPr lang="en-GB" sz="1600" dirty="0">
                <a:solidFill>
                  <a:schemeClr val="bg1"/>
                </a:solidFill>
              </a:rPr>
              <a:t>To all our many volunteers, donors, event hosts, partners and other supporters </a:t>
            </a:r>
          </a:p>
        </p:txBody>
      </p:sp>
      <p:sp>
        <p:nvSpPr>
          <p:cNvPr id="3" name="TextBox 2">
            <a:extLst>
              <a:ext uri="{FF2B5EF4-FFF2-40B4-BE49-F238E27FC236}">
                <a16:creationId xmlns:a16="http://schemas.microsoft.com/office/drawing/2014/main" id="{3640813F-E81C-E948-9F6E-3F1D8178E7BB}"/>
              </a:ext>
            </a:extLst>
          </p:cNvPr>
          <p:cNvSpPr txBox="1"/>
          <p:nvPr/>
        </p:nvSpPr>
        <p:spPr>
          <a:xfrm>
            <a:off x="4450080" y="403338"/>
            <a:ext cx="7064585" cy="1384995"/>
          </a:xfrm>
          <a:prstGeom prst="rect">
            <a:avLst/>
          </a:prstGeom>
          <a:noFill/>
        </p:spPr>
        <p:txBody>
          <a:bodyPr wrap="square" rtlCol="0">
            <a:spAutoFit/>
          </a:bodyPr>
          <a:lstStyle/>
          <a:p>
            <a:pPr algn="ctr"/>
            <a:r>
              <a:rPr lang="en-GB" sz="1200" i="1" dirty="0">
                <a:solidFill>
                  <a:schemeClr val="bg1"/>
                </a:solidFill>
                <a:latin typeface="Trebuchet MS" panose="020B0603020202020204" pitchFamily="34" charset="0"/>
              </a:rPr>
              <a:t>“This 2025 Impact Report is a testament to the way in which IP Inclusive contributes to empowering individuals and broadening perspectives in the IP professions. It provides insights into the wonderful power of supporting one another, pressing for change and trying to see the world from the shoes of others. Thank you to all those who have contributed to the last 10 years and to all those who will contribute in the years to come.”  </a:t>
            </a:r>
          </a:p>
          <a:p>
            <a:pPr algn="ctr"/>
            <a:endParaRPr lang="en-GB" sz="1200" i="1" dirty="0">
              <a:solidFill>
                <a:schemeClr val="bg1"/>
              </a:solidFill>
              <a:latin typeface="Trebuchet MS" panose="020B0603020202020204" pitchFamily="34" charset="0"/>
            </a:endParaRPr>
          </a:p>
          <a:p>
            <a:pPr algn="ctr"/>
            <a:r>
              <a:rPr lang="en-GB" sz="1200">
                <a:solidFill>
                  <a:schemeClr val="bg1"/>
                </a:solidFill>
                <a:latin typeface="Trebuchet MS" panose="020B0603020202020204" pitchFamily="34" charset="0"/>
              </a:rPr>
              <a:t>James St Ville </a:t>
            </a:r>
            <a:r>
              <a:rPr lang="en-GB" sz="1200" dirty="0">
                <a:solidFill>
                  <a:schemeClr val="bg1"/>
                </a:solidFill>
                <a:latin typeface="Trebuchet MS" panose="020B0603020202020204" pitchFamily="34" charset="0"/>
              </a:rPr>
              <a:t>KC – Chair, IP Inclusive Management</a:t>
            </a:r>
          </a:p>
        </p:txBody>
      </p:sp>
      <p:sp>
        <p:nvSpPr>
          <p:cNvPr id="2" name="TextBox 1">
            <a:extLst>
              <a:ext uri="{FF2B5EF4-FFF2-40B4-BE49-F238E27FC236}">
                <a16:creationId xmlns:a16="http://schemas.microsoft.com/office/drawing/2014/main" id="{45135495-E7FD-0A21-9FD8-ACFEEB20C3F6}"/>
              </a:ext>
            </a:extLst>
          </p:cNvPr>
          <p:cNvSpPr txBox="1"/>
          <p:nvPr/>
        </p:nvSpPr>
        <p:spPr>
          <a:xfrm>
            <a:off x="3823697" y="6408769"/>
            <a:ext cx="4544606" cy="307777"/>
          </a:xfrm>
          <a:prstGeom prst="rect">
            <a:avLst/>
          </a:prstGeom>
          <a:noFill/>
        </p:spPr>
        <p:txBody>
          <a:bodyPr wrap="square" rtlCol="0">
            <a:spAutoFit/>
          </a:bodyPr>
          <a:lstStyle/>
          <a:p>
            <a:pPr algn="ctr"/>
            <a:r>
              <a:rPr lang="en-GB" sz="1400" dirty="0">
                <a:solidFill>
                  <a:schemeClr val="accent2"/>
                </a:solidFill>
                <a:latin typeface="Trebuchet MS" panose="020B0603020202020204" pitchFamily="34" charset="0"/>
              </a:rPr>
              <a:t>www.ipinclusive.org.uk | www.careersinideas.org.uk</a:t>
            </a:r>
          </a:p>
        </p:txBody>
      </p:sp>
      <p:pic>
        <p:nvPicPr>
          <p:cNvPr id="7" name="Picture 6" descr="IP Inclusive 10th anniversary logo with text and confetti.">
            <a:extLst>
              <a:ext uri="{FF2B5EF4-FFF2-40B4-BE49-F238E27FC236}">
                <a16:creationId xmlns:a16="http://schemas.microsoft.com/office/drawing/2014/main" id="{F64136CE-0D07-12C9-BF7E-A5FF95D931B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4142" y="3438209"/>
            <a:ext cx="3876991" cy="3876991"/>
          </a:xfrm>
          <a:prstGeom prst="rect">
            <a:avLst/>
          </a:prstGeom>
        </p:spPr>
      </p:pic>
    </p:spTree>
    <p:extLst>
      <p:ext uri="{BB962C8B-B14F-4D97-AF65-F5344CB8AC3E}">
        <p14:creationId xmlns:p14="http://schemas.microsoft.com/office/powerpoint/2010/main" val="32334152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D45C283-99BD-A031-E3CB-15FAE4B86798}"/>
              </a:ext>
            </a:extLst>
          </p:cNvPr>
          <p:cNvSpPr>
            <a:spLocks noGrp="1"/>
          </p:cNvSpPr>
          <p:nvPr>
            <p:ph type="title"/>
          </p:nvPr>
        </p:nvSpPr>
        <p:spPr>
          <a:xfrm>
            <a:off x="677334" y="-1271209"/>
            <a:ext cx="3854528" cy="1278466"/>
          </a:xfrm>
        </p:spPr>
        <p:txBody>
          <a:bodyPr vert="horz" lIns="91440" tIns="45720" rIns="91440" bIns="45720" rtlCol="0" anchor="b">
            <a:normAutofit/>
          </a:bodyPr>
          <a:lstStyle/>
          <a:p>
            <a:pPr lvl="1">
              <a:spcBef>
                <a:spcPts val="0"/>
              </a:spcBef>
            </a:pPr>
            <a:r>
              <a:rPr lang="en-GB" sz="2000" dirty="0">
                <a:solidFill>
                  <a:schemeClr val="bg1"/>
                </a:solidFill>
                <a:latin typeface="+mj-lt"/>
              </a:rPr>
              <a:t>TEN YEARS,</a:t>
            </a:r>
            <a:br>
              <a:rPr lang="en-GB" sz="2000" dirty="0">
                <a:solidFill>
                  <a:schemeClr val="bg1"/>
                </a:solidFill>
                <a:latin typeface="+mj-lt"/>
              </a:rPr>
            </a:br>
            <a:r>
              <a:rPr lang="en-GB" sz="2000" dirty="0">
                <a:solidFill>
                  <a:schemeClr val="bg1"/>
                </a:solidFill>
                <a:latin typeface="+mj-lt"/>
              </a:rPr>
              <a:t>TEN IMPACTS</a:t>
            </a:r>
            <a:endParaRPr lang="en-GB" dirty="0"/>
          </a:p>
        </p:txBody>
      </p:sp>
      <p:sp>
        <p:nvSpPr>
          <p:cNvPr id="4" name="Text Placeholder 3">
            <a:extLst>
              <a:ext uri="{FF2B5EF4-FFF2-40B4-BE49-F238E27FC236}">
                <a16:creationId xmlns:a16="http://schemas.microsoft.com/office/drawing/2014/main" id="{ACAF82A0-5753-A1C4-4797-8EB884B8183C}"/>
              </a:ext>
            </a:extLst>
          </p:cNvPr>
          <p:cNvSpPr>
            <a:spLocks noGrp="1"/>
          </p:cNvSpPr>
          <p:nvPr>
            <p:ph type="body" sz="half" idx="2"/>
          </p:nvPr>
        </p:nvSpPr>
        <p:spPr>
          <a:xfrm>
            <a:off x="0" y="0"/>
            <a:ext cx="4182542" cy="6858000"/>
          </a:xfrm>
          <a:solidFill>
            <a:schemeClr val="bg2">
              <a:lumMod val="50000"/>
            </a:schemeClr>
          </a:solidFill>
          <a:ln w="57150">
            <a:noFill/>
          </a:ln>
        </p:spPr>
        <p:txBody>
          <a:bodyPr anchor="ctr">
            <a:normAutofit/>
          </a:bodyPr>
          <a:lstStyle/>
          <a:p>
            <a:pPr lvl="1">
              <a:spcBef>
                <a:spcPts val="0"/>
              </a:spcBef>
            </a:pPr>
            <a:r>
              <a:rPr lang="en-GB" sz="3200" dirty="0">
                <a:solidFill>
                  <a:schemeClr val="bg1"/>
                </a:solidFill>
                <a:latin typeface="+mj-lt"/>
              </a:rPr>
              <a:t>TEN YEARS,</a:t>
            </a:r>
          </a:p>
          <a:p>
            <a:pPr lvl="1">
              <a:spcBef>
                <a:spcPts val="0"/>
              </a:spcBef>
            </a:pPr>
            <a:r>
              <a:rPr lang="en-GB" sz="3200" dirty="0">
                <a:solidFill>
                  <a:schemeClr val="bg1"/>
                </a:solidFill>
                <a:latin typeface="+mj-lt"/>
              </a:rPr>
              <a:t>TEN IMPACTS</a:t>
            </a:r>
          </a:p>
          <a:p>
            <a:pPr marL="799963" lvl="1" indent="-342900">
              <a:buClr>
                <a:schemeClr val="bg1"/>
              </a:buClr>
              <a:buFont typeface="+mj-lt"/>
              <a:buAutoNum type="arabicPeriod"/>
            </a:pPr>
            <a:r>
              <a:rPr lang="en-GB" sz="1800" dirty="0">
                <a:solidFill>
                  <a:schemeClr val="bg1"/>
                </a:solidFill>
              </a:rPr>
              <a:t>Bringing people together</a:t>
            </a:r>
          </a:p>
          <a:p>
            <a:pPr marL="799963" lvl="1" indent="-342900">
              <a:buClr>
                <a:schemeClr val="bg1"/>
              </a:buClr>
              <a:buFont typeface="+mj-lt"/>
              <a:buAutoNum type="arabicPeriod"/>
            </a:pPr>
            <a:r>
              <a:rPr lang="en-GB" sz="1800" dirty="0">
                <a:solidFill>
                  <a:schemeClr val="bg1"/>
                </a:solidFill>
              </a:rPr>
              <a:t>Starting conversations</a:t>
            </a:r>
          </a:p>
          <a:p>
            <a:pPr marL="799963" lvl="1" indent="-342900">
              <a:buClr>
                <a:schemeClr val="bg1"/>
              </a:buClr>
              <a:buFont typeface="+mj-lt"/>
              <a:buAutoNum type="arabicPeriod"/>
            </a:pPr>
            <a:r>
              <a:rPr lang="en-GB" sz="1800" dirty="0">
                <a:solidFill>
                  <a:schemeClr val="bg1"/>
                </a:solidFill>
              </a:rPr>
              <a:t>Broadening perspectives</a:t>
            </a:r>
          </a:p>
          <a:p>
            <a:pPr marL="799963" lvl="1" indent="-342900">
              <a:buClr>
                <a:schemeClr val="bg1"/>
              </a:buClr>
              <a:buFont typeface="+mj-lt"/>
              <a:buAutoNum type="arabicPeriod"/>
            </a:pPr>
            <a:r>
              <a:rPr lang="en-GB" sz="1800" dirty="0">
                <a:solidFill>
                  <a:schemeClr val="bg1"/>
                </a:solidFill>
              </a:rPr>
              <a:t>Providing safe spaces</a:t>
            </a:r>
          </a:p>
          <a:p>
            <a:pPr marL="799963" lvl="1" indent="-342900">
              <a:buClr>
                <a:schemeClr val="bg1"/>
              </a:buClr>
              <a:buFont typeface="+mj-lt"/>
              <a:buAutoNum type="arabicPeriod"/>
            </a:pPr>
            <a:r>
              <a:rPr lang="en-GB" sz="1800" dirty="0">
                <a:solidFill>
                  <a:schemeClr val="bg1"/>
                </a:solidFill>
              </a:rPr>
              <a:t>Keeping EDI on the agenda</a:t>
            </a:r>
          </a:p>
          <a:p>
            <a:pPr marL="799963" lvl="1" indent="-342900">
              <a:buClr>
                <a:schemeClr val="bg1"/>
              </a:buClr>
              <a:buFont typeface="+mj-lt"/>
              <a:buAutoNum type="arabicPeriod"/>
            </a:pPr>
            <a:r>
              <a:rPr lang="en-GB" sz="1800" dirty="0">
                <a:solidFill>
                  <a:schemeClr val="bg1"/>
                </a:solidFill>
              </a:rPr>
              <a:t>Diversifying the pipeline</a:t>
            </a:r>
          </a:p>
          <a:p>
            <a:pPr marL="799963" lvl="1" indent="-342900">
              <a:buClr>
                <a:schemeClr val="bg1"/>
              </a:buClr>
              <a:buFont typeface="+mj-lt"/>
              <a:buAutoNum type="arabicPeriod"/>
            </a:pPr>
            <a:r>
              <a:rPr lang="en-GB" sz="1800" dirty="0">
                <a:solidFill>
                  <a:schemeClr val="bg1"/>
                </a:solidFill>
              </a:rPr>
              <a:t>Supporting mental wellbeing</a:t>
            </a:r>
          </a:p>
          <a:p>
            <a:pPr marL="799963" lvl="1" indent="-342900">
              <a:buClr>
                <a:schemeClr val="bg1"/>
              </a:buClr>
              <a:buFont typeface="+mj-lt"/>
              <a:buAutoNum type="arabicPeriod"/>
            </a:pPr>
            <a:r>
              <a:rPr lang="en-GB" sz="1800" dirty="0">
                <a:solidFill>
                  <a:schemeClr val="bg1"/>
                </a:solidFill>
              </a:rPr>
              <a:t>Empowering individuals</a:t>
            </a:r>
          </a:p>
          <a:p>
            <a:pPr marL="799963" lvl="1" indent="-342900">
              <a:buClr>
                <a:schemeClr val="bg1"/>
              </a:buClr>
              <a:buFont typeface="+mj-lt"/>
              <a:buAutoNum type="arabicPeriod"/>
            </a:pPr>
            <a:r>
              <a:rPr lang="en-GB" sz="1800" dirty="0">
                <a:solidFill>
                  <a:schemeClr val="bg1"/>
                </a:solidFill>
              </a:rPr>
              <a:t>Facilitating collaboration</a:t>
            </a:r>
          </a:p>
          <a:p>
            <a:pPr marL="799963" lvl="1" indent="-342900">
              <a:buClr>
                <a:schemeClr val="bg1"/>
              </a:buClr>
              <a:buFont typeface="+mj-lt"/>
              <a:buAutoNum type="arabicPeriod"/>
            </a:pPr>
            <a:r>
              <a:rPr lang="en-GB" sz="1800" dirty="0">
                <a:solidFill>
                  <a:schemeClr val="bg1"/>
                </a:solidFill>
              </a:rPr>
              <a:t>Leading the way</a:t>
            </a:r>
          </a:p>
        </p:txBody>
      </p:sp>
      <p:sp>
        <p:nvSpPr>
          <p:cNvPr id="3" name="Content Placeholder 2">
            <a:extLst>
              <a:ext uri="{FF2B5EF4-FFF2-40B4-BE49-F238E27FC236}">
                <a16:creationId xmlns:a16="http://schemas.microsoft.com/office/drawing/2014/main" id="{AF95F066-095C-BFD2-6161-D4DEAB082FDD}"/>
              </a:ext>
            </a:extLst>
          </p:cNvPr>
          <p:cNvSpPr>
            <a:spLocks noGrp="1"/>
          </p:cNvSpPr>
          <p:nvPr>
            <p:ph idx="1"/>
          </p:nvPr>
        </p:nvSpPr>
        <p:spPr>
          <a:xfrm>
            <a:off x="4315147" y="514924"/>
            <a:ext cx="5280916" cy="5891563"/>
          </a:xfrm>
        </p:spPr>
        <p:txBody>
          <a:bodyPr>
            <a:normAutofit/>
          </a:bodyPr>
          <a:lstStyle/>
          <a:p>
            <a:pPr marL="0" indent="0">
              <a:spcBef>
                <a:spcPts val="0"/>
              </a:spcBef>
              <a:buNone/>
            </a:pPr>
            <a:r>
              <a:rPr lang="en-GB" b="1" dirty="0">
                <a:solidFill>
                  <a:schemeClr val="accent2"/>
                </a:solidFill>
                <a:latin typeface="+mj-lt"/>
              </a:rPr>
              <a:t>FOREWORD</a:t>
            </a:r>
          </a:p>
          <a:p>
            <a:pPr marL="0" indent="0">
              <a:spcBef>
                <a:spcPts val="0"/>
              </a:spcBef>
              <a:buNone/>
            </a:pPr>
            <a:r>
              <a:rPr lang="en-GB" sz="1400" i="1" dirty="0"/>
              <a:t>Andrea Brewster OBE – Lead Executive Officer</a:t>
            </a:r>
          </a:p>
          <a:p>
            <a:pPr marL="0" indent="0">
              <a:spcBef>
                <a:spcPts val="0"/>
              </a:spcBef>
              <a:buNone/>
            </a:pPr>
            <a:endParaRPr lang="en-GB" sz="1000" dirty="0"/>
          </a:p>
          <a:p>
            <a:pPr marL="0" indent="0">
              <a:spcBef>
                <a:spcPts val="0"/>
              </a:spcBef>
              <a:buNone/>
            </a:pPr>
            <a:r>
              <a:rPr lang="en-GB" sz="1300" dirty="0"/>
              <a:t>As IP Inclusive celebrates its tenth anniversary, what a wonderful opportunity to reflect on everything it’s achieved so far!</a:t>
            </a:r>
          </a:p>
          <a:p>
            <a:pPr marL="0" indent="0">
              <a:spcBef>
                <a:spcPts val="0"/>
              </a:spcBef>
              <a:buNone/>
            </a:pPr>
            <a:endParaRPr lang="en-GB" sz="1300" dirty="0"/>
          </a:p>
          <a:p>
            <a:pPr marL="0" indent="0">
              <a:spcBef>
                <a:spcPts val="0"/>
              </a:spcBef>
              <a:buNone/>
            </a:pPr>
            <a:r>
              <a:rPr lang="en-GB" sz="1300" dirty="0"/>
              <a:t>Based on input from our supporters – in particular through </a:t>
            </a:r>
            <a:r>
              <a:rPr lang="en-GB" sz="1300" dirty="0">
                <a:solidFill>
                  <a:schemeClr val="tx1"/>
                </a:solidFill>
                <a:hlinkClick r:id="rId4">
                  <a:extLst>
                    <a:ext uri="{A12FA001-AC4F-418D-AE19-62706E023703}">
                      <ahyp:hlinkClr xmlns:ahyp="http://schemas.microsoft.com/office/drawing/2018/hyperlinkcolor" val="tx"/>
                    </a:ext>
                  </a:extLst>
                </a:hlinkClick>
              </a:rPr>
              <a:t>our early 2025 survey</a:t>
            </a:r>
            <a:r>
              <a:rPr lang="en-GB" sz="1300" dirty="0">
                <a:solidFill>
                  <a:schemeClr val="tx1"/>
                </a:solidFill>
              </a:rPr>
              <a:t>*</a:t>
            </a:r>
            <a:r>
              <a:rPr lang="en-GB" sz="1300" dirty="0"/>
              <a:t> – we’ve put together this report to showcase some of the high-level impacts we believe we’ve had in the IP professions. What it reveals is that despite our limited resources, this tiny award-winning initiative has improved the working lives of many individual IP professionals as well as the success of their businesses.</a:t>
            </a:r>
          </a:p>
          <a:p>
            <a:pPr marL="0" indent="0">
              <a:spcBef>
                <a:spcPts val="0"/>
              </a:spcBef>
              <a:buNone/>
            </a:pPr>
            <a:endParaRPr lang="en-GB" sz="1300" dirty="0"/>
          </a:p>
          <a:p>
            <a:pPr marL="0" indent="0">
              <a:spcBef>
                <a:spcPts val="0"/>
              </a:spcBef>
              <a:buNone/>
            </a:pPr>
            <a:r>
              <a:rPr lang="en-GB" sz="1300" dirty="0"/>
              <a:t>None of this would have been possible, of course, without our generous volunteers, donors, event hosts and external partners. IP </a:t>
            </a:r>
            <a:r>
              <a:rPr lang="en-GB" sz="1300" dirty="0" err="1"/>
              <a:t>Inclusive’s</a:t>
            </a:r>
            <a:r>
              <a:rPr lang="en-GB" sz="1300" dirty="0"/>
              <a:t> main achievement has been to bring people together, in a safe and welcoming community. That’s what we will focus on developing as we look towards our next few years.</a:t>
            </a:r>
          </a:p>
          <a:p>
            <a:pPr marL="0" indent="0">
              <a:spcBef>
                <a:spcPts val="0"/>
              </a:spcBef>
              <a:buNone/>
            </a:pPr>
            <a:endParaRPr lang="en-GB" sz="1300" dirty="0"/>
          </a:p>
          <a:p>
            <a:pPr marL="0" indent="0">
              <a:spcBef>
                <a:spcPts val="0"/>
              </a:spcBef>
              <a:buNone/>
            </a:pPr>
            <a:r>
              <a:rPr lang="en-GB" sz="1300" dirty="0"/>
              <a:t>We hope you’ll enjoy the sense of celebration this report engenders, and the reassurance it gives that IP Inclusive can help us through the potentially difficult times ahead. We hope you feel it’s all been worth it, that the IP professions are a better place for it, and that you can continue to support us.</a:t>
            </a:r>
          </a:p>
          <a:p>
            <a:pPr marL="0" indent="0">
              <a:spcBef>
                <a:spcPts val="0"/>
              </a:spcBef>
              <a:buNone/>
            </a:pPr>
            <a:endParaRPr lang="en-GB" sz="1300" dirty="0"/>
          </a:p>
        </p:txBody>
      </p:sp>
      <p:pic>
        <p:nvPicPr>
          <p:cNvPr id="9" name="Picture 8" descr="A colour photo of Andrea Brewster looking at the camera and smiling">
            <a:extLst>
              <a:ext uri="{FF2B5EF4-FFF2-40B4-BE49-F238E27FC236}">
                <a16:creationId xmlns:a16="http://schemas.microsoft.com/office/drawing/2014/main" id="{1F8F7149-DE96-0865-C32B-B898783E694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932992" y="155420"/>
            <a:ext cx="1036122" cy="1333143"/>
          </a:xfrm>
          <a:prstGeom prst="rect">
            <a:avLst/>
          </a:prstGeom>
        </p:spPr>
      </p:pic>
      <p:pic>
        <p:nvPicPr>
          <p:cNvPr id="6" name="Picture 5" descr="IP Inclusive 10th anniversay logo with text and confetti&#10;">
            <a:extLst>
              <a:ext uri="{FF2B5EF4-FFF2-40B4-BE49-F238E27FC236}">
                <a16:creationId xmlns:a16="http://schemas.microsoft.com/office/drawing/2014/main" id="{4CD09D34-F7D3-7265-4C28-BA27931C1A8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315147" y="5409434"/>
            <a:ext cx="895028" cy="895028"/>
          </a:xfrm>
          <a:prstGeom prst="rect">
            <a:avLst/>
          </a:prstGeom>
        </p:spPr>
      </p:pic>
      <p:pic>
        <p:nvPicPr>
          <p:cNvPr id="7" name="Graphic 6" descr="Pen outline">
            <a:extLst>
              <a:ext uri="{FF2B5EF4-FFF2-40B4-BE49-F238E27FC236}">
                <a16:creationId xmlns:a16="http://schemas.microsoft.com/office/drawing/2014/main" id="{A844D6E7-A5DA-00FA-81B6-F80473456400}"/>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4315147" y="6388478"/>
            <a:ext cx="274320" cy="274320"/>
          </a:xfrm>
          <a:prstGeom prst="rect">
            <a:avLst/>
          </a:prstGeom>
        </p:spPr>
      </p:pic>
      <p:sp>
        <p:nvSpPr>
          <p:cNvPr id="2" name="Footer Placeholder 1">
            <a:extLst>
              <a:ext uri="{FF2B5EF4-FFF2-40B4-BE49-F238E27FC236}">
                <a16:creationId xmlns:a16="http://schemas.microsoft.com/office/drawing/2014/main" id="{231126A3-1704-E831-8E6A-AED2B33EEC6A}"/>
              </a:ext>
            </a:extLst>
          </p:cNvPr>
          <p:cNvSpPr>
            <a:spLocks noGrp="1"/>
          </p:cNvSpPr>
          <p:nvPr>
            <p:ph type="ftr" sz="quarter" idx="11"/>
          </p:nvPr>
        </p:nvSpPr>
        <p:spPr>
          <a:xfrm>
            <a:off x="4591211" y="6343076"/>
            <a:ext cx="3009578" cy="365125"/>
          </a:xfrm>
        </p:spPr>
        <p:txBody>
          <a:bodyPr/>
          <a:lstStyle/>
          <a:p>
            <a:r>
              <a:rPr lang="en-GB" dirty="0">
                <a:solidFill>
                  <a:schemeClr val="tx1"/>
                </a:solidFill>
              </a:rPr>
              <a:t>* Data cited from this survey is marked with a pen icon throughout this report.</a:t>
            </a:r>
          </a:p>
        </p:txBody>
      </p:sp>
    </p:spTree>
    <p:extLst>
      <p:ext uri="{BB962C8B-B14F-4D97-AF65-F5344CB8AC3E}">
        <p14:creationId xmlns:p14="http://schemas.microsoft.com/office/powerpoint/2010/main" val="2762629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A8BD70D-226B-17E3-DD61-C2C8489177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4399BE-D207-4F07-FCA7-07DD564DBA3F}"/>
              </a:ext>
            </a:extLst>
          </p:cNvPr>
          <p:cNvSpPr>
            <a:spLocks noGrp="1"/>
          </p:cNvSpPr>
          <p:nvPr>
            <p:ph type="title"/>
          </p:nvPr>
        </p:nvSpPr>
        <p:spPr/>
        <p:txBody>
          <a:bodyPr/>
          <a:lstStyle/>
          <a:p>
            <a:r>
              <a:rPr lang="en-GB" dirty="0"/>
              <a:t>BRINGING PEOPLE TOGETHER</a:t>
            </a:r>
          </a:p>
        </p:txBody>
      </p:sp>
      <p:sp>
        <p:nvSpPr>
          <p:cNvPr id="4" name="TextBox 3">
            <a:extLst>
              <a:ext uri="{FF2B5EF4-FFF2-40B4-BE49-F238E27FC236}">
                <a16:creationId xmlns:a16="http://schemas.microsoft.com/office/drawing/2014/main" id="{3EAC3149-B791-E690-7A09-AFBAFA3CB093}"/>
              </a:ext>
            </a:extLst>
          </p:cNvPr>
          <p:cNvSpPr txBox="1"/>
          <p:nvPr/>
        </p:nvSpPr>
        <p:spPr>
          <a:xfrm>
            <a:off x="675745" y="1184031"/>
            <a:ext cx="8596668" cy="954107"/>
          </a:xfrm>
          <a:prstGeom prst="rect">
            <a:avLst/>
          </a:prstGeom>
          <a:noFill/>
        </p:spPr>
        <p:txBody>
          <a:bodyPr wrap="square" rtlCol="0">
            <a:spAutoFit/>
          </a:bodyPr>
          <a:lstStyle/>
          <a:p>
            <a:r>
              <a:rPr lang="en-GB" sz="1400" dirty="0"/>
              <a:t>IP Inclusive continues to bring people together through a wide range of events, communities and networks. By placing allyship at the heart of our work, we’ve built a welcoming, inclusive and accessible environment that recognises and values intersectionality, bringing together individuals and organisations from across the IP professions.</a:t>
            </a:r>
          </a:p>
        </p:txBody>
      </p:sp>
      <p:sp>
        <p:nvSpPr>
          <p:cNvPr id="3" name="Content Placeholder 2">
            <a:extLst>
              <a:ext uri="{FF2B5EF4-FFF2-40B4-BE49-F238E27FC236}">
                <a16:creationId xmlns:a16="http://schemas.microsoft.com/office/drawing/2014/main" id="{4CE5706C-684D-1F5E-4E19-3B8D21D12ABA}"/>
              </a:ext>
            </a:extLst>
          </p:cNvPr>
          <p:cNvSpPr>
            <a:spLocks noGrp="1"/>
          </p:cNvSpPr>
          <p:nvPr>
            <p:ph sz="half" idx="1"/>
          </p:nvPr>
        </p:nvSpPr>
        <p:spPr>
          <a:xfrm>
            <a:off x="674156" y="2223499"/>
            <a:ext cx="4219530" cy="2939740"/>
          </a:xfrm>
        </p:spPr>
        <p:txBody>
          <a:bodyPr>
            <a:noAutofit/>
          </a:bodyPr>
          <a:lstStyle/>
          <a:p>
            <a:r>
              <a:rPr lang="en-GB" sz="1350" dirty="0"/>
              <a:t>In 2024 alone, we hosted 45 events—spanning education sessions, networking, social gatherings, and informal coffee dates—all designed to foster allyship and community. These events, delivered for free in online, hybrid, and in-person formats across the UK, connected individuals, embracing intersectionality and creating space for everyone. </a:t>
            </a:r>
          </a:p>
          <a:p>
            <a:r>
              <a:rPr lang="en-GB" sz="1350" dirty="0"/>
              <a:t>Our communities and networks continue to thrive. As well as providing events, articles, resources, guidance and support, they each have active LinkedIn communities.</a:t>
            </a:r>
          </a:p>
          <a:p>
            <a:pPr marL="0" indent="0">
              <a:buNone/>
            </a:pPr>
            <a:endParaRPr lang="en-GB" sz="1350" dirty="0"/>
          </a:p>
        </p:txBody>
      </p:sp>
      <p:sp>
        <p:nvSpPr>
          <p:cNvPr id="5" name="Content Placeholder 3">
            <a:extLst>
              <a:ext uri="{FF2B5EF4-FFF2-40B4-BE49-F238E27FC236}">
                <a16:creationId xmlns:a16="http://schemas.microsoft.com/office/drawing/2014/main" id="{9E79C83C-5EF2-E52A-2B85-55E178B5773A}"/>
              </a:ext>
            </a:extLst>
          </p:cNvPr>
          <p:cNvSpPr txBox="1">
            <a:spLocks/>
          </p:cNvSpPr>
          <p:nvPr/>
        </p:nvSpPr>
        <p:spPr>
          <a:xfrm>
            <a:off x="674155" y="5248600"/>
            <a:ext cx="4219531" cy="1146909"/>
          </a:xfrm>
          <a:prstGeom prst="rect">
            <a:avLst/>
          </a:prstGeom>
          <a:solidFill>
            <a:schemeClr val="accent1">
              <a:lumMod val="40000"/>
              <a:lumOff val="60000"/>
            </a:schemeClr>
          </a:solidFill>
        </p:spPr>
        <p:txBody>
          <a:bodyPr vert="horz" lIns="91440" tIns="45720" rIns="91440" bIns="45720" rtlCol="0" anchor="ctr">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GB" sz="1350" dirty="0">
                <a:solidFill>
                  <a:schemeClr val="tx1"/>
                </a:solidFill>
              </a:rPr>
              <a:t>It’s clear this approach resonates—IP Inclusive events were our most valued offering, with 78% of surveyed Charter Signatories and 79% of individuals highlighting them as important.</a:t>
            </a:r>
          </a:p>
        </p:txBody>
      </p:sp>
      <p:pic>
        <p:nvPicPr>
          <p:cNvPr id="14" name="Graphic 13" descr="Pen outline">
            <a:extLst>
              <a:ext uri="{FF2B5EF4-FFF2-40B4-BE49-F238E27FC236}">
                <a16:creationId xmlns:a16="http://schemas.microsoft.com/office/drawing/2014/main" id="{C12760FA-E6C5-D901-D887-3AF1159F790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553480" y="6047956"/>
            <a:ext cx="274320" cy="274320"/>
          </a:xfrm>
          <a:prstGeom prst="rect">
            <a:avLst/>
          </a:prstGeom>
        </p:spPr>
      </p:pic>
      <p:sp>
        <p:nvSpPr>
          <p:cNvPr id="10" name="Content Placeholder 3">
            <a:extLst>
              <a:ext uri="{FF2B5EF4-FFF2-40B4-BE49-F238E27FC236}">
                <a16:creationId xmlns:a16="http://schemas.microsoft.com/office/drawing/2014/main" id="{AC7257A7-5DB9-C122-EA04-C51E19FE56C5}"/>
              </a:ext>
            </a:extLst>
          </p:cNvPr>
          <p:cNvSpPr txBox="1">
            <a:spLocks/>
          </p:cNvSpPr>
          <p:nvPr/>
        </p:nvSpPr>
        <p:spPr>
          <a:xfrm>
            <a:off x="5036234" y="2224481"/>
            <a:ext cx="4236180" cy="1423594"/>
          </a:xfrm>
          <a:prstGeom prst="rect">
            <a:avLst/>
          </a:prstGeom>
          <a:solidFill>
            <a:schemeClr val="accent1">
              <a:lumMod val="40000"/>
              <a:lumOff val="60000"/>
            </a:schemeClr>
          </a:solidFill>
        </p:spPr>
        <p:txBody>
          <a:bodyPr vert="horz" lIns="91440" tIns="45720" rIns="91440" bIns="45720" rtlCol="0" anchor="ctr">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GB" sz="1300" i="1" dirty="0">
                <a:solidFill>
                  <a:schemeClr val="tx1"/>
                </a:solidFill>
              </a:rPr>
              <a:t>“IP Inclusive is the only organisation enhancing the sense of community and the values of respect and openness amongst IP professionals. It brings together IP professionals sharing these values and supports underrepresented groups - I think it is vital for it to continue.”    </a:t>
            </a:r>
          </a:p>
        </p:txBody>
      </p:sp>
      <p:sp>
        <p:nvSpPr>
          <p:cNvPr id="8" name="Content Placeholder 3">
            <a:extLst>
              <a:ext uri="{FF2B5EF4-FFF2-40B4-BE49-F238E27FC236}">
                <a16:creationId xmlns:a16="http://schemas.microsoft.com/office/drawing/2014/main" id="{7AF7AA69-1227-ED34-E7FF-5D68C32E8265}"/>
              </a:ext>
            </a:extLst>
          </p:cNvPr>
          <p:cNvSpPr txBox="1">
            <a:spLocks/>
          </p:cNvSpPr>
          <p:nvPr/>
        </p:nvSpPr>
        <p:spPr>
          <a:xfrm>
            <a:off x="5036234" y="3807815"/>
            <a:ext cx="4236180" cy="1423594"/>
          </a:xfrm>
          <a:prstGeom prst="rect">
            <a:avLst/>
          </a:prstGeom>
          <a:solidFill>
            <a:schemeClr val="accent2">
              <a:alpha val="75000"/>
            </a:schemeClr>
          </a:solidFill>
        </p:spPr>
        <p:txBody>
          <a:bodyPr vert="horz" lIns="91440" tIns="45720" rIns="91440" bIns="45720" rtlCol="0" anchor="ctr">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GB" sz="1300" i="1" dirty="0">
                <a:solidFill>
                  <a:schemeClr val="tx1"/>
                </a:solidFill>
              </a:rPr>
              <a:t>“IP Inclusive helps our small in-house team feel connected to the wider IP community and provides us with great conversation starters and events that feel inclusive for us as members of the profession.” </a:t>
            </a:r>
          </a:p>
          <a:p>
            <a:pPr marL="0" indent="0" algn="ctr">
              <a:buNone/>
            </a:pPr>
            <a:r>
              <a:rPr lang="en-GB" sz="1300" dirty="0">
                <a:solidFill>
                  <a:schemeClr val="tx1"/>
                </a:solidFill>
              </a:rPr>
              <a:t>Charter Signatory organisation</a:t>
            </a:r>
          </a:p>
        </p:txBody>
      </p:sp>
      <p:sp>
        <p:nvSpPr>
          <p:cNvPr id="7" name="Content Placeholder 3">
            <a:extLst>
              <a:ext uri="{FF2B5EF4-FFF2-40B4-BE49-F238E27FC236}">
                <a16:creationId xmlns:a16="http://schemas.microsoft.com/office/drawing/2014/main" id="{7BA73930-0A50-7136-896B-73CF51AB9B9C}"/>
              </a:ext>
            </a:extLst>
          </p:cNvPr>
          <p:cNvSpPr txBox="1">
            <a:spLocks/>
          </p:cNvSpPr>
          <p:nvPr/>
        </p:nvSpPr>
        <p:spPr>
          <a:xfrm>
            <a:off x="5036234" y="5391150"/>
            <a:ext cx="4236179" cy="1004359"/>
          </a:xfrm>
          <a:prstGeom prst="rect">
            <a:avLst/>
          </a:prstGeom>
          <a:solidFill>
            <a:schemeClr val="accent2">
              <a:lumMod val="40000"/>
              <a:lumOff val="60000"/>
            </a:schemeClr>
          </a:solidFill>
          <a:ln w="44450">
            <a:noFill/>
          </a:ln>
        </p:spPr>
        <p:txBody>
          <a:bodyPr vert="horz" lIns="91440" tIns="45720" rIns="91440" bIns="45720" rtlCol="0" anchor="ctr">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GB" sz="1300" i="1" dirty="0">
                <a:solidFill>
                  <a:schemeClr val="tx1"/>
                </a:solidFill>
              </a:rPr>
              <a:t>“The events are now one of the best options for general networking with other IP professionals.”</a:t>
            </a:r>
          </a:p>
          <a:p>
            <a:pPr marL="0" indent="0" algn="ctr">
              <a:buNone/>
            </a:pPr>
            <a:r>
              <a:rPr lang="en-GB" sz="1300" dirty="0">
                <a:solidFill>
                  <a:schemeClr val="tx1"/>
                </a:solidFill>
              </a:rPr>
              <a:t>Charter Signatory organisation</a:t>
            </a:r>
          </a:p>
        </p:txBody>
      </p:sp>
    </p:spTree>
    <p:extLst>
      <p:ext uri="{BB962C8B-B14F-4D97-AF65-F5344CB8AC3E}">
        <p14:creationId xmlns:p14="http://schemas.microsoft.com/office/powerpoint/2010/main" val="15606437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7E5EB97-DCB3-2F8A-01CF-492090B6AB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64771F-04AE-BB30-1F15-9CBD53823E25}"/>
              </a:ext>
            </a:extLst>
          </p:cNvPr>
          <p:cNvSpPr>
            <a:spLocks noGrp="1"/>
          </p:cNvSpPr>
          <p:nvPr>
            <p:ph type="title"/>
          </p:nvPr>
        </p:nvSpPr>
        <p:spPr/>
        <p:txBody>
          <a:bodyPr/>
          <a:lstStyle/>
          <a:p>
            <a:r>
              <a:rPr lang="en-GB" dirty="0"/>
              <a:t>STARTING CONVERSATIONS</a:t>
            </a:r>
          </a:p>
        </p:txBody>
      </p:sp>
      <p:sp>
        <p:nvSpPr>
          <p:cNvPr id="4" name="TextBox 3">
            <a:extLst>
              <a:ext uri="{FF2B5EF4-FFF2-40B4-BE49-F238E27FC236}">
                <a16:creationId xmlns:a16="http://schemas.microsoft.com/office/drawing/2014/main" id="{6A97CFA9-FE63-857B-ACE7-CFC942E3234D}"/>
              </a:ext>
            </a:extLst>
          </p:cNvPr>
          <p:cNvSpPr txBox="1"/>
          <p:nvPr/>
        </p:nvSpPr>
        <p:spPr>
          <a:xfrm>
            <a:off x="675745" y="1184031"/>
            <a:ext cx="8596668" cy="954107"/>
          </a:xfrm>
          <a:prstGeom prst="rect">
            <a:avLst/>
          </a:prstGeom>
          <a:noFill/>
        </p:spPr>
        <p:txBody>
          <a:bodyPr wrap="square" rtlCol="0">
            <a:spAutoFit/>
          </a:bodyPr>
          <a:lstStyle/>
          <a:p>
            <a:r>
              <a:rPr lang="en-GB" sz="1400" dirty="0"/>
              <a:t>IP Inclusive has created real change by starting conversations on the topics that matter—and often go unspoken. In doing so we have helped to reduce stigma, build empathy, and spark meaningful dialogue within the IP sector, essential steps for lasting cultural shift. </a:t>
            </a:r>
          </a:p>
          <a:p>
            <a:endParaRPr lang="en-GB" sz="1400" dirty="0"/>
          </a:p>
        </p:txBody>
      </p:sp>
      <p:sp>
        <p:nvSpPr>
          <p:cNvPr id="3" name="Content Placeholder 2">
            <a:extLst>
              <a:ext uri="{FF2B5EF4-FFF2-40B4-BE49-F238E27FC236}">
                <a16:creationId xmlns:a16="http://schemas.microsoft.com/office/drawing/2014/main" id="{CAA37BFC-9D50-0636-2BD1-E83D914BD234}"/>
              </a:ext>
            </a:extLst>
          </p:cNvPr>
          <p:cNvSpPr>
            <a:spLocks noGrp="1"/>
          </p:cNvSpPr>
          <p:nvPr>
            <p:ph sz="half" idx="1"/>
          </p:nvPr>
        </p:nvSpPr>
        <p:spPr>
          <a:xfrm>
            <a:off x="674156" y="2007563"/>
            <a:ext cx="4425382" cy="3046016"/>
          </a:xfrm>
        </p:spPr>
        <p:txBody>
          <a:bodyPr>
            <a:noAutofit/>
          </a:bodyPr>
          <a:lstStyle/>
          <a:p>
            <a:r>
              <a:rPr lang="en-GB" sz="1350" dirty="0"/>
              <a:t>Through webinars, panel discussions, blogs, resources, toolkits, books clubs, informal gatherings and more, we’ve initiated conversations and provided safe spaces for people to share experiences and perspectives. </a:t>
            </a:r>
          </a:p>
          <a:p>
            <a:r>
              <a:rPr lang="en-GB" sz="1350" dirty="0"/>
              <a:t>We’ve tackled subjects such as mental health, disability, menopause, neurodiversity, LGBTQ+ inclusion, race equity, social mobility, gender-related issues, and more—often through the powerful medium of personal storytelling. </a:t>
            </a:r>
          </a:p>
          <a:p>
            <a:r>
              <a:rPr lang="en-GB" sz="1350" dirty="0"/>
              <a:t>Specific topics have included male suicide, invisible gender barriers, sexual harassment at work and the Carer’s Leave Act.</a:t>
            </a:r>
          </a:p>
          <a:p>
            <a:pPr marL="0" indent="0">
              <a:buNone/>
            </a:pPr>
            <a:endParaRPr lang="en-GB" sz="1350" dirty="0"/>
          </a:p>
        </p:txBody>
      </p:sp>
      <p:sp>
        <p:nvSpPr>
          <p:cNvPr id="5" name="Content Placeholder 3">
            <a:extLst>
              <a:ext uri="{FF2B5EF4-FFF2-40B4-BE49-F238E27FC236}">
                <a16:creationId xmlns:a16="http://schemas.microsoft.com/office/drawing/2014/main" id="{61B612DB-8F71-7A43-1C79-521B593B637C}"/>
              </a:ext>
            </a:extLst>
          </p:cNvPr>
          <p:cNvSpPr txBox="1">
            <a:spLocks/>
          </p:cNvSpPr>
          <p:nvPr/>
        </p:nvSpPr>
        <p:spPr>
          <a:xfrm>
            <a:off x="674156" y="5130742"/>
            <a:ext cx="4425382" cy="1358558"/>
          </a:xfrm>
          <a:prstGeom prst="rect">
            <a:avLst/>
          </a:prstGeom>
          <a:solidFill>
            <a:schemeClr val="accent1">
              <a:lumMod val="40000"/>
              <a:lumOff val="60000"/>
            </a:schemeClr>
          </a:solidFill>
        </p:spPr>
        <p:txBody>
          <a:bodyPr vert="horz" lIns="91440" tIns="45720" rIns="91440" bIns="45720" rtlCol="0" anchor="ctr">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GB" sz="1350" dirty="0">
                <a:solidFill>
                  <a:schemeClr val="accent2">
                    <a:lumMod val="50000"/>
                  </a:schemeClr>
                </a:solidFill>
              </a:rPr>
              <a:t>Over half of our survey respondents highlighted the value of these conversations—affirming that by opening the door to these dialogues, we’ve empowered both individuals and organisations to listen, reflect and take action.</a:t>
            </a:r>
          </a:p>
        </p:txBody>
      </p:sp>
      <p:pic>
        <p:nvPicPr>
          <p:cNvPr id="6" name="Graphic 5" descr="Pen outline">
            <a:extLst>
              <a:ext uri="{FF2B5EF4-FFF2-40B4-BE49-F238E27FC236}">
                <a16:creationId xmlns:a16="http://schemas.microsoft.com/office/drawing/2014/main" id="{2032FC45-DA71-5BCF-D61E-0D90CEFF436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767341" y="6162040"/>
            <a:ext cx="274320" cy="274320"/>
          </a:xfrm>
          <a:prstGeom prst="rect">
            <a:avLst/>
          </a:prstGeom>
        </p:spPr>
      </p:pic>
      <p:sp>
        <p:nvSpPr>
          <p:cNvPr id="10" name="Content Placeholder 3">
            <a:extLst>
              <a:ext uri="{FF2B5EF4-FFF2-40B4-BE49-F238E27FC236}">
                <a16:creationId xmlns:a16="http://schemas.microsoft.com/office/drawing/2014/main" id="{8EA0DBBE-2356-BE75-EA51-8641825E3E3A}"/>
              </a:ext>
            </a:extLst>
          </p:cNvPr>
          <p:cNvSpPr txBox="1">
            <a:spLocks/>
          </p:cNvSpPr>
          <p:nvPr/>
        </p:nvSpPr>
        <p:spPr>
          <a:xfrm>
            <a:off x="5313914" y="2002483"/>
            <a:ext cx="3958500" cy="3033751"/>
          </a:xfrm>
          <a:prstGeom prst="rect">
            <a:avLst/>
          </a:prstGeom>
          <a:solidFill>
            <a:schemeClr val="accent2">
              <a:lumMod val="75000"/>
            </a:schemeClr>
          </a:solidFill>
        </p:spPr>
        <p:txBody>
          <a:bodyPr vert="horz" lIns="91440" tIns="45720" rIns="91440" bIns="45720" rtlCol="0" anchor="ctr">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GB" sz="1350" i="1" dirty="0">
                <a:solidFill>
                  <a:schemeClr val="bg1"/>
                </a:solidFill>
              </a:rPr>
              <a:t>“What we most value about IP Inclusive is the addressing of difficult topics and encouraging openness.</a:t>
            </a:r>
          </a:p>
          <a:p>
            <a:pPr marL="0" indent="0" algn="ctr">
              <a:buNone/>
            </a:pPr>
            <a:r>
              <a:rPr lang="en-GB" sz="1350" i="1" dirty="0">
                <a:solidFill>
                  <a:schemeClr val="bg1"/>
                </a:solidFill>
              </a:rPr>
              <a:t>“It has encouraged us to address topics that would previously have been considered inappropriate to talk about and has allowed us to demonstrate that we value members of the firm as people and as individuals.” </a:t>
            </a:r>
          </a:p>
          <a:p>
            <a:pPr marL="0" indent="0" algn="ctr">
              <a:buNone/>
            </a:pPr>
            <a:r>
              <a:rPr lang="en-GB" sz="1350" dirty="0">
                <a:solidFill>
                  <a:schemeClr val="bg1"/>
                </a:solidFill>
              </a:rPr>
              <a:t>Venner Shipley LLP</a:t>
            </a:r>
          </a:p>
        </p:txBody>
      </p:sp>
    </p:spTree>
    <p:extLst>
      <p:ext uri="{BB962C8B-B14F-4D97-AF65-F5344CB8AC3E}">
        <p14:creationId xmlns:p14="http://schemas.microsoft.com/office/powerpoint/2010/main" val="34740177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FE04618-67C6-7433-A4BE-3AF02C46C7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0843D5-5D73-6C0D-F70F-13FB0CF72D37}"/>
              </a:ext>
            </a:extLst>
          </p:cNvPr>
          <p:cNvSpPr>
            <a:spLocks noGrp="1"/>
          </p:cNvSpPr>
          <p:nvPr>
            <p:ph type="title"/>
          </p:nvPr>
        </p:nvSpPr>
        <p:spPr/>
        <p:txBody>
          <a:bodyPr/>
          <a:lstStyle/>
          <a:p>
            <a:r>
              <a:rPr lang="en-GB" dirty="0"/>
              <a:t>BROADENING PERSPECTIVES </a:t>
            </a:r>
          </a:p>
        </p:txBody>
      </p:sp>
      <p:sp>
        <p:nvSpPr>
          <p:cNvPr id="4" name="TextBox 3">
            <a:extLst>
              <a:ext uri="{FF2B5EF4-FFF2-40B4-BE49-F238E27FC236}">
                <a16:creationId xmlns:a16="http://schemas.microsoft.com/office/drawing/2014/main" id="{AF6C7862-3C0E-EBA4-6AF5-BAB955E6F7B8}"/>
              </a:ext>
            </a:extLst>
          </p:cNvPr>
          <p:cNvSpPr txBox="1"/>
          <p:nvPr/>
        </p:nvSpPr>
        <p:spPr>
          <a:xfrm>
            <a:off x="675745" y="1184031"/>
            <a:ext cx="8596668" cy="738664"/>
          </a:xfrm>
          <a:prstGeom prst="rect">
            <a:avLst/>
          </a:prstGeom>
          <a:noFill/>
        </p:spPr>
        <p:txBody>
          <a:bodyPr wrap="square" rtlCol="0">
            <a:spAutoFit/>
          </a:bodyPr>
          <a:lstStyle/>
          <a:p>
            <a:r>
              <a:rPr lang="en-GB" sz="1400" dirty="0"/>
              <a:t>One of IP </a:t>
            </a:r>
            <a:r>
              <a:rPr lang="en-GB" sz="1400" dirty="0" err="1"/>
              <a:t>Inclusive’s</a:t>
            </a:r>
            <a:r>
              <a:rPr lang="en-GB" sz="1400" dirty="0"/>
              <a:t> key impacts has been in educating and helping to broaden perspectives across the IP sector. Through initiatives rooted in allyship, we’ve encouraged individuals to consider experiences beyond their own and engage more empathetically with colleagues and communities. </a:t>
            </a:r>
          </a:p>
        </p:txBody>
      </p:sp>
      <p:sp>
        <p:nvSpPr>
          <p:cNvPr id="3" name="Content Placeholder 2">
            <a:extLst>
              <a:ext uri="{FF2B5EF4-FFF2-40B4-BE49-F238E27FC236}">
                <a16:creationId xmlns:a16="http://schemas.microsoft.com/office/drawing/2014/main" id="{6F8C51C4-9D2A-40A7-D544-0EEE38612476}"/>
              </a:ext>
            </a:extLst>
          </p:cNvPr>
          <p:cNvSpPr>
            <a:spLocks noGrp="1"/>
          </p:cNvSpPr>
          <p:nvPr>
            <p:ph sz="half" idx="1"/>
          </p:nvPr>
        </p:nvSpPr>
        <p:spPr>
          <a:xfrm>
            <a:off x="674157" y="2046514"/>
            <a:ext cx="4322457" cy="2605802"/>
          </a:xfrm>
        </p:spPr>
        <p:txBody>
          <a:bodyPr>
            <a:noAutofit/>
          </a:bodyPr>
          <a:lstStyle/>
          <a:p>
            <a:r>
              <a:rPr lang="en-GB" sz="1300" dirty="0"/>
              <a:t>Our events, reports, and accessible resources—such as the EDI Starter Pack and Allyship Guidelines—have offered practical ways to learn, reflect and grow. </a:t>
            </a:r>
          </a:p>
          <a:p>
            <a:r>
              <a:rPr lang="en-GB" sz="1300" dirty="0"/>
              <a:t>Sharing personal stories has helped us challenge stereotypes and amplify voices.</a:t>
            </a:r>
          </a:p>
          <a:p>
            <a:r>
              <a:rPr lang="en-GB" sz="1300" dirty="0"/>
              <a:t>By making these tools widely available, we’ve supported organisations and individuals in challenging assumptions and embracing more inclusive ways of thinking, thereby promoting a culture of openness, kindness and respect.</a:t>
            </a:r>
          </a:p>
          <a:p>
            <a:pPr marL="0" indent="0">
              <a:buNone/>
            </a:pPr>
            <a:endParaRPr lang="en-GB" sz="1300" dirty="0"/>
          </a:p>
        </p:txBody>
      </p:sp>
      <p:sp>
        <p:nvSpPr>
          <p:cNvPr id="5" name="Content Placeholder 3">
            <a:extLst>
              <a:ext uri="{FF2B5EF4-FFF2-40B4-BE49-F238E27FC236}">
                <a16:creationId xmlns:a16="http://schemas.microsoft.com/office/drawing/2014/main" id="{1D1700A3-2157-AD93-3FF5-CFC855E21E68}"/>
              </a:ext>
            </a:extLst>
          </p:cNvPr>
          <p:cNvSpPr txBox="1">
            <a:spLocks/>
          </p:cNvSpPr>
          <p:nvPr/>
        </p:nvSpPr>
        <p:spPr>
          <a:xfrm>
            <a:off x="674158" y="4666331"/>
            <a:ext cx="4322456" cy="724087"/>
          </a:xfrm>
          <a:prstGeom prst="rect">
            <a:avLst/>
          </a:prstGeom>
          <a:solidFill>
            <a:schemeClr val="accent1">
              <a:lumMod val="40000"/>
              <a:lumOff val="60000"/>
            </a:schemeClr>
          </a:solidFill>
        </p:spPr>
        <p:txBody>
          <a:bodyPr vert="horz" lIns="91440" tIns="45720" rIns="91440" bIns="45720" rtlCol="0" anchor="ctr">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GB" sz="1300" dirty="0">
                <a:solidFill>
                  <a:schemeClr val="tx1"/>
                </a:solidFill>
              </a:rPr>
              <a:t>Education was IP </a:t>
            </a:r>
            <a:r>
              <a:rPr lang="en-GB" sz="1300" dirty="0" err="1">
                <a:solidFill>
                  <a:schemeClr val="tx1"/>
                </a:solidFill>
              </a:rPr>
              <a:t>Inclusive’s</a:t>
            </a:r>
            <a:r>
              <a:rPr lang="en-GB" sz="1300" dirty="0">
                <a:solidFill>
                  <a:schemeClr val="tx1"/>
                </a:solidFill>
              </a:rPr>
              <a:t> most valued impact, cited by 87% of surveyed Charter Signatories and 71% of individuals.</a:t>
            </a:r>
          </a:p>
        </p:txBody>
      </p:sp>
      <p:pic>
        <p:nvPicPr>
          <p:cNvPr id="12" name="Graphic 11" descr="Pen outline">
            <a:extLst>
              <a:ext uri="{FF2B5EF4-FFF2-40B4-BE49-F238E27FC236}">
                <a16:creationId xmlns:a16="http://schemas.microsoft.com/office/drawing/2014/main" id="{06983486-CE58-887D-EA6E-B0F294AE165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643190" y="5053248"/>
            <a:ext cx="274320" cy="274320"/>
          </a:xfrm>
          <a:prstGeom prst="rect">
            <a:avLst/>
          </a:prstGeom>
        </p:spPr>
      </p:pic>
      <p:sp>
        <p:nvSpPr>
          <p:cNvPr id="11" name="Content Placeholder 3">
            <a:extLst>
              <a:ext uri="{FF2B5EF4-FFF2-40B4-BE49-F238E27FC236}">
                <a16:creationId xmlns:a16="http://schemas.microsoft.com/office/drawing/2014/main" id="{B83A9D91-8365-5506-DC23-D8BFAD514063}"/>
              </a:ext>
            </a:extLst>
          </p:cNvPr>
          <p:cNvSpPr txBox="1">
            <a:spLocks/>
          </p:cNvSpPr>
          <p:nvPr/>
        </p:nvSpPr>
        <p:spPr>
          <a:xfrm>
            <a:off x="651623" y="5484273"/>
            <a:ext cx="4322456" cy="969117"/>
          </a:xfrm>
          <a:prstGeom prst="rect">
            <a:avLst/>
          </a:prstGeom>
          <a:solidFill>
            <a:schemeClr val="accent2">
              <a:lumMod val="75000"/>
              <a:alpha val="60000"/>
            </a:schemeClr>
          </a:solidFill>
        </p:spPr>
        <p:txBody>
          <a:bodyPr vert="horz" lIns="91440" tIns="45720" rIns="91440" bIns="45720" rtlCol="0" anchor="ctr">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spcBef>
                <a:spcPts val="0"/>
              </a:spcBef>
              <a:buNone/>
            </a:pPr>
            <a:r>
              <a:rPr lang="en-GB" sz="1300" dirty="0">
                <a:solidFill>
                  <a:schemeClr val="tx1"/>
                </a:solidFill>
              </a:rPr>
              <a:t>95% of surveyed Charter Signatories would like IP Inclusive to continue to provide written resources such as guidance, toolkits, template documents and event reports.</a:t>
            </a:r>
          </a:p>
        </p:txBody>
      </p:sp>
      <p:pic>
        <p:nvPicPr>
          <p:cNvPr id="13" name="Graphic 12" descr="Pen outline">
            <a:extLst>
              <a:ext uri="{FF2B5EF4-FFF2-40B4-BE49-F238E27FC236}">
                <a16:creationId xmlns:a16="http://schemas.microsoft.com/office/drawing/2014/main" id="{86BE38DF-DD5C-9E15-9AD0-49E64E6D969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643190" y="6125135"/>
            <a:ext cx="274320" cy="274320"/>
          </a:xfrm>
          <a:prstGeom prst="rect">
            <a:avLst/>
          </a:prstGeom>
        </p:spPr>
      </p:pic>
      <p:sp>
        <p:nvSpPr>
          <p:cNvPr id="10" name="Content Placeholder 3">
            <a:extLst>
              <a:ext uri="{FF2B5EF4-FFF2-40B4-BE49-F238E27FC236}">
                <a16:creationId xmlns:a16="http://schemas.microsoft.com/office/drawing/2014/main" id="{1FDA6588-B267-7E5B-AB9B-1C0FEF2B6DDF}"/>
              </a:ext>
            </a:extLst>
          </p:cNvPr>
          <p:cNvSpPr txBox="1">
            <a:spLocks/>
          </p:cNvSpPr>
          <p:nvPr/>
        </p:nvSpPr>
        <p:spPr>
          <a:xfrm>
            <a:off x="5313911" y="2046514"/>
            <a:ext cx="3958500" cy="1259118"/>
          </a:xfrm>
          <a:prstGeom prst="rect">
            <a:avLst/>
          </a:prstGeom>
          <a:solidFill>
            <a:schemeClr val="accent2">
              <a:lumMod val="75000"/>
              <a:alpha val="40000"/>
            </a:schemeClr>
          </a:solidFill>
        </p:spPr>
        <p:txBody>
          <a:bodyPr vert="horz" lIns="91440" tIns="45720" rIns="91440" bIns="45720" rtlCol="0" anchor="ctr">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GB" sz="1300" i="1" dirty="0">
                <a:solidFill>
                  <a:schemeClr val="tx1"/>
                </a:solidFill>
              </a:rPr>
              <a:t>“Our main EDI challenge is engagement from the wider firm. IP </a:t>
            </a:r>
            <a:r>
              <a:rPr lang="en-GB" sz="1300" i="1" dirty="0" err="1">
                <a:solidFill>
                  <a:schemeClr val="tx1"/>
                </a:solidFill>
              </a:rPr>
              <a:t>Inclusive's</a:t>
            </a:r>
            <a:r>
              <a:rPr lang="en-GB" sz="1300" i="1" dirty="0">
                <a:solidFill>
                  <a:schemeClr val="tx1"/>
                </a:solidFill>
              </a:rPr>
              <a:t> range of resources has been a huge help in expanding our engagement through better understanding.” </a:t>
            </a:r>
          </a:p>
          <a:p>
            <a:pPr marL="0" indent="0" algn="ctr">
              <a:buNone/>
            </a:pPr>
            <a:r>
              <a:rPr lang="en-GB" sz="1300" dirty="0">
                <a:solidFill>
                  <a:schemeClr val="tx1"/>
                </a:solidFill>
              </a:rPr>
              <a:t>Charter Signatory organisation</a:t>
            </a:r>
          </a:p>
        </p:txBody>
      </p:sp>
      <p:sp>
        <p:nvSpPr>
          <p:cNvPr id="7" name="Content Placeholder 3">
            <a:extLst>
              <a:ext uri="{FF2B5EF4-FFF2-40B4-BE49-F238E27FC236}">
                <a16:creationId xmlns:a16="http://schemas.microsoft.com/office/drawing/2014/main" id="{C66993FF-0274-A573-1394-01CDFB2480E6}"/>
              </a:ext>
            </a:extLst>
          </p:cNvPr>
          <p:cNvSpPr txBox="1">
            <a:spLocks/>
          </p:cNvSpPr>
          <p:nvPr/>
        </p:nvSpPr>
        <p:spPr>
          <a:xfrm>
            <a:off x="5313912" y="3397027"/>
            <a:ext cx="3958500" cy="586956"/>
          </a:xfrm>
          <a:prstGeom prst="rect">
            <a:avLst/>
          </a:prstGeom>
          <a:solidFill>
            <a:schemeClr val="accent1"/>
          </a:solidFill>
        </p:spPr>
        <p:txBody>
          <a:bodyPr vert="horz" lIns="91440" tIns="45720" rIns="91440" bIns="45720" rtlCol="0" anchor="ctr">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GB" sz="1300" i="1" dirty="0">
                <a:solidFill>
                  <a:schemeClr val="tx1"/>
                </a:solidFill>
              </a:rPr>
              <a:t>“The events that IP Inclusive hold are incredibly valuable for keeping us up to date and educated.”</a:t>
            </a:r>
          </a:p>
        </p:txBody>
      </p:sp>
      <p:sp>
        <p:nvSpPr>
          <p:cNvPr id="9" name="Content Placeholder 3">
            <a:extLst>
              <a:ext uri="{FF2B5EF4-FFF2-40B4-BE49-F238E27FC236}">
                <a16:creationId xmlns:a16="http://schemas.microsoft.com/office/drawing/2014/main" id="{744B302B-DC42-A17D-F723-B0285F9DD8E2}"/>
              </a:ext>
            </a:extLst>
          </p:cNvPr>
          <p:cNvSpPr txBox="1">
            <a:spLocks/>
          </p:cNvSpPr>
          <p:nvPr/>
        </p:nvSpPr>
        <p:spPr>
          <a:xfrm>
            <a:off x="5313913" y="4075378"/>
            <a:ext cx="3958500" cy="450226"/>
          </a:xfrm>
          <a:prstGeom prst="rect">
            <a:avLst/>
          </a:prstGeom>
          <a:solidFill>
            <a:schemeClr val="accent1">
              <a:lumMod val="40000"/>
              <a:lumOff val="60000"/>
            </a:schemeClr>
          </a:solidFill>
        </p:spPr>
        <p:txBody>
          <a:bodyPr vert="horz" lIns="91440" tIns="45720" rIns="91440" bIns="45720" rtlCol="0" anchor="ctr">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GB" sz="1300" i="1" kern="100" dirty="0">
                <a:solidFill>
                  <a:schemeClr val="tx1"/>
                </a:solidFill>
                <a:effectLst/>
                <a:ea typeface="Aptos" panose="020B0004020202020204" pitchFamily="34" charset="0"/>
                <a:cs typeface="Times New Roman" panose="02020603050405020304" pitchFamily="18" charset="0"/>
              </a:rPr>
              <a:t>“It has opened my eyes to wider ideas.”</a:t>
            </a:r>
          </a:p>
        </p:txBody>
      </p:sp>
      <p:sp>
        <p:nvSpPr>
          <p:cNvPr id="6" name="Content Placeholder 3">
            <a:extLst>
              <a:ext uri="{FF2B5EF4-FFF2-40B4-BE49-F238E27FC236}">
                <a16:creationId xmlns:a16="http://schemas.microsoft.com/office/drawing/2014/main" id="{BC344B4B-D8A8-D481-5769-CBAF277F5EE7}"/>
              </a:ext>
            </a:extLst>
          </p:cNvPr>
          <p:cNvSpPr txBox="1">
            <a:spLocks/>
          </p:cNvSpPr>
          <p:nvPr/>
        </p:nvSpPr>
        <p:spPr>
          <a:xfrm>
            <a:off x="5313911" y="4616999"/>
            <a:ext cx="3958500" cy="872499"/>
          </a:xfrm>
          <a:prstGeom prst="rect">
            <a:avLst/>
          </a:prstGeom>
          <a:solidFill>
            <a:schemeClr val="accent1">
              <a:lumMod val="60000"/>
              <a:lumOff val="40000"/>
            </a:schemeClr>
          </a:solidFill>
        </p:spPr>
        <p:txBody>
          <a:bodyPr vert="horz" lIns="91440" tIns="45720" rIns="91440" bIns="45720" rtlCol="0" anchor="ctr">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GB" sz="1300" i="1" kern="100" dirty="0">
                <a:solidFill>
                  <a:schemeClr val="tx1"/>
                </a:solidFill>
                <a:effectLst/>
                <a:ea typeface="Aptos" panose="020B0004020202020204" pitchFamily="34" charset="0"/>
                <a:cs typeface="Times New Roman" panose="02020603050405020304" pitchFamily="18" charset="0"/>
              </a:rPr>
              <a:t>“It has helped me reflect on how important it is for everyone to feel they belong. People who belong feel free and motivated to contribute and this has obvious benefits for the business.” </a:t>
            </a:r>
            <a:endParaRPr lang="en-GB" sz="1300" i="1" dirty="0">
              <a:solidFill>
                <a:schemeClr val="tx1"/>
              </a:solidFill>
            </a:endParaRPr>
          </a:p>
        </p:txBody>
      </p:sp>
      <p:sp>
        <p:nvSpPr>
          <p:cNvPr id="8" name="Content Placeholder 3">
            <a:extLst>
              <a:ext uri="{FF2B5EF4-FFF2-40B4-BE49-F238E27FC236}">
                <a16:creationId xmlns:a16="http://schemas.microsoft.com/office/drawing/2014/main" id="{83F3E2D9-A3FF-1B74-7176-44841E870776}"/>
              </a:ext>
            </a:extLst>
          </p:cNvPr>
          <p:cNvSpPr txBox="1">
            <a:spLocks/>
          </p:cNvSpPr>
          <p:nvPr/>
        </p:nvSpPr>
        <p:spPr>
          <a:xfrm>
            <a:off x="5313911" y="5580892"/>
            <a:ext cx="3958500" cy="872499"/>
          </a:xfrm>
          <a:prstGeom prst="rect">
            <a:avLst/>
          </a:prstGeom>
          <a:solidFill>
            <a:schemeClr val="accent1">
              <a:lumMod val="20000"/>
              <a:lumOff val="80000"/>
            </a:schemeClr>
          </a:solidFill>
        </p:spPr>
        <p:txBody>
          <a:bodyPr vert="horz" lIns="91440" tIns="45720" rIns="91440" bIns="45720" rtlCol="0" anchor="ctr">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GB" sz="1300" i="1" dirty="0">
                <a:solidFill>
                  <a:schemeClr val="tx1"/>
                </a:solidFill>
              </a:rPr>
              <a:t>“What we most value about IP Inclusive are the support materials and resources.” </a:t>
            </a:r>
          </a:p>
          <a:p>
            <a:pPr marL="0" indent="0" algn="ctr">
              <a:buNone/>
            </a:pPr>
            <a:r>
              <a:rPr lang="en-GB" sz="1300" dirty="0">
                <a:solidFill>
                  <a:schemeClr val="tx1"/>
                </a:solidFill>
              </a:rPr>
              <a:t>Swindell &amp; Pearson Ltd</a:t>
            </a:r>
          </a:p>
        </p:txBody>
      </p:sp>
    </p:spTree>
    <p:extLst>
      <p:ext uri="{BB962C8B-B14F-4D97-AF65-F5344CB8AC3E}">
        <p14:creationId xmlns:p14="http://schemas.microsoft.com/office/powerpoint/2010/main" val="30247576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CD80F6E-7960-DC18-559A-1476B85741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090CD4-6397-628B-0B85-7ADFD4853E80}"/>
              </a:ext>
            </a:extLst>
          </p:cNvPr>
          <p:cNvSpPr>
            <a:spLocks noGrp="1"/>
          </p:cNvSpPr>
          <p:nvPr>
            <p:ph type="title"/>
          </p:nvPr>
        </p:nvSpPr>
        <p:spPr/>
        <p:txBody>
          <a:bodyPr/>
          <a:lstStyle/>
          <a:p>
            <a:r>
              <a:rPr lang="en-GB" dirty="0"/>
              <a:t>PROVIDING SAFE SPACES</a:t>
            </a:r>
          </a:p>
        </p:txBody>
      </p:sp>
      <p:sp>
        <p:nvSpPr>
          <p:cNvPr id="11" name="TextBox 10">
            <a:extLst>
              <a:ext uri="{FF2B5EF4-FFF2-40B4-BE49-F238E27FC236}">
                <a16:creationId xmlns:a16="http://schemas.microsoft.com/office/drawing/2014/main" id="{2048B7F3-5D0C-6BAE-BD3C-01DA25EC0E20}"/>
              </a:ext>
            </a:extLst>
          </p:cNvPr>
          <p:cNvSpPr txBox="1"/>
          <p:nvPr/>
        </p:nvSpPr>
        <p:spPr>
          <a:xfrm>
            <a:off x="675745" y="1184031"/>
            <a:ext cx="8596668" cy="1169551"/>
          </a:xfrm>
          <a:prstGeom prst="rect">
            <a:avLst/>
          </a:prstGeom>
          <a:noFill/>
        </p:spPr>
        <p:txBody>
          <a:bodyPr wrap="square" rtlCol="0">
            <a:spAutoFit/>
          </a:bodyPr>
          <a:lstStyle/>
          <a:p>
            <a:r>
              <a:rPr lang="en-GB" sz="1400" noProof="0" dirty="0"/>
              <a:t>IP Inclusive has created safe, professional spaces where individuals can engage in open dialogue, exchange workplace experiences, and access peer support without fear of judgement. Our IP Inclusive communities, built around shared identities and experiences, offer not only a sense of belonging and understanding, but also practical advice and support. Our regional networks also offer safe and supportive spaces for IP professionals to connect.</a:t>
            </a:r>
          </a:p>
        </p:txBody>
      </p:sp>
      <p:sp>
        <p:nvSpPr>
          <p:cNvPr id="14" name="Content Placeholder 2">
            <a:extLst>
              <a:ext uri="{FF2B5EF4-FFF2-40B4-BE49-F238E27FC236}">
                <a16:creationId xmlns:a16="http://schemas.microsoft.com/office/drawing/2014/main" id="{F5A3C120-6003-4ED3-C183-CF99D7200495}"/>
              </a:ext>
            </a:extLst>
          </p:cNvPr>
          <p:cNvSpPr>
            <a:spLocks noGrp="1"/>
          </p:cNvSpPr>
          <p:nvPr>
            <p:ph sz="half" idx="1"/>
          </p:nvPr>
        </p:nvSpPr>
        <p:spPr>
          <a:xfrm>
            <a:off x="688216" y="2353582"/>
            <a:ext cx="4679722" cy="1320800"/>
          </a:xfrm>
        </p:spPr>
        <p:txBody>
          <a:bodyPr>
            <a:noAutofit/>
          </a:bodyPr>
          <a:lstStyle/>
          <a:p>
            <a:r>
              <a:rPr lang="en-GB" sz="1300" noProof="0" dirty="0"/>
              <a:t>Our six communities have been extremely active over the years. They have organised events; written articles, blog posts, toolkits and resources; published video features and podcasts; campaigned for change; and supported individual IP professionals who have turned to them for help.</a:t>
            </a:r>
          </a:p>
          <a:p>
            <a:pPr marL="0" indent="0">
              <a:buNone/>
            </a:pPr>
            <a:endParaRPr lang="en-GB" sz="1300" noProof="0" dirty="0"/>
          </a:p>
        </p:txBody>
      </p:sp>
      <p:graphicFrame>
        <p:nvGraphicFramePr>
          <p:cNvPr id="16" name="Diagram 15" descr="An inforgraphic with &quot;Allies&quot; at the centre, surrounded by different groups of people, all in overlapping bubbles. The groups are: Ethnic minorities&#10;(Peri)-menopausal&#10;Disabled people &#10;Neuro-divergent&#10;Carers&#10;Early-stage professional&#10;Mid-level professional&#10;LGBTQIA+&#10;Women-identifying&#10;Regions.">
            <a:extLst>
              <a:ext uri="{FF2B5EF4-FFF2-40B4-BE49-F238E27FC236}">
                <a16:creationId xmlns:a16="http://schemas.microsoft.com/office/drawing/2014/main" id="{3BD9428F-9BC7-A17D-0AE4-3555C497F8BD}"/>
              </a:ext>
            </a:extLst>
          </p:cNvPr>
          <p:cNvGraphicFramePr/>
          <p:nvPr>
            <p:extLst>
              <p:ext uri="{D42A27DB-BD31-4B8C-83A1-F6EECF244321}">
                <p14:modId xmlns:p14="http://schemas.microsoft.com/office/powerpoint/2010/main" val="2816358101"/>
              </p:ext>
            </p:extLst>
          </p:nvPr>
        </p:nvGraphicFramePr>
        <p:xfrm>
          <a:off x="836722" y="3693886"/>
          <a:ext cx="3904475" cy="309684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3" name="Content Placeholder 3">
            <a:extLst>
              <a:ext uri="{FF2B5EF4-FFF2-40B4-BE49-F238E27FC236}">
                <a16:creationId xmlns:a16="http://schemas.microsoft.com/office/drawing/2014/main" id="{D1E1BADD-7A4C-D9B3-4D83-90698B11E490}"/>
              </a:ext>
            </a:extLst>
          </p:cNvPr>
          <p:cNvSpPr txBox="1">
            <a:spLocks/>
          </p:cNvSpPr>
          <p:nvPr/>
        </p:nvSpPr>
        <p:spPr>
          <a:xfrm>
            <a:off x="5367937" y="2358580"/>
            <a:ext cx="3904475" cy="902336"/>
          </a:xfrm>
          <a:prstGeom prst="rect">
            <a:avLst/>
          </a:prstGeom>
          <a:solidFill>
            <a:schemeClr val="bg2">
              <a:lumMod val="75000"/>
              <a:alpha val="60000"/>
            </a:schemeClr>
          </a:solidFill>
        </p:spPr>
        <p:txBody>
          <a:bodyPr vert="horz" lIns="91440" tIns="45720" rIns="91440" bIns="45720" rtlCol="0" anchor="ctr">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GB" sz="1300" noProof="0" dirty="0">
                <a:solidFill>
                  <a:schemeClr val="tx1"/>
                </a:solidFill>
              </a:rPr>
              <a:t>81% of individual respondents agreed or strongly agreed that IP Inclusive has had a positive impact on inclusivity within the UK’s wider IP sector.</a:t>
            </a:r>
          </a:p>
        </p:txBody>
      </p:sp>
      <p:pic>
        <p:nvPicPr>
          <p:cNvPr id="5" name="Graphic 4" descr="Pen outline">
            <a:extLst>
              <a:ext uri="{FF2B5EF4-FFF2-40B4-BE49-F238E27FC236}">
                <a16:creationId xmlns:a16="http://schemas.microsoft.com/office/drawing/2014/main" id="{3D5B82B7-B3F6-DD5A-A093-625AFDF9D526}"/>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8931415" y="2952477"/>
            <a:ext cx="274320" cy="274320"/>
          </a:xfrm>
          <a:prstGeom prst="rect">
            <a:avLst/>
          </a:prstGeom>
        </p:spPr>
      </p:pic>
      <p:sp>
        <p:nvSpPr>
          <p:cNvPr id="12" name="Content Placeholder 3">
            <a:extLst>
              <a:ext uri="{FF2B5EF4-FFF2-40B4-BE49-F238E27FC236}">
                <a16:creationId xmlns:a16="http://schemas.microsoft.com/office/drawing/2014/main" id="{2561A48E-268E-423E-7BF0-E100ADAFACA6}"/>
              </a:ext>
            </a:extLst>
          </p:cNvPr>
          <p:cNvSpPr txBox="1">
            <a:spLocks/>
          </p:cNvSpPr>
          <p:nvPr/>
        </p:nvSpPr>
        <p:spPr>
          <a:xfrm>
            <a:off x="5367936" y="3331667"/>
            <a:ext cx="3904475" cy="902336"/>
          </a:xfrm>
          <a:prstGeom prst="rect">
            <a:avLst/>
          </a:prstGeom>
          <a:solidFill>
            <a:schemeClr val="tx2">
              <a:lumMod val="20000"/>
              <a:lumOff val="80000"/>
            </a:schemeClr>
          </a:solidFill>
        </p:spPr>
        <p:txBody>
          <a:bodyPr vert="horz" lIns="91440" tIns="45720" rIns="91440" bIns="45720" rtlCol="0" anchor="ctr">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GB" sz="1300" noProof="0" dirty="0">
                <a:solidFill>
                  <a:schemeClr val="tx1"/>
                </a:solidFill>
              </a:rPr>
              <a:t>95% of Charter Signatories surveyed would like IP Inclusive to continue to provide access to communities and support networks.</a:t>
            </a:r>
            <a:r>
              <a:rPr lang="en-GB" sz="1300" kern="100" noProof="0" dirty="0">
                <a:solidFill>
                  <a:schemeClr val="tx1"/>
                </a:solidFill>
                <a:effectLst/>
                <a:ea typeface="Aptos" panose="020B0004020202020204" pitchFamily="34" charset="0"/>
                <a:cs typeface="Times New Roman" panose="02020603050405020304" pitchFamily="18" charset="0"/>
              </a:rPr>
              <a:t> </a:t>
            </a:r>
            <a:endParaRPr lang="en-GB" sz="1300" noProof="0" dirty="0">
              <a:solidFill>
                <a:schemeClr val="tx1"/>
              </a:solidFill>
            </a:endParaRPr>
          </a:p>
        </p:txBody>
      </p:sp>
      <p:pic>
        <p:nvPicPr>
          <p:cNvPr id="7" name="Graphic 6" descr="Pen outline">
            <a:extLst>
              <a:ext uri="{FF2B5EF4-FFF2-40B4-BE49-F238E27FC236}">
                <a16:creationId xmlns:a16="http://schemas.microsoft.com/office/drawing/2014/main" id="{E8B99716-1325-4D5A-132E-379799600434}"/>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8931415" y="3908307"/>
            <a:ext cx="274320" cy="274320"/>
          </a:xfrm>
          <a:prstGeom prst="rect">
            <a:avLst/>
          </a:prstGeom>
        </p:spPr>
      </p:pic>
      <p:sp>
        <p:nvSpPr>
          <p:cNvPr id="9" name="Content Placeholder 3">
            <a:extLst>
              <a:ext uri="{FF2B5EF4-FFF2-40B4-BE49-F238E27FC236}">
                <a16:creationId xmlns:a16="http://schemas.microsoft.com/office/drawing/2014/main" id="{E2FA4E1E-FD70-5E43-454F-615A7648855A}"/>
              </a:ext>
            </a:extLst>
          </p:cNvPr>
          <p:cNvSpPr txBox="1">
            <a:spLocks/>
          </p:cNvSpPr>
          <p:nvPr/>
        </p:nvSpPr>
        <p:spPr>
          <a:xfrm>
            <a:off x="5367936" y="4304754"/>
            <a:ext cx="3904475" cy="598551"/>
          </a:xfrm>
          <a:prstGeom prst="rect">
            <a:avLst/>
          </a:prstGeom>
          <a:solidFill>
            <a:schemeClr val="accent1">
              <a:lumMod val="20000"/>
              <a:lumOff val="80000"/>
              <a:alpha val="40000"/>
            </a:schemeClr>
          </a:solidFill>
        </p:spPr>
        <p:txBody>
          <a:bodyPr vert="horz" lIns="91440" tIns="45720" rIns="91440" bIns="45720" rtlCol="0" anchor="ctr">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GB" sz="1300" i="1" dirty="0">
                <a:solidFill>
                  <a:schemeClr val="tx1"/>
                </a:solidFill>
              </a:rPr>
              <a:t>“</a:t>
            </a:r>
            <a:r>
              <a:rPr lang="en-GB" sz="1300" i="1" noProof="0" dirty="0">
                <a:solidFill>
                  <a:schemeClr val="tx1"/>
                </a:solidFill>
              </a:rPr>
              <a:t>The IP &amp; ME community helps me find people like me.”</a:t>
            </a:r>
          </a:p>
        </p:txBody>
      </p:sp>
      <p:sp>
        <p:nvSpPr>
          <p:cNvPr id="3" name="Content Placeholder 3">
            <a:extLst>
              <a:ext uri="{FF2B5EF4-FFF2-40B4-BE49-F238E27FC236}">
                <a16:creationId xmlns:a16="http://schemas.microsoft.com/office/drawing/2014/main" id="{2517A687-1452-3E22-0A92-45FE4861C791}"/>
              </a:ext>
            </a:extLst>
          </p:cNvPr>
          <p:cNvSpPr txBox="1">
            <a:spLocks/>
          </p:cNvSpPr>
          <p:nvPr/>
        </p:nvSpPr>
        <p:spPr>
          <a:xfrm>
            <a:off x="5367937" y="4974056"/>
            <a:ext cx="3904475" cy="814330"/>
          </a:xfrm>
          <a:prstGeom prst="rect">
            <a:avLst/>
          </a:prstGeom>
          <a:solidFill>
            <a:schemeClr val="accent2">
              <a:lumMod val="75000"/>
              <a:alpha val="40000"/>
            </a:schemeClr>
          </a:solidFill>
        </p:spPr>
        <p:txBody>
          <a:bodyPr vert="horz" lIns="91440" tIns="45720" rIns="91440" bIns="45720" rtlCol="0" anchor="ctr">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GB" sz="1300" i="1" noProof="0" dirty="0">
                <a:solidFill>
                  <a:schemeClr val="tx1"/>
                </a:solidFill>
              </a:rPr>
              <a:t>“I am very grateful for how IP Out advocated on my behalf, when I needed support managing my transition in the workplace.”</a:t>
            </a:r>
          </a:p>
        </p:txBody>
      </p:sp>
      <p:sp>
        <p:nvSpPr>
          <p:cNvPr id="6" name="Content Placeholder 3">
            <a:extLst>
              <a:ext uri="{FF2B5EF4-FFF2-40B4-BE49-F238E27FC236}">
                <a16:creationId xmlns:a16="http://schemas.microsoft.com/office/drawing/2014/main" id="{0E650C1F-ABF5-CC21-B101-D3AD89D54D0E}"/>
              </a:ext>
            </a:extLst>
          </p:cNvPr>
          <p:cNvSpPr txBox="1">
            <a:spLocks/>
          </p:cNvSpPr>
          <p:nvPr/>
        </p:nvSpPr>
        <p:spPr>
          <a:xfrm>
            <a:off x="5367935" y="5859135"/>
            <a:ext cx="3904475" cy="598551"/>
          </a:xfrm>
          <a:prstGeom prst="rect">
            <a:avLst/>
          </a:prstGeom>
          <a:solidFill>
            <a:schemeClr val="accent1"/>
          </a:solidFill>
        </p:spPr>
        <p:txBody>
          <a:bodyPr vert="horz" lIns="91440" tIns="45720" rIns="91440" bIns="45720" rtlCol="0" anchor="ctr">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GB" sz="1300" i="1" noProof="0" dirty="0">
                <a:solidFill>
                  <a:schemeClr val="bg1"/>
                </a:solidFill>
              </a:rPr>
              <a:t>“I feel less isolated as someone with my particular disability within the profession.”</a:t>
            </a:r>
          </a:p>
        </p:txBody>
      </p:sp>
    </p:spTree>
    <p:extLst>
      <p:ext uri="{BB962C8B-B14F-4D97-AF65-F5344CB8AC3E}">
        <p14:creationId xmlns:p14="http://schemas.microsoft.com/office/powerpoint/2010/main" val="254465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4154D2C-D7F2-A4EE-6838-F64A0A7F88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A6ABE1-6CC9-D917-8E86-8D5A43CFB8DD}"/>
              </a:ext>
            </a:extLst>
          </p:cNvPr>
          <p:cNvSpPr>
            <a:spLocks noGrp="1"/>
          </p:cNvSpPr>
          <p:nvPr>
            <p:ph type="title"/>
          </p:nvPr>
        </p:nvSpPr>
        <p:spPr/>
        <p:txBody>
          <a:bodyPr/>
          <a:lstStyle/>
          <a:p>
            <a:r>
              <a:rPr lang="en-GB" dirty="0"/>
              <a:t>KEEPING EDI ON THE AGENDA</a:t>
            </a:r>
          </a:p>
        </p:txBody>
      </p:sp>
      <p:sp>
        <p:nvSpPr>
          <p:cNvPr id="4" name="TextBox 3">
            <a:extLst>
              <a:ext uri="{FF2B5EF4-FFF2-40B4-BE49-F238E27FC236}">
                <a16:creationId xmlns:a16="http://schemas.microsoft.com/office/drawing/2014/main" id="{2163C106-F3DC-CF7B-0993-1FAD127A0A67}"/>
              </a:ext>
            </a:extLst>
          </p:cNvPr>
          <p:cNvSpPr txBox="1"/>
          <p:nvPr/>
        </p:nvSpPr>
        <p:spPr>
          <a:xfrm>
            <a:off x="675745" y="1184031"/>
            <a:ext cx="8596668" cy="738664"/>
          </a:xfrm>
          <a:prstGeom prst="rect">
            <a:avLst/>
          </a:prstGeom>
          <a:noFill/>
        </p:spPr>
        <p:txBody>
          <a:bodyPr wrap="square" rtlCol="0">
            <a:spAutoFit/>
          </a:bodyPr>
          <a:lstStyle/>
          <a:p>
            <a:r>
              <a:rPr lang="en-GB" sz="1400" dirty="0"/>
              <a:t>IP Inclusive has played a vital role in keeping EDI high on the agenda across the UK’s IP sector. By offering timely, thought-provoking content and engaging a wide range of voices, we've helped maintain momentum across the IP professions and spark ongoing conversations within workplaces. </a:t>
            </a:r>
          </a:p>
        </p:txBody>
      </p:sp>
      <p:sp>
        <p:nvSpPr>
          <p:cNvPr id="3" name="Content Placeholder 2">
            <a:extLst>
              <a:ext uri="{FF2B5EF4-FFF2-40B4-BE49-F238E27FC236}">
                <a16:creationId xmlns:a16="http://schemas.microsoft.com/office/drawing/2014/main" id="{219E77B5-206F-1994-3913-515B2AA226A4}"/>
              </a:ext>
            </a:extLst>
          </p:cNvPr>
          <p:cNvSpPr>
            <a:spLocks noGrp="1"/>
          </p:cNvSpPr>
          <p:nvPr>
            <p:ph sz="half" idx="1"/>
          </p:nvPr>
        </p:nvSpPr>
        <p:spPr>
          <a:xfrm>
            <a:off x="730122" y="2008054"/>
            <a:ext cx="4322457" cy="2841891"/>
          </a:xfrm>
        </p:spPr>
        <p:txBody>
          <a:bodyPr>
            <a:noAutofit/>
          </a:bodyPr>
          <a:lstStyle/>
          <a:p>
            <a:r>
              <a:rPr lang="en-GB" sz="1350" dirty="0"/>
              <a:t>In 2024 we produced over 100 events, articles and resources—ranging from webinars on active allyship and workplace adjustments, to practical tools like our EDI Starter Pack and Allyship Guidelines.</a:t>
            </a:r>
          </a:p>
          <a:p>
            <a:r>
              <a:rPr lang="en-GB" sz="1350" dirty="0"/>
              <a:t>Our Senior Leaders’ Diversity Think Tank brings EDI conversations and commitments to the top levels of IP sector organisations.</a:t>
            </a:r>
          </a:p>
          <a:p>
            <a:r>
              <a:rPr lang="en-GB" sz="1350" dirty="0"/>
              <a:t>So far, we have run 11 valuable “Pledge Prattle” forums for our Senior Leaders’ Pledge signatories to share ideas and views on topical EDI challenges.</a:t>
            </a:r>
          </a:p>
          <a:p>
            <a:pPr marL="0" indent="0">
              <a:buNone/>
            </a:pPr>
            <a:endParaRPr lang="en-GB" sz="1350" dirty="0"/>
          </a:p>
        </p:txBody>
      </p:sp>
      <p:sp>
        <p:nvSpPr>
          <p:cNvPr id="9" name="Content Placeholder 3">
            <a:extLst>
              <a:ext uri="{FF2B5EF4-FFF2-40B4-BE49-F238E27FC236}">
                <a16:creationId xmlns:a16="http://schemas.microsoft.com/office/drawing/2014/main" id="{CF96DB4F-5607-F392-D342-9C8322A63570}"/>
              </a:ext>
            </a:extLst>
          </p:cNvPr>
          <p:cNvSpPr txBox="1">
            <a:spLocks/>
          </p:cNvSpPr>
          <p:nvPr/>
        </p:nvSpPr>
        <p:spPr>
          <a:xfrm>
            <a:off x="730122" y="5050594"/>
            <a:ext cx="4322457" cy="1411540"/>
          </a:xfrm>
          <a:prstGeom prst="rect">
            <a:avLst/>
          </a:prstGeom>
          <a:solidFill>
            <a:schemeClr val="accent1">
              <a:lumMod val="40000"/>
              <a:lumOff val="60000"/>
              <a:alpha val="40000"/>
            </a:schemeClr>
          </a:solidFill>
        </p:spPr>
        <p:txBody>
          <a:bodyPr vert="horz" lIns="91440" tIns="45720" rIns="91440" bIns="45720" rtlCol="0" anchor="ctr">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GB" sz="1300" i="1" dirty="0">
                <a:solidFill>
                  <a:schemeClr val="tx1"/>
                </a:solidFill>
              </a:rPr>
              <a:t>“Never has it been more important to keep EDI on the radar. IP Inclusive provides us with that focus, ensuring we have relevant and impactful conversations which lead to real change.” </a:t>
            </a:r>
          </a:p>
          <a:p>
            <a:pPr marL="0" indent="0" algn="ctr">
              <a:buNone/>
            </a:pPr>
            <a:r>
              <a:rPr lang="en-GB" sz="1300" dirty="0">
                <a:solidFill>
                  <a:schemeClr val="tx1"/>
                </a:solidFill>
              </a:rPr>
              <a:t>The Chartered Institute of Patent Attorneys (CIPA)</a:t>
            </a:r>
          </a:p>
        </p:txBody>
      </p:sp>
      <p:sp>
        <p:nvSpPr>
          <p:cNvPr id="5" name="Content Placeholder 3">
            <a:extLst>
              <a:ext uri="{FF2B5EF4-FFF2-40B4-BE49-F238E27FC236}">
                <a16:creationId xmlns:a16="http://schemas.microsoft.com/office/drawing/2014/main" id="{761D492D-52E3-1A07-8DFE-541CA32FFA69}"/>
              </a:ext>
            </a:extLst>
          </p:cNvPr>
          <p:cNvSpPr txBox="1">
            <a:spLocks/>
          </p:cNvSpPr>
          <p:nvPr/>
        </p:nvSpPr>
        <p:spPr>
          <a:xfrm>
            <a:off x="5313911" y="2008054"/>
            <a:ext cx="3958502" cy="832211"/>
          </a:xfrm>
          <a:prstGeom prst="rect">
            <a:avLst/>
          </a:prstGeom>
          <a:solidFill>
            <a:schemeClr val="accent2">
              <a:lumMod val="60000"/>
              <a:lumOff val="40000"/>
              <a:alpha val="80000"/>
            </a:schemeClr>
          </a:solidFill>
        </p:spPr>
        <p:txBody>
          <a:bodyPr vert="horz" lIns="91440" tIns="45720" rIns="91440" bIns="45720" rtlCol="0" anchor="ctr">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GB" sz="1300" dirty="0">
                <a:solidFill>
                  <a:schemeClr val="tx1"/>
                </a:solidFill>
              </a:rPr>
              <a:t>Three quarters of all survey respondents agreed or strongly agreed that IP Inclusive has had a positive impact on EDI within the UK’s wider IP sector.</a:t>
            </a:r>
          </a:p>
        </p:txBody>
      </p:sp>
      <p:pic>
        <p:nvPicPr>
          <p:cNvPr id="6" name="Graphic 5" descr="Pen outline">
            <a:extLst>
              <a:ext uri="{FF2B5EF4-FFF2-40B4-BE49-F238E27FC236}">
                <a16:creationId xmlns:a16="http://schemas.microsoft.com/office/drawing/2014/main" id="{541A8930-AD4E-F0FF-1EF8-B1FE0F769CE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946385" y="2565945"/>
            <a:ext cx="274320" cy="274320"/>
          </a:xfrm>
          <a:prstGeom prst="rect">
            <a:avLst/>
          </a:prstGeom>
        </p:spPr>
      </p:pic>
      <p:sp>
        <p:nvSpPr>
          <p:cNvPr id="7" name="Content Placeholder 3">
            <a:extLst>
              <a:ext uri="{FF2B5EF4-FFF2-40B4-BE49-F238E27FC236}">
                <a16:creationId xmlns:a16="http://schemas.microsoft.com/office/drawing/2014/main" id="{39ED110F-C33D-ED9D-BF79-6B192091F51A}"/>
              </a:ext>
            </a:extLst>
          </p:cNvPr>
          <p:cNvSpPr txBox="1">
            <a:spLocks/>
          </p:cNvSpPr>
          <p:nvPr/>
        </p:nvSpPr>
        <p:spPr>
          <a:xfrm>
            <a:off x="5313910" y="2983426"/>
            <a:ext cx="3958502" cy="1393513"/>
          </a:xfrm>
          <a:prstGeom prst="rect">
            <a:avLst/>
          </a:prstGeom>
          <a:solidFill>
            <a:schemeClr val="accent1">
              <a:alpha val="70000"/>
            </a:schemeClr>
          </a:solidFill>
        </p:spPr>
        <p:txBody>
          <a:bodyPr vert="horz" lIns="91440" tIns="45720" rIns="91440" bIns="45720" rtlCol="0" anchor="ctr">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GB" sz="1300" i="1" dirty="0">
                <a:solidFill>
                  <a:schemeClr val="tx1"/>
                </a:solidFill>
              </a:rPr>
              <a:t>“Being an IP Inclusive Charter Signatory has been a guide to best practice, assistance with resource materials and allowing colleagues in similar areas to get together and benchmark </a:t>
            </a:r>
            <a:br>
              <a:rPr lang="en-GB" sz="1300" i="1" dirty="0">
                <a:solidFill>
                  <a:schemeClr val="tx1"/>
                </a:solidFill>
              </a:rPr>
            </a:br>
            <a:r>
              <a:rPr lang="en-GB" sz="1300" i="1" dirty="0">
                <a:solidFill>
                  <a:schemeClr val="tx1"/>
                </a:solidFill>
              </a:rPr>
              <a:t>where they are at.” </a:t>
            </a:r>
          </a:p>
          <a:p>
            <a:pPr marL="0" indent="0" algn="ctr">
              <a:buNone/>
            </a:pPr>
            <a:r>
              <a:rPr lang="en-GB" sz="1300" dirty="0">
                <a:solidFill>
                  <a:schemeClr val="tx1"/>
                </a:solidFill>
              </a:rPr>
              <a:t>Charter Signatory organisation</a:t>
            </a:r>
          </a:p>
        </p:txBody>
      </p:sp>
      <p:sp>
        <p:nvSpPr>
          <p:cNvPr id="10" name="Content Placeholder 3">
            <a:extLst>
              <a:ext uri="{FF2B5EF4-FFF2-40B4-BE49-F238E27FC236}">
                <a16:creationId xmlns:a16="http://schemas.microsoft.com/office/drawing/2014/main" id="{CB101827-3C91-25E6-96EC-943E2426BB6A}"/>
              </a:ext>
            </a:extLst>
          </p:cNvPr>
          <p:cNvSpPr txBox="1">
            <a:spLocks/>
          </p:cNvSpPr>
          <p:nvPr/>
        </p:nvSpPr>
        <p:spPr>
          <a:xfrm>
            <a:off x="5313911" y="4520100"/>
            <a:ext cx="3958503" cy="832211"/>
          </a:xfrm>
          <a:prstGeom prst="rect">
            <a:avLst/>
          </a:prstGeom>
          <a:solidFill>
            <a:schemeClr val="accent2">
              <a:lumMod val="40000"/>
              <a:lumOff val="60000"/>
              <a:alpha val="40000"/>
            </a:schemeClr>
          </a:solidFill>
        </p:spPr>
        <p:txBody>
          <a:bodyPr vert="horz" lIns="91440" tIns="45720" rIns="91440" bIns="45720" rtlCol="0" anchor="ctr">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GB" sz="1300" i="1" dirty="0">
                <a:solidFill>
                  <a:schemeClr val="tx1"/>
                </a:solidFill>
              </a:rPr>
              <a:t>“What we most value is IP Inclusive keeping EDI issues in the spotlight.”  </a:t>
            </a:r>
          </a:p>
          <a:p>
            <a:pPr marL="0" indent="0" algn="ctr">
              <a:buNone/>
            </a:pPr>
            <a:r>
              <a:rPr lang="en-GB" sz="1300" dirty="0">
                <a:solidFill>
                  <a:schemeClr val="tx1"/>
                </a:solidFill>
              </a:rPr>
              <a:t>Charter Signatory organisation</a:t>
            </a:r>
          </a:p>
        </p:txBody>
      </p:sp>
      <p:sp>
        <p:nvSpPr>
          <p:cNvPr id="8" name="Content Placeholder 3">
            <a:extLst>
              <a:ext uri="{FF2B5EF4-FFF2-40B4-BE49-F238E27FC236}">
                <a16:creationId xmlns:a16="http://schemas.microsoft.com/office/drawing/2014/main" id="{D476463E-E8C2-D898-7B2E-D3E1D497CD9D}"/>
              </a:ext>
            </a:extLst>
          </p:cNvPr>
          <p:cNvSpPr txBox="1">
            <a:spLocks/>
          </p:cNvSpPr>
          <p:nvPr/>
        </p:nvSpPr>
        <p:spPr>
          <a:xfrm>
            <a:off x="5313911" y="5495472"/>
            <a:ext cx="3958501" cy="966662"/>
          </a:xfrm>
          <a:prstGeom prst="rect">
            <a:avLst/>
          </a:prstGeom>
          <a:solidFill>
            <a:schemeClr val="accent2">
              <a:lumMod val="40000"/>
              <a:lumOff val="60000"/>
            </a:schemeClr>
          </a:solidFill>
        </p:spPr>
        <p:txBody>
          <a:bodyPr vert="horz" lIns="91440" tIns="45720" rIns="91440" bIns="45720" rtlCol="0" anchor="ctr">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GB" sz="1300" i="1" noProof="0" dirty="0">
                <a:solidFill>
                  <a:schemeClr val="tx1"/>
                </a:solidFill>
              </a:rPr>
              <a:t>“Being aware that there was a conversation happening about inclusivity and empathy, and an organisation trying to improve things, was very reassuring.”</a:t>
            </a:r>
          </a:p>
        </p:txBody>
      </p:sp>
    </p:spTree>
    <p:extLst>
      <p:ext uri="{BB962C8B-B14F-4D97-AF65-F5344CB8AC3E}">
        <p14:creationId xmlns:p14="http://schemas.microsoft.com/office/powerpoint/2010/main" val="38612954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E132A-D22F-3891-A71F-F76EC2326D6F}"/>
              </a:ext>
            </a:extLst>
          </p:cNvPr>
          <p:cNvSpPr>
            <a:spLocks noGrp="1"/>
          </p:cNvSpPr>
          <p:nvPr>
            <p:ph type="title"/>
          </p:nvPr>
        </p:nvSpPr>
        <p:spPr>
          <a:xfrm>
            <a:off x="677334" y="609600"/>
            <a:ext cx="8596668" cy="761999"/>
          </a:xfrm>
        </p:spPr>
        <p:txBody>
          <a:bodyPr>
            <a:normAutofit/>
          </a:bodyPr>
          <a:lstStyle/>
          <a:p>
            <a:r>
              <a:rPr lang="en-GB" dirty="0"/>
              <a:t>DIVERSIFYING THE PIPELINE</a:t>
            </a:r>
          </a:p>
        </p:txBody>
      </p:sp>
      <p:sp>
        <p:nvSpPr>
          <p:cNvPr id="8" name="TextBox 7">
            <a:extLst>
              <a:ext uri="{FF2B5EF4-FFF2-40B4-BE49-F238E27FC236}">
                <a16:creationId xmlns:a16="http://schemas.microsoft.com/office/drawing/2014/main" id="{CF86982B-0FBD-9342-55F9-DF0333888C53}"/>
              </a:ext>
            </a:extLst>
          </p:cNvPr>
          <p:cNvSpPr txBox="1"/>
          <p:nvPr/>
        </p:nvSpPr>
        <p:spPr>
          <a:xfrm>
            <a:off x="675745" y="1184031"/>
            <a:ext cx="8596668" cy="738664"/>
          </a:xfrm>
          <a:prstGeom prst="rect">
            <a:avLst/>
          </a:prstGeom>
          <a:noFill/>
        </p:spPr>
        <p:txBody>
          <a:bodyPr wrap="square" rtlCol="0">
            <a:spAutoFit/>
          </a:bodyPr>
          <a:lstStyle/>
          <a:p>
            <a:r>
              <a:rPr lang="en-GB" sz="1400" dirty="0"/>
              <a:t>Our outreach initiative, Careers in Ideas, realised three substantial projects in 2024, all designed to raise awareness of IP-related careers, encourage recruits from a range of backgrounds and widen access to the IP professions. </a:t>
            </a:r>
          </a:p>
        </p:txBody>
      </p:sp>
      <p:sp>
        <p:nvSpPr>
          <p:cNvPr id="4" name="Content Placeholder 3">
            <a:extLst>
              <a:ext uri="{FF2B5EF4-FFF2-40B4-BE49-F238E27FC236}">
                <a16:creationId xmlns:a16="http://schemas.microsoft.com/office/drawing/2014/main" id="{45CFFAD1-D7C8-4A28-DEFE-CAEBE3897FDD}"/>
              </a:ext>
            </a:extLst>
          </p:cNvPr>
          <p:cNvSpPr>
            <a:spLocks noGrp="1"/>
          </p:cNvSpPr>
          <p:nvPr>
            <p:ph sz="half" idx="2"/>
          </p:nvPr>
        </p:nvSpPr>
        <p:spPr>
          <a:xfrm>
            <a:off x="675745" y="1946030"/>
            <a:ext cx="4465447" cy="3088585"/>
          </a:xfrm>
        </p:spPr>
        <p:txBody>
          <a:bodyPr>
            <a:noAutofit/>
          </a:bodyPr>
          <a:lstStyle/>
          <a:p>
            <a:pPr marL="0" indent="0">
              <a:buNone/>
            </a:pPr>
            <a:r>
              <a:rPr lang="en-GB" sz="1350" i="1" dirty="0">
                <a:solidFill>
                  <a:schemeClr val="accent2"/>
                </a:solidFill>
              </a:rPr>
              <a:t>SUMMER OF IP</a:t>
            </a:r>
            <a:endParaRPr lang="en-GB" sz="1350" dirty="0"/>
          </a:p>
          <a:p>
            <a:r>
              <a:rPr lang="en-GB" sz="1250" i="1" dirty="0"/>
              <a:t>Summer of IP </a:t>
            </a:r>
            <a:r>
              <a:rPr lang="en-GB" sz="1250" dirty="0"/>
              <a:t>ran in 2023 and 2024, generating strong interest from both employers and potential employees. It featured 19 introductory events from Careers in Ideas, 37 employer-led opportunities and 24 one-to-one online coffee dates, all promoted centrally. 35 Charter Signatories took part.</a:t>
            </a:r>
          </a:p>
          <a:p>
            <a:r>
              <a:rPr lang="en-GB" sz="1250" dirty="0"/>
              <a:t>New in 2024 were a pre-launch event targeted at university careers advisers and outreach charities, webinars directed at specific technologies, and a networking reception by IP Futures.</a:t>
            </a:r>
          </a:p>
          <a:p>
            <a:r>
              <a:rPr lang="en-GB" sz="1250" dirty="0"/>
              <a:t>Moving forward, </a:t>
            </a:r>
            <a:r>
              <a:rPr lang="en-GB" sz="1250" i="1" dirty="0"/>
              <a:t>Summer of IP </a:t>
            </a:r>
            <a:r>
              <a:rPr lang="en-GB" sz="1250" dirty="0"/>
              <a:t>will run biennially, with the next campaign in 2026.</a:t>
            </a:r>
          </a:p>
        </p:txBody>
      </p:sp>
      <p:sp>
        <p:nvSpPr>
          <p:cNvPr id="3" name="Content Placeholder 3">
            <a:extLst>
              <a:ext uri="{FF2B5EF4-FFF2-40B4-BE49-F238E27FC236}">
                <a16:creationId xmlns:a16="http://schemas.microsoft.com/office/drawing/2014/main" id="{E9A2A09F-F6F8-1F20-8EA2-CEC91CE3A35F}"/>
              </a:ext>
            </a:extLst>
          </p:cNvPr>
          <p:cNvSpPr txBox="1">
            <a:spLocks/>
          </p:cNvSpPr>
          <p:nvPr/>
        </p:nvSpPr>
        <p:spPr>
          <a:xfrm>
            <a:off x="675745" y="5024559"/>
            <a:ext cx="4465447" cy="1700091"/>
          </a:xfrm>
          <a:prstGeom prst="rect">
            <a:avLst/>
          </a:prstGeom>
          <a:solidFill>
            <a:schemeClr val="accent2">
              <a:lumMod val="75000"/>
            </a:schemeClr>
          </a:solidFill>
        </p:spPr>
        <p:txBody>
          <a:bodyPr vert="horz" lIns="91440" tIns="45720" rIns="91440" bIns="45720" rtlCol="0" anchor="ctr">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GB" sz="1150" i="1" dirty="0">
                <a:solidFill>
                  <a:schemeClr val="bg1"/>
                </a:solidFill>
              </a:rPr>
              <a:t>“The </a:t>
            </a:r>
            <a:r>
              <a:rPr lang="en-GB" sz="1150" dirty="0">
                <a:solidFill>
                  <a:schemeClr val="bg1"/>
                </a:solidFill>
              </a:rPr>
              <a:t>Summer of IP</a:t>
            </a:r>
            <a:r>
              <a:rPr lang="en-GB" sz="1150" i="1" dirty="0">
                <a:solidFill>
                  <a:schemeClr val="bg1"/>
                </a:solidFill>
              </a:rPr>
              <a:t> initiative is a fantastic example of how collectively we can make a difference. Working with </a:t>
            </a:r>
            <a:r>
              <a:rPr lang="en-GB" sz="1150" dirty="0">
                <a:solidFill>
                  <a:schemeClr val="bg1"/>
                </a:solidFill>
              </a:rPr>
              <a:t>Summer of IP </a:t>
            </a:r>
            <a:r>
              <a:rPr lang="en-GB" sz="1150" i="1" dirty="0">
                <a:solidFill>
                  <a:schemeClr val="bg1"/>
                </a:solidFill>
              </a:rPr>
              <a:t>enabled us to reach a very diverse group of people who might not otherwise have been aware of the profession or our firm, some of whom subsequently applied for trainee roles during our recruitment rounds later in the year. We received extremely positive feedback from the attendees and from our own staff.”</a:t>
            </a:r>
          </a:p>
          <a:p>
            <a:pPr marL="0" indent="0" algn="ctr">
              <a:buNone/>
            </a:pPr>
            <a:r>
              <a:rPr lang="en-GB" sz="1150" dirty="0">
                <a:solidFill>
                  <a:schemeClr val="bg1"/>
                </a:solidFill>
              </a:rPr>
              <a:t>Abel + Imray</a:t>
            </a:r>
          </a:p>
        </p:txBody>
      </p:sp>
      <p:sp>
        <p:nvSpPr>
          <p:cNvPr id="6" name="Content Placeholder 5">
            <a:extLst>
              <a:ext uri="{FF2B5EF4-FFF2-40B4-BE49-F238E27FC236}">
                <a16:creationId xmlns:a16="http://schemas.microsoft.com/office/drawing/2014/main" id="{BD525ECB-DABD-362D-70E4-60638CBB5E1B}"/>
              </a:ext>
            </a:extLst>
          </p:cNvPr>
          <p:cNvSpPr>
            <a:spLocks noGrp="1"/>
          </p:cNvSpPr>
          <p:nvPr>
            <p:ph sz="quarter" idx="4"/>
          </p:nvPr>
        </p:nvSpPr>
        <p:spPr>
          <a:xfrm>
            <a:off x="5210554" y="1698381"/>
            <a:ext cx="4061859" cy="2702170"/>
          </a:xfrm>
        </p:spPr>
        <p:txBody>
          <a:bodyPr>
            <a:noAutofit/>
          </a:bodyPr>
          <a:lstStyle/>
          <a:p>
            <a:pPr marL="0" indent="0">
              <a:buNone/>
            </a:pPr>
            <a:r>
              <a:rPr lang="en-GB" sz="1350" dirty="0">
                <a:solidFill>
                  <a:schemeClr val="accent2"/>
                </a:solidFill>
              </a:rPr>
              <a:t>MENTORING HUB</a:t>
            </a:r>
          </a:p>
          <a:p>
            <a:r>
              <a:rPr lang="en-GB" sz="1250" dirty="0"/>
              <a:t>Designed to help students navigate their way into IP-related careers, our Mentoring Hub increased its capacity. By early 2025, it had 142 mentees and 45 mentors.</a:t>
            </a:r>
          </a:p>
          <a:p>
            <a:pPr marL="0" indent="0">
              <a:buNone/>
            </a:pPr>
            <a:r>
              <a:rPr lang="en-GB" sz="1350" dirty="0">
                <a:solidFill>
                  <a:schemeClr val="accent2"/>
                </a:solidFill>
              </a:rPr>
              <a:t>NEW WEBSITE</a:t>
            </a:r>
          </a:p>
          <a:p>
            <a:r>
              <a:rPr lang="en-GB" sz="1250" dirty="0"/>
              <a:t>Thanks to a generous donation from Haseltine Lake Kempner, we launched a new Careers in Ideas website with a simpler, more user-friendly design and more targeted content for prospective recruits and their advisors. </a:t>
            </a:r>
          </a:p>
          <a:p>
            <a:pPr marL="0" indent="0">
              <a:buNone/>
            </a:pPr>
            <a:endParaRPr lang="en-GB" sz="1400" dirty="0"/>
          </a:p>
          <a:p>
            <a:endParaRPr lang="en-GB" sz="1400" dirty="0"/>
          </a:p>
        </p:txBody>
      </p:sp>
      <p:sp>
        <p:nvSpPr>
          <p:cNvPr id="14" name="Content Placeholder 3">
            <a:extLst>
              <a:ext uri="{FF2B5EF4-FFF2-40B4-BE49-F238E27FC236}">
                <a16:creationId xmlns:a16="http://schemas.microsoft.com/office/drawing/2014/main" id="{40BDE27B-D4A7-CE19-B04F-50B901558635}"/>
              </a:ext>
            </a:extLst>
          </p:cNvPr>
          <p:cNvSpPr txBox="1">
            <a:spLocks/>
          </p:cNvSpPr>
          <p:nvPr/>
        </p:nvSpPr>
        <p:spPr>
          <a:xfrm>
            <a:off x="5210552" y="4472247"/>
            <a:ext cx="4061859" cy="838836"/>
          </a:xfrm>
          <a:prstGeom prst="rect">
            <a:avLst/>
          </a:prstGeom>
          <a:solidFill>
            <a:schemeClr val="accent1">
              <a:lumMod val="40000"/>
              <a:lumOff val="60000"/>
            </a:schemeClr>
          </a:solidFill>
        </p:spPr>
        <p:txBody>
          <a:bodyPr vert="horz" lIns="91440" tIns="45720" rIns="91440" bIns="45720" rtlCol="0" anchor="ctr">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GB" sz="1200" dirty="0"/>
              <a:t>79% of Charter Signatory respondents agreed or strongly agreed that IP Inclusive has had a positive impact on diversity within the UK’s wider IP sector.</a:t>
            </a:r>
          </a:p>
        </p:txBody>
      </p:sp>
      <p:pic>
        <p:nvPicPr>
          <p:cNvPr id="5" name="Graphic 4" descr="Pen outline">
            <a:extLst>
              <a:ext uri="{FF2B5EF4-FFF2-40B4-BE49-F238E27FC236}">
                <a16:creationId xmlns:a16="http://schemas.microsoft.com/office/drawing/2014/main" id="{8FC52D8F-F728-F9F3-D129-98CF8722D81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998091" y="5022459"/>
            <a:ext cx="274320" cy="274320"/>
          </a:xfrm>
          <a:prstGeom prst="rect">
            <a:avLst/>
          </a:prstGeom>
        </p:spPr>
      </p:pic>
      <p:sp>
        <p:nvSpPr>
          <p:cNvPr id="9" name="Content Placeholder 3">
            <a:extLst>
              <a:ext uri="{FF2B5EF4-FFF2-40B4-BE49-F238E27FC236}">
                <a16:creationId xmlns:a16="http://schemas.microsoft.com/office/drawing/2014/main" id="{AD8C301C-4C4C-8A53-5FF9-E27D6DFB5158}"/>
              </a:ext>
            </a:extLst>
          </p:cNvPr>
          <p:cNvSpPr txBox="1">
            <a:spLocks/>
          </p:cNvSpPr>
          <p:nvPr/>
        </p:nvSpPr>
        <p:spPr>
          <a:xfrm>
            <a:off x="5210553" y="5404548"/>
            <a:ext cx="4061859" cy="1050681"/>
          </a:xfrm>
          <a:prstGeom prst="rect">
            <a:avLst/>
          </a:prstGeom>
          <a:solidFill>
            <a:schemeClr val="accent1">
              <a:lumMod val="20000"/>
              <a:lumOff val="80000"/>
            </a:schemeClr>
          </a:solidFill>
        </p:spPr>
        <p:txBody>
          <a:bodyPr vert="horz" lIns="91440" tIns="45720" rIns="91440" bIns="45720" rtlCol="0" anchor="ctr">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GB" sz="1200" i="1" dirty="0">
                <a:solidFill>
                  <a:schemeClr val="tx1"/>
                </a:solidFill>
              </a:rPr>
              <a:t>“Diverse recruitment remains an issue, but </a:t>
            </a:r>
            <a:r>
              <a:rPr lang="en-GB" sz="1200" dirty="0">
                <a:solidFill>
                  <a:schemeClr val="tx1"/>
                </a:solidFill>
              </a:rPr>
              <a:t>Summer of IP</a:t>
            </a:r>
            <a:r>
              <a:rPr lang="en-GB" sz="1200" i="1" dirty="0">
                <a:solidFill>
                  <a:schemeClr val="tx1"/>
                </a:solidFill>
              </a:rPr>
              <a:t> and Careers in Ideas are really helping to widen the catchment to prospective candidates.” </a:t>
            </a:r>
          </a:p>
          <a:p>
            <a:pPr marL="0" indent="0" algn="ctr">
              <a:buNone/>
            </a:pPr>
            <a:r>
              <a:rPr lang="en-GB" sz="1200" dirty="0">
                <a:solidFill>
                  <a:schemeClr val="tx1"/>
                </a:solidFill>
              </a:rPr>
              <a:t>Script Intellectual Property LLP</a:t>
            </a:r>
          </a:p>
        </p:txBody>
      </p:sp>
    </p:spTree>
    <p:extLst>
      <p:ext uri="{BB962C8B-B14F-4D97-AF65-F5344CB8AC3E}">
        <p14:creationId xmlns:p14="http://schemas.microsoft.com/office/powerpoint/2010/main" val="37801800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D73294D-8C27-24C8-7B63-60BFEAB008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08ACCC-0AB4-8BBD-BF0B-C3264B1350E8}"/>
              </a:ext>
            </a:extLst>
          </p:cNvPr>
          <p:cNvSpPr>
            <a:spLocks noGrp="1"/>
          </p:cNvSpPr>
          <p:nvPr>
            <p:ph type="title"/>
          </p:nvPr>
        </p:nvSpPr>
        <p:spPr/>
        <p:txBody>
          <a:bodyPr/>
          <a:lstStyle/>
          <a:p>
            <a:r>
              <a:rPr lang="en-GB" dirty="0"/>
              <a:t>SUPPORTING MENTAL WELLBEING</a:t>
            </a:r>
          </a:p>
        </p:txBody>
      </p:sp>
      <p:sp>
        <p:nvSpPr>
          <p:cNvPr id="4" name="TextBox 3">
            <a:extLst>
              <a:ext uri="{FF2B5EF4-FFF2-40B4-BE49-F238E27FC236}">
                <a16:creationId xmlns:a16="http://schemas.microsoft.com/office/drawing/2014/main" id="{39EED990-6DE7-679A-3331-7E45EF8E95C3}"/>
              </a:ext>
            </a:extLst>
          </p:cNvPr>
          <p:cNvSpPr txBox="1"/>
          <p:nvPr/>
        </p:nvSpPr>
        <p:spPr>
          <a:xfrm>
            <a:off x="675745" y="1184031"/>
            <a:ext cx="8596668" cy="954107"/>
          </a:xfrm>
          <a:prstGeom prst="rect">
            <a:avLst/>
          </a:prstGeom>
          <a:noFill/>
        </p:spPr>
        <p:txBody>
          <a:bodyPr wrap="square" rtlCol="0">
            <a:spAutoFit/>
          </a:bodyPr>
          <a:lstStyle/>
          <a:p>
            <a:r>
              <a:rPr lang="en-GB" sz="1400" dirty="0"/>
              <a:t>Supporting the mental wellbeing of the IP community remains a priority for us, as we recognise the strong link between mental health and workplace inclusion, particularly for marginalised groups such as those represented by our six communities. We continue to work closely with both </a:t>
            </a:r>
            <a:r>
              <a:rPr lang="en-GB" sz="1400" b="1" dirty="0"/>
              <a:t>Jonathan’s Voice </a:t>
            </a:r>
            <a:r>
              <a:rPr lang="en-GB" sz="1400" dirty="0"/>
              <a:t>and </a:t>
            </a:r>
            <a:r>
              <a:rPr lang="en-GB" sz="1400" b="1" dirty="0"/>
              <a:t>LawCare </a:t>
            </a:r>
            <a:r>
              <a:rPr lang="en-GB" sz="1400" dirty="0"/>
              <a:t>on various projects and Andrea Brewster remains a LawCare Champion. </a:t>
            </a:r>
          </a:p>
        </p:txBody>
      </p:sp>
      <p:sp>
        <p:nvSpPr>
          <p:cNvPr id="11" name="Content Placeholder 2">
            <a:extLst>
              <a:ext uri="{FF2B5EF4-FFF2-40B4-BE49-F238E27FC236}">
                <a16:creationId xmlns:a16="http://schemas.microsoft.com/office/drawing/2014/main" id="{F02D27E2-486E-C7D1-14CC-87C967495CBA}"/>
              </a:ext>
            </a:extLst>
          </p:cNvPr>
          <p:cNvSpPr>
            <a:spLocks noGrp="1"/>
          </p:cNvSpPr>
          <p:nvPr>
            <p:ph sz="half" idx="1"/>
          </p:nvPr>
        </p:nvSpPr>
        <p:spPr>
          <a:xfrm>
            <a:off x="674156" y="2187541"/>
            <a:ext cx="4425382" cy="4505569"/>
          </a:xfrm>
        </p:spPr>
        <p:txBody>
          <a:bodyPr>
            <a:noAutofit/>
          </a:bodyPr>
          <a:lstStyle/>
          <a:p>
            <a:pPr marL="0" indent="0">
              <a:buNone/>
            </a:pPr>
            <a:r>
              <a:rPr lang="en-GB" b="1" dirty="0">
                <a:solidFill>
                  <a:schemeClr val="accent2"/>
                </a:solidFill>
              </a:rPr>
              <a:t>EVENTS:</a:t>
            </a:r>
          </a:p>
          <a:p>
            <a:r>
              <a:rPr lang="en-GB" sz="1300" dirty="0"/>
              <a:t>7 webinars on a range of mental health topics in 2024, as well as 2 hybrid events focussed on men’s mental wellbeing, and a session at the CIPA Student conference, all held jointly with Jonathan’s Voice.</a:t>
            </a:r>
          </a:p>
          <a:p>
            <a:r>
              <a:rPr lang="en-GB" sz="1300" dirty="0"/>
              <a:t>Numerous events organised by our communities and Scotland Network related directly or indirectly to mental wellbeing. </a:t>
            </a:r>
          </a:p>
          <a:p>
            <a:pPr marL="0" indent="0">
              <a:buNone/>
            </a:pPr>
            <a:r>
              <a:rPr lang="en-GB" b="1" dirty="0">
                <a:solidFill>
                  <a:schemeClr val="accent2"/>
                </a:solidFill>
              </a:rPr>
              <a:t>RESOURCES:</a:t>
            </a:r>
          </a:p>
          <a:p>
            <a:r>
              <a:rPr lang="en-GB" sz="1300" dirty="0"/>
              <a:t>10 mental health–focused News and Features posts in 2024, as well as reports and recordings of many of our mental health-related events.</a:t>
            </a:r>
          </a:p>
          <a:p>
            <a:pPr marL="0" indent="0">
              <a:buNone/>
            </a:pPr>
            <a:r>
              <a:rPr lang="en-GB" b="1" dirty="0">
                <a:solidFill>
                  <a:schemeClr val="accent2"/>
                </a:solidFill>
              </a:rPr>
              <a:t>MENTAL HEALTH HUB:</a:t>
            </a:r>
          </a:p>
          <a:p>
            <a:r>
              <a:rPr lang="en-GB" sz="1300" dirty="0"/>
              <a:t>Written in collaboration with Jonathan’s Voice, our new Mental Health Hub launched on our website in November 2024, containing a range of updated information, guidance and resources.</a:t>
            </a:r>
          </a:p>
          <a:p>
            <a:pPr marL="0" indent="0">
              <a:buNone/>
            </a:pPr>
            <a:endParaRPr lang="en-GB" sz="1300" dirty="0"/>
          </a:p>
          <a:p>
            <a:pPr marL="0" indent="0">
              <a:buNone/>
            </a:pPr>
            <a:endParaRPr lang="en-GB" sz="1300" dirty="0"/>
          </a:p>
        </p:txBody>
      </p:sp>
      <p:sp>
        <p:nvSpPr>
          <p:cNvPr id="14" name="Content Placeholder 3">
            <a:extLst>
              <a:ext uri="{FF2B5EF4-FFF2-40B4-BE49-F238E27FC236}">
                <a16:creationId xmlns:a16="http://schemas.microsoft.com/office/drawing/2014/main" id="{8DFCA82D-C62E-CE73-1F8C-7962C4B81F94}"/>
              </a:ext>
            </a:extLst>
          </p:cNvPr>
          <p:cNvSpPr txBox="1">
            <a:spLocks/>
          </p:cNvSpPr>
          <p:nvPr/>
        </p:nvSpPr>
        <p:spPr>
          <a:xfrm>
            <a:off x="5313913" y="2187541"/>
            <a:ext cx="3958500" cy="1004780"/>
          </a:xfrm>
          <a:prstGeom prst="rect">
            <a:avLst/>
          </a:prstGeom>
          <a:solidFill>
            <a:schemeClr val="accent1">
              <a:lumMod val="40000"/>
              <a:lumOff val="60000"/>
            </a:schemeClr>
          </a:solidFill>
        </p:spPr>
        <p:txBody>
          <a:bodyPr vert="horz" lIns="91440" tIns="45720" rIns="91440" bIns="45720" rtlCol="0" anchor="ctr">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GB" sz="1300" dirty="0">
                <a:solidFill>
                  <a:schemeClr val="tx1"/>
                </a:solidFill>
              </a:rPr>
              <a:t>78% of individual respondents agreed or strongly agreed that they personally valued and/or had been impacted by IP </a:t>
            </a:r>
            <a:r>
              <a:rPr lang="en-GB" sz="1300" dirty="0" err="1">
                <a:solidFill>
                  <a:schemeClr val="tx1"/>
                </a:solidFill>
              </a:rPr>
              <a:t>Inclusive’s</a:t>
            </a:r>
            <a:r>
              <a:rPr lang="en-GB" sz="1300" dirty="0">
                <a:solidFill>
                  <a:schemeClr val="tx1"/>
                </a:solidFill>
              </a:rPr>
              <a:t> work on wellbeing (including mental wellbeing).</a:t>
            </a:r>
          </a:p>
        </p:txBody>
      </p:sp>
      <p:sp>
        <p:nvSpPr>
          <p:cNvPr id="13" name="Content Placeholder 3">
            <a:extLst>
              <a:ext uri="{FF2B5EF4-FFF2-40B4-BE49-F238E27FC236}">
                <a16:creationId xmlns:a16="http://schemas.microsoft.com/office/drawing/2014/main" id="{44F96C53-D5EE-0976-BFE6-7D41987AB2BE}"/>
              </a:ext>
            </a:extLst>
          </p:cNvPr>
          <p:cNvSpPr txBox="1">
            <a:spLocks/>
          </p:cNvSpPr>
          <p:nvPr/>
        </p:nvSpPr>
        <p:spPr>
          <a:xfrm>
            <a:off x="5313914" y="3429000"/>
            <a:ext cx="3958500" cy="1004780"/>
          </a:xfrm>
          <a:prstGeom prst="rect">
            <a:avLst/>
          </a:prstGeom>
          <a:solidFill>
            <a:schemeClr val="accent2">
              <a:alpha val="75000"/>
            </a:schemeClr>
          </a:solidFill>
        </p:spPr>
        <p:txBody>
          <a:bodyPr vert="horz" lIns="91440" tIns="45720" rIns="91440" bIns="45720" rtlCol="0" anchor="ctr">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GB" sz="1300" dirty="0"/>
              <a:t>75% of Charter Signatory respondents agreed or strongly agreed that IP Inclusive has had a positive impact on wellbeing (including mental wellbeing) within the UK’s wider IP sector.</a:t>
            </a:r>
          </a:p>
        </p:txBody>
      </p:sp>
      <p:pic>
        <p:nvPicPr>
          <p:cNvPr id="5" name="Graphic 4" descr="Pen outline">
            <a:extLst>
              <a:ext uri="{FF2B5EF4-FFF2-40B4-BE49-F238E27FC236}">
                <a16:creationId xmlns:a16="http://schemas.microsoft.com/office/drawing/2014/main" id="{464CB1E9-30B6-C9C0-CBCB-17AB197C0F9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932867" y="2899181"/>
            <a:ext cx="274320" cy="274320"/>
          </a:xfrm>
          <a:prstGeom prst="rect">
            <a:avLst/>
          </a:prstGeom>
        </p:spPr>
      </p:pic>
      <p:sp>
        <p:nvSpPr>
          <p:cNvPr id="12" name="Content Placeholder 3">
            <a:extLst>
              <a:ext uri="{FF2B5EF4-FFF2-40B4-BE49-F238E27FC236}">
                <a16:creationId xmlns:a16="http://schemas.microsoft.com/office/drawing/2014/main" id="{B6448051-F767-615A-1C6D-45346CA31FC6}"/>
              </a:ext>
            </a:extLst>
          </p:cNvPr>
          <p:cNvSpPr txBox="1">
            <a:spLocks/>
          </p:cNvSpPr>
          <p:nvPr/>
        </p:nvSpPr>
        <p:spPr>
          <a:xfrm>
            <a:off x="5313914" y="4670459"/>
            <a:ext cx="3958499" cy="1794839"/>
          </a:xfrm>
          <a:prstGeom prst="rect">
            <a:avLst/>
          </a:prstGeom>
          <a:solidFill>
            <a:schemeClr val="accent1">
              <a:lumMod val="20000"/>
              <a:lumOff val="80000"/>
            </a:schemeClr>
          </a:solidFill>
          <a:ln w="44450">
            <a:noFill/>
          </a:ln>
        </p:spPr>
        <p:txBody>
          <a:bodyPr vert="horz" lIns="91440" tIns="45720" rIns="91440" bIns="45720" rtlCol="0" anchor="ctr">
            <a:normAutofit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GB" sz="1300" i="1" dirty="0">
                <a:solidFill>
                  <a:schemeClr val="tx1"/>
                </a:solidFill>
              </a:rPr>
              <a:t>“Being an IP Inclusive Charter Signatory has inspired us to include mental wellbeing as a topic to cover in our quarterly team meetings and to get involved with IP Inclusive to share our experiences of supporting wellbeing, diversity and inclusivity through our virtual operating model.” </a:t>
            </a:r>
          </a:p>
          <a:p>
            <a:pPr marL="0" indent="0" algn="ctr">
              <a:buNone/>
            </a:pPr>
            <a:r>
              <a:rPr lang="en-GB" sz="1300" dirty="0">
                <a:solidFill>
                  <a:schemeClr val="tx1"/>
                </a:solidFill>
              </a:rPr>
              <a:t>Two IP Consultants Limited</a:t>
            </a:r>
          </a:p>
        </p:txBody>
      </p:sp>
      <p:pic>
        <p:nvPicPr>
          <p:cNvPr id="3" name="Graphic 2" descr="Pen outline">
            <a:extLst>
              <a:ext uri="{FF2B5EF4-FFF2-40B4-BE49-F238E27FC236}">
                <a16:creationId xmlns:a16="http://schemas.microsoft.com/office/drawing/2014/main" id="{04BEFFFE-94EA-172B-31C9-6E9C96F896A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932867" y="4140640"/>
            <a:ext cx="274320" cy="274320"/>
          </a:xfrm>
          <a:prstGeom prst="rect">
            <a:avLst/>
          </a:prstGeom>
        </p:spPr>
      </p:pic>
    </p:spTree>
    <p:extLst>
      <p:ext uri="{BB962C8B-B14F-4D97-AF65-F5344CB8AC3E}">
        <p14:creationId xmlns:p14="http://schemas.microsoft.com/office/powerpoint/2010/main" val="3869787599"/>
      </p:ext>
    </p:extLst>
  </p:cSld>
  <p:clrMapOvr>
    <a:masterClrMapping/>
  </p:clrMapOvr>
</p:sld>
</file>

<file path=ppt/theme/theme1.xml><?xml version="1.0" encoding="utf-8"?>
<a:theme xmlns:a="http://schemas.openxmlformats.org/drawingml/2006/main" name="ppt79F0.tmp">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Facet">
  <a:themeElements>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3.xml><?xml version="1.0" encoding="utf-8"?>
<a:theme xmlns:a="http://schemas.openxmlformats.org/drawingml/2006/main" name="3_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4.xml><?xml version="1.0" encoding="utf-8"?>
<a:theme xmlns:a="http://schemas.openxmlformats.org/drawingml/2006/main" name="4_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10.xml><?xml version="1.0" encoding="utf-8"?>
<a:themeOverride xmlns:a="http://schemas.openxmlformats.org/drawingml/2006/main">
  <a:clrScheme name="Yellow">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themeOverride>
</file>

<file path=ppt/theme/themeOverride11.xml><?xml version="1.0" encoding="utf-8"?>
<a:themeOverride xmlns:a="http://schemas.openxmlformats.org/drawingml/2006/main">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12.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2.xml><?xml version="1.0" encoding="utf-8"?>
<a:themeOverride xmlns:a="http://schemas.openxmlformats.org/drawingml/2006/main">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themeOverride>
</file>

<file path=ppt/theme/themeOverride3.xml><?xml version="1.0" encoding="utf-8"?>
<a:themeOverride xmlns:a="http://schemas.openxmlformats.org/drawingml/2006/main">
  <a:clrScheme name="Yellow">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themeOverride>
</file>

<file path=ppt/theme/themeOverride4.xml><?xml version="1.0" encoding="utf-8"?>
<a:themeOverride xmlns:a="http://schemas.openxmlformats.org/drawingml/2006/main">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5.xml><?xml version="1.0" encoding="utf-8"?>
<a:themeOverride xmlns:a="http://schemas.openxmlformats.org/drawingml/2006/main">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themeOverride>
</file>

<file path=ppt/theme/themeOverride6.xml><?xml version="1.0" encoding="utf-8"?>
<a:themeOverride xmlns:a="http://schemas.openxmlformats.org/drawingml/2006/main">
  <a:clrScheme name="Yellow">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themeOverride>
</file>

<file path=ppt/theme/themeOverride7.xml><?xml version="1.0" encoding="utf-8"?>
<a:themeOverride xmlns:a="http://schemas.openxmlformats.org/drawingml/2006/main">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8.xml><?xml version="1.0" encoding="utf-8"?>
<a:themeOverride xmlns:a="http://schemas.openxmlformats.org/drawingml/2006/main">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themeOverride>
</file>

<file path=ppt/theme/themeOverride9.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docProps/app.xml><?xml version="1.0" encoding="utf-8"?>
<Properties xmlns="http://schemas.openxmlformats.org/officeDocument/2006/extended-properties" xmlns:vt="http://schemas.openxmlformats.org/officeDocument/2006/docPropsVTypes">
  <Template>Retrospect</Template>
  <TotalTime>0</TotalTime>
  <Words>3805</Words>
  <Application>Microsoft Office PowerPoint</Application>
  <PresentationFormat>Widescreen</PresentationFormat>
  <Paragraphs>219</Paragraphs>
  <Slides>16</Slides>
  <Notes>9</Notes>
  <HiddenSlides>0</HiddenSlides>
  <MMClips>0</MMClips>
  <ScaleCrop>false</ScaleCrop>
  <HeadingPairs>
    <vt:vector size="6" baseType="variant">
      <vt:variant>
        <vt:lpstr>Fonts Used</vt:lpstr>
      </vt:variant>
      <vt:variant>
        <vt:i4>7</vt:i4>
      </vt:variant>
      <vt:variant>
        <vt:lpstr>Theme</vt:lpstr>
      </vt:variant>
      <vt:variant>
        <vt:i4>4</vt:i4>
      </vt:variant>
      <vt:variant>
        <vt:lpstr>Slide Titles</vt:lpstr>
      </vt:variant>
      <vt:variant>
        <vt:i4>16</vt:i4>
      </vt:variant>
    </vt:vector>
  </HeadingPairs>
  <TitlesOfParts>
    <vt:vector size="27" baseType="lpstr">
      <vt:lpstr>-apple-system</vt:lpstr>
      <vt:lpstr>Aptos</vt:lpstr>
      <vt:lpstr>Arial</vt:lpstr>
      <vt:lpstr>Calibri</vt:lpstr>
      <vt:lpstr>Calibri Light</vt:lpstr>
      <vt:lpstr>Trebuchet MS</vt:lpstr>
      <vt:lpstr>Wingdings 3</vt:lpstr>
      <vt:lpstr>ppt79F0.tmp</vt:lpstr>
      <vt:lpstr>Facet</vt:lpstr>
      <vt:lpstr>3_Facet</vt:lpstr>
      <vt:lpstr>4_Facet</vt:lpstr>
      <vt:lpstr>IP Inclusive 2025 Impact Report</vt:lpstr>
      <vt:lpstr>TEN YEARS, TEN IMPACTS</vt:lpstr>
      <vt:lpstr>BRINGING PEOPLE TOGETHER</vt:lpstr>
      <vt:lpstr>STARTING CONVERSATIONS</vt:lpstr>
      <vt:lpstr>BROADENING PERSPECTIVES </vt:lpstr>
      <vt:lpstr>PROVIDING SAFE SPACES</vt:lpstr>
      <vt:lpstr>KEEPING EDI ON THE AGENDA</vt:lpstr>
      <vt:lpstr>DIVERSIFYING THE PIPELINE</vt:lpstr>
      <vt:lpstr>SUPPORTING MENTAL WELLBEING</vt:lpstr>
      <vt:lpstr>EMPOWERING INDIVIDUALS</vt:lpstr>
      <vt:lpstr>FACILITATING COLLABORATION</vt:lpstr>
      <vt:lpstr>LEADING THE WAY</vt:lpstr>
      <vt:lpstr>10 YEARS OF IP INCLUSIVE - IN NUMBERS</vt:lpstr>
      <vt:lpstr>FURTHER ENDORSEMENTS</vt:lpstr>
      <vt:lpstr>WHAT’S NEXT?</vt:lpstr>
      <vt:lpstr>WITH THANKS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Susan Nelson</dc:creator>
  <cp:lastModifiedBy>Helen Smith</cp:lastModifiedBy>
  <cp:revision>242</cp:revision>
  <dcterms:created xsi:type="dcterms:W3CDTF">2022-06-02T12:16:13Z</dcterms:created>
  <dcterms:modified xsi:type="dcterms:W3CDTF">2025-06-24T10:29:47Z</dcterms:modified>
</cp:coreProperties>
</file>